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257" r:id="rId3"/>
    <p:sldId id="274" r:id="rId4"/>
    <p:sldId id="259" r:id="rId5"/>
    <p:sldId id="258" r:id="rId6"/>
    <p:sldId id="260" r:id="rId7"/>
    <p:sldId id="275" r:id="rId8"/>
    <p:sldId id="276" r:id="rId9"/>
    <p:sldId id="278" r:id="rId10"/>
    <p:sldId id="277" r:id="rId11"/>
    <p:sldId id="279" r:id="rId12"/>
    <p:sldId id="291" r:id="rId13"/>
    <p:sldId id="292" r:id="rId14"/>
    <p:sldId id="282" r:id="rId15"/>
    <p:sldId id="293" r:id="rId16"/>
    <p:sldId id="261" r:id="rId17"/>
    <p:sldId id="262" r:id="rId18"/>
    <p:sldId id="268" r:id="rId19"/>
    <p:sldId id="269" r:id="rId20"/>
    <p:sldId id="287" r:id="rId21"/>
    <p:sldId id="290" r:id="rId22"/>
    <p:sldId id="273" r:id="rId23"/>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2881"/>
    <a:srgbClr val="3D15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70233" autoAdjust="0"/>
  </p:normalViewPr>
  <p:slideViewPr>
    <p:cSldViewPr snapToGrid="0" snapToObjects="1">
      <p:cViewPr varScale="1">
        <p:scale>
          <a:sx n="95" d="100"/>
          <a:sy n="95" d="100"/>
        </p:scale>
        <p:origin x="1549" y="8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72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96BC17B-225C-4E8D-944A-E3B67E594078}" type="datetimeFigureOut">
              <a:rPr lang="en-US" smtClean="0"/>
              <a:t>5/10/2018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C0CAF53-CF6B-4AE8-9186-34F67AAA1FD4}" type="slidenum">
              <a:rPr lang="en-US" smtClean="0"/>
              <a:t>‹#›</a:t>
            </a:fld>
            <a:endParaRPr lang="en-US"/>
          </a:p>
        </p:txBody>
      </p:sp>
    </p:spTree>
    <p:extLst>
      <p:ext uri="{BB962C8B-B14F-4D97-AF65-F5344CB8AC3E}">
        <p14:creationId xmlns:p14="http://schemas.microsoft.com/office/powerpoint/2010/main" val="4257108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35B1164-A29A-4653-A137-ED4D578FCB8F}" type="datetimeFigureOut">
              <a:rPr lang="en-US" smtClean="0"/>
              <a:t>5/10/2018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D66FF1D-7856-406B-A5D3-51182C7FBEFE}" type="slidenum">
              <a:rPr lang="en-US" smtClean="0"/>
              <a:t>‹#›</a:t>
            </a:fld>
            <a:endParaRPr lang="en-US"/>
          </a:p>
        </p:txBody>
      </p:sp>
    </p:spTree>
    <p:extLst>
      <p:ext uri="{BB962C8B-B14F-4D97-AF65-F5344CB8AC3E}">
        <p14:creationId xmlns:p14="http://schemas.microsoft.com/office/powerpoint/2010/main" val="1322360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66FF1D-7856-406B-A5D3-51182C7FBEFE}" type="slidenum">
              <a:rPr lang="en-US" smtClean="0"/>
              <a:t>1</a:t>
            </a:fld>
            <a:endParaRPr lang="en-US"/>
          </a:p>
        </p:txBody>
      </p:sp>
    </p:spTree>
    <p:extLst>
      <p:ext uri="{BB962C8B-B14F-4D97-AF65-F5344CB8AC3E}">
        <p14:creationId xmlns:p14="http://schemas.microsoft.com/office/powerpoint/2010/main" val="2345198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a:t>
            </a:r>
            <a:r>
              <a:rPr lang="en-US" baseline="0" dirty="0" smtClean="0"/>
              <a:t> data doesn’t only vary by county – it can also vary within our counties by only a matter of miles. </a:t>
            </a:r>
            <a:r>
              <a:rPr lang="en-US" dirty="0" smtClean="0"/>
              <a:t>The Robert Wood Johnson Foundation has developed maps of</a:t>
            </a:r>
            <a:r>
              <a:rPr lang="en-US" baseline="0" dirty="0" smtClean="0"/>
              <a:t> some of the large cities in the United States that show how life expectancy is influenced by where people live – even within small geographical areas. </a:t>
            </a:r>
          </a:p>
          <a:p>
            <a:endParaRPr lang="en-US" baseline="0" dirty="0" smtClean="0"/>
          </a:p>
          <a:p>
            <a:r>
              <a:rPr lang="en-US" baseline="0" dirty="0" smtClean="0"/>
              <a:t>This is a map of Kansas City, Missouri.  Look at the difference in average life expectancy of the two circles toward the bottom of the picture.  In the </a:t>
            </a:r>
            <a:r>
              <a:rPr lang="en-US" baseline="0" dirty="0" err="1" smtClean="0"/>
              <a:t>Armour</a:t>
            </a:r>
            <a:r>
              <a:rPr lang="en-US" baseline="0" dirty="0" smtClean="0"/>
              <a:t> Hills region on highway 71, it is 83 years.  Yet, only a few miles up highway 71 in the Blue Hills region, it is 69 years.</a:t>
            </a:r>
          </a:p>
          <a:p>
            <a:endParaRPr lang="en-US" baseline="0" dirty="0" smtClean="0"/>
          </a:p>
          <a:p>
            <a:r>
              <a:rPr lang="en-US" baseline="0" dirty="0" smtClean="0"/>
              <a:t>That is remarkable and highlights how powerful the environment in which you live truly is. </a:t>
            </a:r>
            <a:endParaRPr lang="en-US" dirty="0"/>
          </a:p>
        </p:txBody>
      </p:sp>
      <p:sp>
        <p:nvSpPr>
          <p:cNvPr id="4" name="Slide Number Placeholder 3"/>
          <p:cNvSpPr>
            <a:spLocks noGrp="1"/>
          </p:cNvSpPr>
          <p:nvPr>
            <p:ph type="sldNum" sz="quarter" idx="10"/>
          </p:nvPr>
        </p:nvSpPr>
        <p:spPr/>
        <p:txBody>
          <a:bodyPr/>
          <a:lstStyle/>
          <a:p>
            <a:fld id="{ED66FF1D-7856-406B-A5D3-51182C7FBEFE}" type="slidenum">
              <a:rPr lang="en-US" smtClean="0"/>
              <a:t>10</a:t>
            </a:fld>
            <a:endParaRPr lang="en-US"/>
          </a:p>
        </p:txBody>
      </p:sp>
    </p:spTree>
    <p:extLst>
      <p:ext uri="{BB962C8B-B14F-4D97-AF65-F5344CB8AC3E}">
        <p14:creationId xmlns:p14="http://schemas.microsoft.com/office/powerpoint/2010/main" val="861011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So, what is K-State Research and</a:t>
            </a:r>
            <a:r>
              <a:rPr lang="en-US" baseline="0" dirty="0" smtClean="0"/>
              <a:t> Extension doing about our state’s health challenges? We’re doing a lot! Some ideas of what we’re currently doing in this area are:</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5DBFE536-B84F-4E9E-91B9-4B02BA805BEC}" type="slidenum">
              <a:rPr lang="en-US" smtClean="0"/>
              <a:t>11</a:t>
            </a:fld>
            <a:endParaRPr lang="en-US"/>
          </a:p>
        </p:txBody>
      </p:sp>
    </p:spTree>
    <p:extLst>
      <p:ext uri="{BB962C8B-B14F-4D97-AF65-F5344CB8AC3E}">
        <p14:creationId xmlns:p14="http://schemas.microsoft.com/office/powerpoint/2010/main" val="3530031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aseline="0" dirty="0" smtClean="0"/>
              <a:t>And our role can and should continue to grow into the future. K-State Research and Extension administration feels that we can have influence in some of these areas: [read list from slide – I have included some examples, but feel free to tailor this to what you can think you can do in your county/district]</a:t>
            </a:r>
          </a:p>
        </p:txBody>
      </p:sp>
      <p:sp>
        <p:nvSpPr>
          <p:cNvPr id="4" name="Slide Number Placeholder 3"/>
          <p:cNvSpPr>
            <a:spLocks noGrp="1"/>
          </p:cNvSpPr>
          <p:nvPr>
            <p:ph type="sldNum" sz="quarter" idx="10"/>
          </p:nvPr>
        </p:nvSpPr>
        <p:spPr/>
        <p:txBody>
          <a:bodyPr/>
          <a:lstStyle/>
          <a:p>
            <a:fld id="{5DBFE536-B84F-4E9E-91B9-4B02BA805BEC}" type="slidenum">
              <a:rPr lang="en-US" smtClean="0"/>
              <a:t>12</a:t>
            </a:fld>
            <a:endParaRPr lang="en-US"/>
          </a:p>
        </p:txBody>
      </p:sp>
    </p:spTree>
    <p:extLst>
      <p:ext uri="{BB962C8B-B14F-4D97-AF65-F5344CB8AC3E}">
        <p14:creationId xmlns:p14="http://schemas.microsoft.com/office/powerpoint/2010/main" val="2556171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aseline="0" dirty="0" smtClean="0"/>
              <a:t>The list of the previous slide can all be summed up by saying that we are dedicated to “increasing the number of Americans who are healthy at every stage of life.” That is what we are truly passionate about at K-State Research and Extension, and that’s what we intend to do. </a:t>
            </a:r>
          </a:p>
        </p:txBody>
      </p:sp>
      <p:sp>
        <p:nvSpPr>
          <p:cNvPr id="4" name="Slide Number Placeholder 3"/>
          <p:cNvSpPr>
            <a:spLocks noGrp="1"/>
          </p:cNvSpPr>
          <p:nvPr>
            <p:ph type="sldNum" sz="quarter" idx="10"/>
          </p:nvPr>
        </p:nvSpPr>
        <p:spPr/>
        <p:txBody>
          <a:bodyPr/>
          <a:lstStyle/>
          <a:p>
            <a:fld id="{5DBFE536-B84F-4E9E-91B9-4B02BA805BEC}" type="slidenum">
              <a:rPr lang="en-US" smtClean="0"/>
              <a:t>13</a:t>
            </a:fld>
            <a:endParaRPr lang="en-US"/>
          </a:p>
        </p:txBody>
      </p:sp>
    </p:spTree>
    <p:extLst>
      <p:ext uri="{BB962C8B-B14F-4D97-AF65-F5344CB8AC3E}">
        <p14:creationId xmlns:p14="http://schemas.microsoft.com/office/powerpoint/2010/main" val="275762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But, we can’t do it alone. It is going to tak</a:t>
            </a:r>
            <a:r>
              <a:rPr lang="en-US" baseline="0" dirty="0" smtClean="0"/>
              <a:t>e all of us in our community to make a difference. And that is why we are here today – to begin the discussion of what our needs are, where we currently stand, and what we need to do to move forward.</a:t>
            </a:r>
            <a:endParaRPr lang="en-US" dirty="0"/>
          </a:p>
        </p:txBody>
      </p:sp>
      <p:sp>
        <p:nvSpPr>
          <p:cNvPr id="4" name="Slide Number Placeholder 3"/>
          <p:cNvSpPr>
            <a:spLocks noGrp="1"/>
          </p:cNvSpPr>
          <p:nvPr>
            <p:ph type="sldNum" sz="quarter" idx="10"/>
          </p:nvPr>
        </p:nvSpPr>
        <p:spPr/>
        <p:txBody>
          <a:bodyPr/>
          <a:lstStyle/>
          <a:p>
            <a:fld id="{5DBFE536-B84F-4E9E-91B9-4B02BA805BEC}" type="slidenum">
              <a:rPr lang="en-US" smtClean="0"/>
              <a:t>14</a:t>
            </a:fld>
            <a:endParaRPr lang="en-US"/>
          </a:p>
        </p:txBody>
      </p:sp>
    </p:spTree>
    <p:extLst>
      <p:ext uri="{BB962C8B-B14F-4D97-AF65-F5344CB8AC3E}">
        <p14:creationId xmlns:p14="http://schemas.microsoft.com/office/powerpoint/2010/main" val="2526186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we are going to be engaging in a “world café” – a model of facilitating conversation. You are going to begin by discussing the first question with your current group, then we’re going to switch it up. Please select one person in your current group to be the note-taker. That individual will stay at your table once the time is up. The rest of you will move to a new group with new people. The goal is to mix up the groups so that you are hearing diverse opinions and strategies during every question that we discuss today. </a:t>
            </a:r>
          </a:p>
          <a:p>
            <a:endParaRPr lang="en-US" baseline="0" dirty="0" smtClean="0"/>
          </a:p>
          <a:p>
            <a:r>
              <a:rPr lang="en-US" baseline="0" dirty="0" smtClean="0"/>
              <a:t>So, to recap. We’re going to discuss the first question. One person will be your note-taker. That person will stay at the table when it is time to switch. The rest of you will move around to different tables. Then, we’ll discuss the next question. And then we’ll repeat the process. Sound good?</a:t>
            </a:r>
            <a:endParaRPr lang="en-US" dirty="0"/>
          </a:p>
        </p:txBody>
      </p:sp>
      <p:sp>
        <p:nvSpPr>
          <p:cNvPr id="4" name="Slide Number Placeholder 3"/>
          <p:cNvSpPr>
            <a:spLocks noGrp="1"/>
          </p:cNvSpPr>
          <p:nvPr>
            <p:ph type="sldNum" sz="quarter" idx="10"/>
          </p:nvPr>
        </p:nvSpPr>
        <p:spPr/>
        <p:txBody>
          <a:bodyPr/>
          <a:lstStyle/>
          <a:p>
            <a:fld id="{ED66FF1D-7856-406B-A5D3-51182C7FBEFE}" type="slidenum">
              <a:rPr lang="en-US" smtClean="0"/>
              <a:t>15</a:t>
            </a:fld>
            <a:endParaRPr lang="en-US"/>
          </a:p>
        </p:txBody>
      </p:sp>
    </p:spTree>
    <p:extLst>
      <p:ext uri="{BB962C8B-B14F-4D97-AF65-F5344CB8AC3E}">
        <p14:creationId xmlns:p14="http://schemas.microsoft.com/office/powerpoint/2010/main" val="238133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66FF1D-7856-406B-A5D3-51182C7FBEFE}" type="slidenum">
              <a:rPr lang="en-US" smtClean="0"/>
              <a:t>16</a:t>
            </a:fld>
            <a:endParaRPr lang="en-US"/>
          </a:p>
        </p:txBody>
      </p:sp>
    </p:spTree>
    <p:extLst>
      <p:ext uri="{BB962C8B-B14F-4D97-AF65-F5344CB8AC3E}">
        <p14:creationId xmlns:p14="http://schemas.microsoft.com/office/powerpoint/2010/main" val="78922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66FF1D-7856-406B-A5D3-51182C7FBEFE}" type="slidenum">
              <a:rPr lang="en-US" smtClean="0"/>
              <a:t>19</a:t>
            </a:fld>
            <a:endParaRPr lang="en-US"/>
          </a:p>
        </p:txBody>
      </p:sp>
    </p:spTree>
    <p:extLst>
      <p:ext uri="{BB962C8B-B14F-4D97-AF65-F5344CB8AC3E}">
        <p14:creationId xmlns:p14="http://schemas.microsoft.com/office/powerpoint/2010/main" val="1037578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Ask participants</a:t>
            </a:r>
            <a:r>
              <a:rPr lang="en-US" baseline="0" dirty="0" smtClean="0"/>
              <a:t> to answer this question on their evaluation sheet (in addition to the other questions asked). </a:t>
            </a:r>
            <a:endParaRPr lang="en-US" dirty="0"/>
          </a:p>
        </p:txBody>
      </p:sp>
      <p:sp>
        <p:nvSpPr>
          <p:cNvPr id="4" name="Slide Number Placeholder 3"/>
          <p:cNvSpPr>
            <a:spLocks noGrp="1"/>
          </p:cNvSpPr>
          <p:nvPr>
            <p:ph type="sldNum" sz="quarter" idx="10"/>
          </p:nvPr>
        </p:nvSpPr>
        <p:spPr/>
        <p:txBody>
          <a:bodyPr/>
          <a:lstStyle/>
          <a:p>
            <a:fld id="{ED66FF1D-7856-406B-A5D3-51182C7FBEFE}" type="slidenum">
              <a:rPr lang="en-US" smtClean="0"/>
              <a:t>20</a:t>
            </a:fld>
            <a:endParaRPr lang="en-US"/>
          </a:p>
        </p:txBody>
      </p:sp>
    </p:spTree>
    <p:extLst>
      <p:ext uri="{BB962C8B-B14F-4D97-AF65-F5344CB8AC3E}">
        <p14:creationId xmlns:p14="http://schemas.microsoft.com/office/powerpoint/2010/main" val="623191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At each site, have a few groups share their “high-five” moments of the day. Maybe they thought of a new partnership or initiative, maybe they felt inspired, whatever it is, have some folks shout it out. </a:t>
            </a:r>
            <a:endParaRPr lang="en-US" dirty="0" smtClean="0"/>
          </a:p>
          <a:p>
            <a:pPr lvl="0"/>
            <a:endParaRPr lang="en-US" dirty="0" smtClean="0"/>
          </a:p>
          <a:p>
            <a:pPr lvl="0"/>
            <a:r>
              <a:rPr lang="en-US" dirty="0" smtClean="0"/>
              <a:t>Be</a:t>
            </a:r>
            <a:r>
              <a:rPr lang="en-US" baseline="0" dirty="0" smtClean="0"/>
              <a:t> sure to take notes during this section – as you can incorporate their statements into your evaluation measures. You might also submit notable “high five” moments as a Success Story in PEARS. </a:t>
            </a:r>
            <a:endParaRPr lang="en-US" dirty="0"/>
          </a:p>
        </p:txBody>
      </p:sp>
      <p:sp>
        <p:nvSpPr>
          <p:cNvPr id="4" name="Slide Number Placeholder 3"/>
          <p:cNvSpPr>
            <a:spLocks noGrp="1"/>
          </p:cNvSpPr>
          <p:nvPr>
            <p:ph type="sldNum" sz="quarter" idx="10"/>
          </p:nvPr>
        </p:nvSpPr>
        <p:spPr/>
        <p:txBody>
          <a:bodyPr/>
          <a:lstStyle/>
          <a:p>
            <a:fld id="{ED66FF1D-7856-406B-A5D3-51182C7FBEFE}" type="slidenum">
              <a:rPr lang="en-US" smtClean="0"/>
              <a:t>21</a:t>
            </a:fld>
            <a:endParaRPr lang="en-US"/>
          </a:p>
        </p:txBody>
      </p:sp>
    </p:spTree>
    <p:extLst>
      <p:ext uri="{BB962C8B-B14F-4D97-AF65-F5344CB8AC3E}">
        <p14:creationId xmlns:p14="http://schemas.microsoft.com/office/powerpoint/2010/main" val="1924780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and thank your participants</a:t>
            </a:r>
            <a:r>
              <a:rPr lang="en-US" baseline="0" dirty="0" smtClean="0"/>
              <a:t> for coming. </a:t>
            </a:r>
          </a:p>
          <a:p>
            <a:endParaRPr lang="en-US" baseline="0" dirty="0" smtClean="0"/>
          </a:p>
          <a:p>
            <a:r>
              <a:rPr lang="en-US" baseline="0" dirty="0" smtClean="0"/>
              <a:t>Introduce yourself and the other facilitators.</a:t>
            </a:r>
          </a:p>
          <a:p>
            <a:endParaRPr lang="en-US" baseline="0" dirty="0" smtClean="0"/>
          </a:p>
          <a:p>
            <a:r>
              <a:rPr lang="en-US" baseline="0" dirty="0" smtClean="0"/>
              <a:t>Provide a lay-of-the-land, including where restrooms are located, refreshments, etc. </a:t>
            </a:r>
            <a:endParaRPr lang="en-US" dirty="0"/>
          </a:p>
        </p:txBody>
      </p:sp>
      <p:sp>
        <p:nvSpPr>
          <p:cNvPr id="4" name="Slide Number Placeholder 3"/>
          <p:cNvSpPr>
            <a:spLocks noGrp="1"/>
          </p:cNvSpPr>
          <p:nvPr>
            <p:ph type="sldNum" sz="quarter" idx="10"/>
          </p:nvPr>
        </p:nvSpPr>
        <p:spPr/>
        <p:txBody>
          <a:bodyPr/>
          <a:lstStyle/>
          <a:p>
            <a:fld id="{ED66FF1D-7856-406B-A5D3-51182C7FBEFE}" type="slidenum">
              <a:rPr lang="en-US" smtClean="0"/>
              <a:t>2</a:t>
            </a:fld>
            <a:endParaRPr lang="en-US"/>
          </a:p>
        </p:txBody>
      </p:sp>
    </p:spTree>
    <p:extLst>
      <p:ext uri="{BB962C8B-B14F-4D97-AF65-F5344CB8AC3E}">
        <p14:creationId xmlns:p14="http://schemas.microsoft.com/office/powerpoint/2010/main" val="1244000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goal for today is to talk with key stakeholders in our community – YOU! – to learn more about where our community stands and where we need to focus our efforts.</a:t>
            </a:r>
            <a:endParaRPr lang="en-US" dirty="0" smtClean="0"/>
          </a:p>
          <a:p>
            <a:endParaRPr lang="en-US" dirty="0" smtClean="0"/>
          </a:p>
          <a:p>
            <a:r>
              <a:rPr lang="en-US" dirty="0" smtClean="0"/>
              <a:t>We will spend our time today working through a great deal.  We have an ambitious</a:t>
            </a:r>
            <a:r>
              <a:rPr lang="en-US" baseline="0" dirty="0" smtClean="0"/>
              <a:t> agenda that includes:</a:t>
            </a:r>
          </a:p>
          <a:p>
            <a:endParaRPr lang="en-US" baseline="0" dirty="0" smtClean="0"/>
          </a:p>
          <a:p>
            <a:pPr marL="342900" indent="-342900">
              <a:buFont typeface="Arial" panose="020B0604020202020204" pitchFamily="34" charset="0"/>
              <a:buChar char="•"/>
            </a:pPr>
            <a:r>
              <a:rPr lang="en-US" sz="1200" dirty="0" smtClean="0"/>
              <a:t>Exploring the breadth of health issues in our community</a:t>
            </a:r>
          </a:p>
          <a:p>
            <a:pPr marL="342900" indent="-342900">
              <a:buFont typeface="Arial" panose="020B0604020202020204" pitchFamily="34" charset="0"/>
              <a:buChar char="•"/>
            </a:pPr>
            <a:r>
              <a:rPr lang="en-US" sz="1200" dirty="0" smtClean="0"/>
              <a:t>Determining the resources currently in our community</a:t>
            </a:r>
          </a:p>
          <a:p>
            <a:pPr marL="342900" indent="-342900">
              <a:buFont typeface="Arial" panose="020B0604020202020204" pitchFamily="34" charset="0"/>
              <a:buChar char="•"/>
            </a:pPr>
            <a:r>
              <a:rPr lang="en-US" sz="1200" dirty="0" smtClean="0"/>
              <a:t>Discussing needed resources</a:t>
            </a:r>
          </a:p>
          <a:p>
            <a:pPr marL="342900" indent="-342900">
              <a:buFont typeface="Arial" panose="020B0604020202020204" pitchFamily="34" charset="0"/>
              <a:buChar char="•"/>
            </a:pPr>
            <a:r>
              <a:rPr lang="en-US" sz="1200" dirty="0" smtClean="0"/>
              <a:t>Brainstorming Extension’s role in improving community health</a:t>
            </a:r>
            <a:endParaRPr lang="en-US" baseline="0" dirty="0" smtClean="0"/>
          </a:p>
        </p:txBody>
      </p:sp>
      <p:sp>
        <p:nvSpPr>
          <p:cNvPr id="4" name="Slide Number Placeholder 3"/>
          <p:cNvSpPr>
            <a:spLocks noGrp="1"/>
          </p:cNvSpPr>
          <p:nvPr>
            <p:ph type="sldNum" sz="quarter" idx="10"/>
          </p:nvPr>
        </p:nvSpPr>
        <p:spPr/>
        <p:txBody>
          <a:bodyPr/>
          <a:lstStyle/>
          <a:p>
            <a:fld id="{ED66FF1D-7856-406B-A5D3-51182C7FBEFE}" type="slidenum">
              <a:rPr lang="en-US" smtClean="0"/>
              <a:t>3</a:t>
            </a:fld>
            <a:endParaRPr lang="en-US"/>
          </a:p>
        </p:txBody>
      </p:sp>
    </p:spTree>
    <p:extLst>
      <p:ext uri="{BB962C8B-B14F-4D97-AF65-F5344CB8AC3E}">
        <p14:creationId xmlns:p14="http://schemas.microsoft.com/office/powerpoint/2010/main" val="1422471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before we get into the heart of why we are here, I’d like to take this time to learn who is in the room.</a:t>
            </a:r>
            <a:endParaRPr lang="en-US" dirty="0"/>
          </a:p>
        </p:txBody>
      </p:sp>
      <p:sp>
        <p:nvSpPr>
          <p:cNvPr id="4" name="Slide Number Placeholder 3"/>
          <p:cNvSpPr>
            <a:spLocks noGrp="1"/>
          </p:cNvSpPr>
          <p:nvPr>
            <p:ph type="sldNum" sz="quarter" idx="10"/>
          </p:nvPr>
        </p:nvSpPr>
        <p:spPr/>
        <p:txBody>
          <a:bodyPr/>
          <a:lstStyle/>
          <a:p>
            <a:fld id="{ED66FF1D-7856-406B-A5D3-51182C7FBEFE}" type="slidenum">
              <a:rPr lang="en-US" smtClean="0"/>
              <a:t>4</a:t>
            </a:fld>
            <a:endParaRPr lang="en-US"/>
          </a:p>
        </p:txBody>
      </p:sp>
    </p:spTree>
    <p:extLst>
      <p:ext uri="{BB962C8B-B14F-4D97-AF65-F5344CB8AC3E}">
        <p14:creationId xmlns:p14="http://schemas.microsoft.com/office/powerpoint/2010/main" val="1538188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Now that we’ve learned who is in th</a:t>
            </a:r>
            <a:r>
              <a:rPr lang="en-US" baseline="0" dirty="0" smtClean="0"/>
              <a:t>e room, I want to take the opportunity to tell you why K-State Research and Extension is leading this effort (or collaborating on this effort with another agency/organization). </a:t>
            </a:r>
            <a:endParaRPr lang="en-US" dirty="0" smtClean="0"/>
          </a:p>
          <a:p>
            <a:pPr lvl="0"/>
            <a:endParaRPr lang="en-US" dirty="0" smtClean="0"/>
          </a:p>
          <a:p>
            <a:pPr lvl="0"/>
            <a:r>
              <a:rPr lang="en-US" dirty="0" smtClean="0"/>
              <a:t>K-State Research and Extension has identified</a:t>
            </a:r>
            <a:r>
              <a:rPr lang="en-US" baseline="0" dirty="0" smtClean="0"/>
              <a:t> five grand challenges that we focus our work around.  These grand challenges were identified locally with input from a variety of individuals and groups across the state.  One of them is the </a:t>
            </a:r>
            <a:r>
              <a:rPr lang="en-US" b="1" baseline="0" dirty="0" smtClean="0"/>
              <a:t>grand challenge of Health. </a:t>
            </a:r>
            <a:r>
              <a:rPr lang="en-US" b="0" baseline="0" dirty="0" smtClean="0"/>
              <a:t>The others include: water, global food systems, developing tomorrow’s leaders, and community vitality.</a:t>
            </a:r>
          </a:p>
          <a:p>
            <a:pPr lvl="0"/>
            <a:endParaRPr lang="en-US" b="0" baseline="0" dirty="0" smtClean="0"/>
          </a:p>
          <a:p>
            <a:pPr lvl="0"/>
            <a:r>
              <a:rPr lang="en-US" b="0" baseline="0" dirty="0" smtClean="0"/>
              <a:t>When we talk about health, though, we do so with immense breadth. Health is so much more than physical activity and nutrition – though those two things are incredibly important! K-State Research and Extension is also interested in larger issues, such as the social determinants of health – things like poverty and injustice. We’re also passionate about environmental health, social health, and mental health. We are dedicated to improving health in all areas, so therefore we approach health from a broad perspective. </a:t>
            </a:r>
          </a:p>
          <a:p>
            <a:pPr lvl="0"/>
            <a:endParaRPr lang="en-US" b="0" baseline="0" dirty="0" smtClean="0"/>
          </a:p>
          <a:p>
            <a:pPr lvl="0"/>
            <a:r>
              <a:rPr lang="en-US" b="0" baseline="0" dirty="0" smtClean="0"/>
              <a:t>So, what does this look like? Some of the work we are already doing in our area/county related to health is ______.</a:t>
            </a:r>
            <a:endParaRPr lang="en-US" b="1" baseline="0" dirty="0" smtClean="0"/>
          </a:p>
          <a:p>
            <a:pPr lvl="0"/>
            <a:endParaRPr lang="en-US" b="1" baseline="0" dirty="0" smtClean="0"/>
          </a:p>
          <a:p>
            <a:pPr lvl="0"/>
            <a:endParaRPr lang="en-US" b="0" dirty="0" smtClean="0"/>
          </a:p>
          <a:p>
            <a:pPr lvl="0"/>
            <a:endParaRPr lang="en-US" b="0" dirty="0"/>
          </a:p>
        </p:txBody>
      </p:sp>
      <p:sp>
        <p:nvSpPr>
          <p:cNvPr id="4" name="Slide Number Placeholder 3"/>
          <p:cNvSpPr>
            <a:spLocks noGrp="1"/>
          </p:cNvSpPr>
          <p:nvPr>
            <p:ph type="sldNum" sz="quarter" idx="10"/>
          </p:nvPr>
        </p:nvSpPr>
        <p:spPr/>
        <p:txBody>
          <a:bodyPr/>
          <a:lstStyle/>
          <a:p>
            <a:fld id="{ED66FF1D-7856-406B-A5D3-51182C7FBEFE}" type="slidenum">
              <a:rPr lang="en-US" smtClean="0"/>
              <a:t>5</a:t>
            </a:fld>
            <a:endParaRPr lang="en-US"/>
          </a:p>
        </p:txBody>
      </p:sp>
    </p:spTree>
    <p:extLst>
      <p:ext uri="{BB962C8B-B14F-4D97-AF65-F5344CB8AC3E}">
        <p14:creationId xmlns:p14="http://schemas.microsoft.com/office/powerpoint/2010/main" val="3709639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Now</a:t>
            </a:r>
            <a:r>
              <a:rPr lang="en-US" baseline="0" dirty="0" smtClean="0"/>
              <a:t> I’d like to start to reflect on why we’re here and what has led us to having these conversations. </a:t>
            </a:r>
          </a:p>
          <a:p>
            <a:pPr lvl="0"/>
            <a:endParaRPr lang="en-US" baseline="0" dirty="0" smtClean="0"/>
          </a:p>
          <a:p>
            <a:pPr lvl="0"/>
            <a:r>
              <a:rPr lang="en-US" baseline="0" dirty="0" smtClean="0"/>
              <a:t>First and foremost, this staggering statistic from the CDC emphasizes exactly why we need to be here having these conversations. We are currently living in a time when we can no longer expect that our children will live a life longer than our own. Now, this is the first time that this has ever happened – ever! And that alone is a scary fact. Because of the choices we’re making and the environments in which we are living, we are left with this defeating trend. </a:t>
            </a:r>
            <a:endParaRPr lang="en-US" dirty="0"/>
          </a:p>
        </p:txBody>
      </p:sp>
      <p:sp>
        <p:nvSpPr>
          <p:cNvPr id="4" name="Slide Number Placeholder 3"/>
          <p:cNvSpPr>
            <a:spLocks noGrp="1"/>
          </p:cNvSpPr>
          <p:nvPr>
            <p:ph type="sldNum" sz="quarter" idx="10"/>
          </p:nvPr>
        </p:nvSpPr>
        <p:spPr/>
        <p:txBody>
          <a:bodyPr/>
          <a:lstStyle/>
          <a:p>
            <a:fld id="{ED66FF1D-7856-406B-A5D3-51182C7FBEFE}" type="slidenum">
              <a:rPr lang="en-US" smtClean="0"/>
              <a:t>6</a:t>
            </a:fld>
            <a:endParaRPr lang="en-US"/>
          </a:p>
        </p:txBody>
      </p:sp>
    </p:spTree>
    <p:extLst>
      <p:ext uri="{BB962C8B-B14F-4D97-AF65-F5344CB8AC3E}">
        <p14:creationId xmlns:p14="http://schemas.microsoft.com/office/powerpoint/2010/main" val="4189563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smtClean="0">
                <a:solidFill>
                  <a:srgbClr val="000000"/>
                </a:solidFill>
                <a:latin typeface="Calibri" panose="020F0502020204030204" pitchFamily="34" charset="0"/>
              </a:rPr>
              <a:t>So, what is leading us to this trend of decreased life expectancy? It’s a combination of things – and although you might expect what the combination of factors is, you may be surprised at how much of an influence those factors have. </a:t>
            </a:r>
          </a:p>
          <a:p>
            <a:pPr algn="l"/>
            <a:endParaRPr lang="en-US" sz="1200" b="0" i="0" u="none" strike="noStrike" baseline="0" dirty="0" smtClean="0">
              <a:solidFill>
                <a:srgbClr val="000000"/>
              </a:solidFill>
              <a:latin typeface="Calibri" panose="020F0502020204030204" pitchFamily="34" charset="0"/>
            </a:endParaRPr>
          </a:p>
          <a:p>
            <a:pPr algn="l"/>
            <a:r>
              <a:rPr lang="en-US" sz="1200" b="0" i="0" u="none" strike="noStrike" baseline="0" dirty="0" smtClean="0">
                <a:solidFill>
                  <a:srgbClr val="000000"/>
                </a:solidFill>
                <a:latin typeface="Calibri" panose="020F0502020204030204" pitchFamily="34" charset="0"/>
              </a:rPr>
              <a:t>According to the </a:t>
            </a:r>
            <a:r>
              <a:rPr lang="en-US" sz="1200" b="0" i="0" u="none" strike="noStrike" baseline="0" dirty="0" smtClean="0">
                <a:solidFill>
                  <a:srgbClr val="0462C1"/>
                </a:solidFill>
                <a:latin typeface="Calibri" panose="020F0502020204030204" pitchFamily="34" charset="0"/>
              </a:rPr>
              <a:t>Centers for Disease Control and Prevention</a:t>
            </a:r>
            <a:r>
              <a:rPr lang="en-US" sz="1200" b="0" i="0" u="none" strike="noStrike" baseline="0" dirty="0" smtClean="0">
                <a:solidFill>
                  <a:srgbClr val="000000"/>
                </a:solidFill>
                <a:latin typeface="Calibri" panose="020F0502020204030204" pitchFamily="34" charset="0"/>
              </a:rPr>
              <a:t>, genes and health behaviors together account for about 25% of population health. People generally believe that their health behaviors might account for a larger percentage of their overall health outcomes, but’s that is simply not the case. </a:t>
            </a:r>
          </a:p>
          <a:p>
            <a:pPr algn="l"/>
            <a:endParaRPr lang="en-US" sz="1200" b="0" i="0" u="none" strike="noStrike" baseline="0" dirty="0" smtClean="0">
              <a:solidFill>
                <a:srgbClr val="000000"/>
              </a:solidFill>
              <a:latin typeface="Calibri" panose="020F0502020204030204" pitchFamily="34" charset="0"/>
            </a:endParaRPr>
          </a:p>
          <a:p>
            <a:pPr algn="l"/>
            <a:r>
              <a:rPr lang="en-US" sz="1200" b="0" i="0" u="none" strike="noStrike" baseline="0" dirty="0" smtClean="0">
                <a:solidFill>
                  <a:srgbClr val="000000"/>
                </a:solidFill>
                <a:latin typeface="Calibri" panose="020F0502020204030204" pitchFamily="34" charset="0"/>
              </a:rPr>
              <a:t>The remaining 75% can be attributed to the social environment, physical environment, and health services/medical care, and the like. Things like access to safe and quality housing, affordable and healthy foods, and quality health care and education all fit into the category of “social determinants of health”. These are big issues, and it will require big steps to improve them. </a:t>
            </a:r>
          </a:p>
          <a:p>
            <a:pPr algn="l"/>
            <a:endParaRPr lang="en-US" sz="1200" b="0" i="0" u="none" strike="noStrike" baseline="0" dirty="0" smtClean="0">
              <a:solidFill>
                <a:srgbClr val="000000"/>
              </a:solidFill>
              <a:latin typeface="Calibri" panose="020F0502020204030204" pitchFamily="34" charset="0"/>
            </a:endParaRPr>
          </a:p>
          <a:p>
            <a:pPr algn="l"/>
            <a:r>
              <a:rPr lang="en-US" sz="1200" b="0" i="0" u="none" strike="noStrike" baseline="0" dirty="0" smtClean="0">
                <a:solidFill>
                  <a:srgbClr val="000000"/>
                </a:solidFill>
                <a:latin typeface="Calibri" panose="020F0502020204030204" pitchFamily="34" charset="0"/>
              </a:rPr>
              <a:t>Many of these population health disparities are also due to poverty and inequities among racial and ethnic groups. The impact of these factors are especially hard-felt by Kansans living in rural and frontier regions that are challenged by geographic and social isolation, and lack of access to consistent health care services and professionals. </a:t>
            </a:r>
          </a:p>
          <a:p>
            <a:pPr algn="l"/>
            <a:endParaRPr lang="en-US" sz="1200" b="0" i="0" u="none" strike="noStrike" baseline="0" dirty="0" smtClean="0">
              <a:solidFill>
                <a:srgbClr val="000000"/>
              </a:solidFill>
              <a:latin typeface="Calibri" panose="020F0502020204030204" pitchFamily="34" charset="0"/>
            </a:endParaRPr>
          </a:p>
          <a:p>
            <a:r>
              <a:rPr lang="en-US" sz="1200" b="0" i="0" u="none" strike="noStrike" baseline="0" dirty="0" smtClean="0">
                <a:solidFill>
                  <a:srgbClr val="000000"/>
                </a:solidFill>
                <a:latin typeface="Calibri" panose="020F0502020204030204" pitchFamily="34" charset="0"/>
              </a:rPr>
              <a:t>Lack of access to health care services and professionals is complicated by distance to health care services, high rates of poverty, and unique health conditions associated with working in agriculture. Rural communities also confront out-migration of young people leaving for education and employment, while elderly citizens age in-place, families living in poverty remain, and new immigrants migrate to the area in pursuit of jobs and social mobility. </a:t>
            </a:r>
          </a:p>
          <a:p>
            <a:endParaRPr lang="en-US" sz="1200" b="0" i="0" u="none" strike="noStrike" baseline="0" dirty="0" smtClean="0">
              <a:solidFill>
                <a:srgbClr val="000000"/>
              </a:solidFill>
              <a:latin typeface="Calibri" panose="020F0502020204030204" pitchFamily="34" charset="0"/>
            </a:endParaRPr>
          </a:p>
          <a:p>
            <a:r>
              <a:rPr lang="en-US" sz="1200" b="0" i="0" u="none" strike="noStrike" baseline="0" dirty="0" smtClean="0">
                <a:solidFill>
                  <a:srgbClr val="000000"/>
                </a:solidFill>
                <a:latin typeface="Calibri" panose="020F0502020204030204" pitchFamily="34" charset="0"/>
              </a:rPr>
              <a:t>So, 75% of our health outcomes are due to this big-picture issues. And in order to improve our health outlook, it is going to require some big-picture ideas. </a:t>
            </a:r>
          </a:p>
        </p:txBody>
      </p:sp>
      <p:sp>
        <p:nvSpPr>
          <p:cNvPr id="4" name="Slide Number Placeholder 3"/>
          <p:cNvSpPr>
            <a:spLocks noGrp="1"/>
          </p:cNvSpPr>
          <p:nvPr>
            <p:ph type="sldNum" sz="quarter" idx="10"/>
          </p:nvPr>
        </p:nvSpPr>
        <p:spPr/>
        <p:txBody>
          <a:bodyPr/>
          <a:lstStyle/>
          <a:p>
            <a:fld id="{5DBFE536-B84F-4E9E-91B9-4B02BA805BEC}" type="slidenum">
              <a:rPr lang="en-US" smtClean="0"/>
              <a:t>7</a:t>
            </a:fld>
            <a:endParaRPr lang="en-US"/>
          </a:p>
        </p:txBody>
      </p:sp>
    </p:spTree>
    <p:extLst>
      <p:ext uri="{BB962C8B-B14F-4D97-AF65-F5344CB8AC3E}">
        <p14:creationId xmlns:p14="http://schemas.microsoft.com/office/powerpoint/2010/main" val="2975973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Kansas, we have some grim statistics.</a:t>
            </a:r>
            <a:r>
              <a:rPr lang="en-US" baseline="0" dirty="0" smtClean="0"/>
              <a:t> And some of these that I will read to you only begin to paint the picture of our health issues. These are the tip-of-the-iceberg, and we have many strides that need to be made to create a healthier Kansas. </a:t>
            </a:r>
          </a:p>
          <a:p>
            <a:endParaRPr lang="en-US" baseline="0" dirty="0" smtClean="0"/>
          </a:p>
          <a:p>
            <a:r>
              <a:rPr lang="en-US" baseline="0" dirty="0" smtClean="0"/>
              <a:t>[read slide statistics]</a:t>
            </a:r>
            <a:endParaRPr lang="en-US" dirty="0"/>
          </a:p>
        </p:txBody>
      </p:sp>
      <p:sp>
        <p:nvSpPr>
          <p:cNvPr id="4" name="Slide Number Placeholder 3"/>
          <p:cNvSpPr>
            <a:spLocks noGrp="1"/>
          </p:cNvSpPr>
          <p:nvPr>
            <p:ph type="sldNum" sz="quarter" idx="10"/>
          </p:nvPr>
        </p:nvSpPr>
        <p:spPr/>
        <p:txBody>
          <a:bodyPr/>
          <a:lstStyle/>
          <a:p>
            <a:fld id="{5DBFE536-B84F-4E9E-91B9-4B02BA805BEC}" type="slidenum">
              <a:rPr lang="en-US" smtClean="0"/>
              <a:t>8</a:t>
            </a:fld>
            <a:endParaRPr lang="en-US"/>
          </a:p>
        </p:txBody>
      </p:sp>
    </p:spTree>
    <p:extLst>
      <p:ext uri="{BB962C8B-B14F-4D97-AF65-F5344CB8AC3E}">
        <p14:creationId xmlns:p14="http://schemas.microsoft.com/office/powerpoint/2010/main" val="2200807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even within our state, the statistics fluctuate a great deal. This is a photo of the 2018 County Health Rankings that are published each year by the University of Wisconsin Population Health Institute and the Robert Wood Johnson Foundation. </a:t>
            </a:r>
          </a:p>
          <a:p>
            <a:endParaRPr lang="en-US" baseline="0" dirty="0" smtClean="0"/>
          </a:p>
          <a:p>
            <a:r>
              <a:rPr lang="en-US" baseline="0" dirty="0" smtClean="0"/>
              <a:t>The darker regions of the map rank the lowest in Kansas. These rankings are based on a variety of health indicators, including health behaviors, access to clinical care, social and economic factors, and the physical environment. There are many health inequities across our state, and you can see that the southeast region, for example, is hit especially hard. </a:t>
            </a:r>
          </a:p>
        </p:txBody>
      </p:sp>
      <p:sp>
        <p:nvSpPr>
          <p:cNvPr id="4" name="Slide Number Placeholder 3"/>
          <p:cNvSpPr>
            <a:spLocks noGrp="1"/>
          </p:cNvSpPr>
          <p:nvPr>
            <p:ph type="sldNum" sz="quarter" idx="10"/>
          </p:nvPr>
        </p:nvSpPr>
        <p:spPr/>
        <p:txBody>
          <a:bodyPr/>
          <a:lstStyle/>
          <a:p>
            <a:fld id="{ED66FF1D-7856-406B-A5D3-51182C7FBEFE}" type="slidenum">
              <a:rPr lang="en-US" smtClean="0"/>
              <a:t>9</a:t>
            </a:fld>
            <a:endParaRPr lang="en-US"/>
          </a:p>
        </p:txBody>
      </p:sp>
    </p:spTree>
    <p:extLst>
      <p:ext uri="{BB962C8B-B14F-4D97-AF65-F5344CB8AC3E}">
        <p14:creationId xmlns:p14="http://schemas.microsoft.com/office/powerpoint/2010/main" val="605054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64567" y="1125602"/>
            <a:ext cx="3954378" cy="1390174"/>
          </a:xfrm>
        </p:spPr>
        <p:txBody>
          <a:bodyPr>
            <a:noAutofit/>
          </a:bodyPr>
          <a:lstStyle>
            <a:lvl1pPr algn="l">
              <a:defRPr sz="4800" b="1" i="0" baseline="0">
                <a:solidFill>
                  <a:srgbClr val="3D156F"/>
                </a:solidFill>
                <a:latin typeface="Arial"/>
              </a:defRPr>
            </a:lvl1pPr>
          </a:lstStyle>
          <a:p>
            <a:r>
              <a:rPr lang="en-US" dirty="0" smtClean="0"/>
              <a:t>CLICK TO </a:t>
            </a:r>
            <a:br>
              <a:rPr lang="en-US" dirty="0" smtClean="0"/>
            </a:br>
            <a:r>
              <a:rPr lang="en-US" dirty="0" smtClean="0"/>
              <a:t>ADD TITLE</a:t>
            </a:r>
            <a:endParaRPr lang="en-US" dirty="0"/>
          </a:p>
        </p:txBody>
      </p:sp>
      <p:sp>
        <p:nvSpPr>
          <p:cNvPr id="3" name="Subtitle 2"/>
          <p:cNvSpPr>
            <a:spLocks noGrp="1"/>
          </p:cNvSpPr>
          <p:nvPr>
            <p:ph type="subTitle" idx="1" hasCustomPrompt="1"/>
          </p:nvPr>
        </p:nvSpPr>
        <p:spPr>
          <a:xfrm>
            <a:off x="964567" y="2589051"/>
            <a:ext cx="3954378" cy="431576"/>
          </a:xfrm>
        </p:spPr>
        <p:txBody>
          <a:bodyPr>
            <a:normAutofit/>
          </a:bodyPr>
          <a:lstStyle>
            <a:lvl1pPr marL="0" indent="0" algn="l">
              <a:buNone/>
              <a:defRPr sz="2400" b="0" i="1" baseline="0">
                <a:solidFill>
                  <a:srgbClr val="3D156F"/>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sp>
        <p:nvSpPr>
          <p:cNvPr id="8" name="Picture Placeholder 7"/>
          <p:cNvSpPr>
            <a:spLocks noGrp="1"/>
          </p:cNvSpPr>
          <p:nvPr>
            <p:ph type="pic" sz="quarter" idx="10"/>
          </p:nvPr>
        </p:nvSpPr>
        <p:spPr>
          <a:xfrm>
            <a:off x="5821363" y="0"/>
            <a:ext cx="3322637" cy="5143500"/>
          </a:xfrm>
        </p:spPr>
        <p:txBody>
          <a:bodyPr bIns="777240" anchor="b" anchorCtr="0">
            <a:normAutofit/>
          </a:bodyPr>
          <a:lstStyle>
            <a:lvl1pPr marL="182880" indent="0">
              <a:lnSpc>
                <a:spcPct val="100000"/>
              </a:lnSpc>
              <a:spcBef>
                <a:spcPts val="11784"/>
              </a:spcBef>
              <a:buNone/>
              <a:defRPr sz="1600">
                <a:solidFill>
                  <a:srgbClr val="3D156F"/>
                </a:solidFill>
                <a:latin typeface="Arial"/>
              </a:defRPr>
            </a:lvl1pPr>
          </a:lstStyle>
          <a:p>
            <a:endParaRPr lang="en-US" dirty="0"/>
          </a:p>
        </p:txBody>
      </p:sp>
    </p:spTree>
    <p:extLst>
      <p:ext uri="{BB962C8B-B14F-4D97-AF65-F5344CB8AC3E}">
        <p14:creationId xmlns:p14="http://schemas.microsoft.com/office/powerpoint/2010/main" val="2242339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9FA1D7-E049-244D-8EC2-F545736960AB}"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1602052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9FA1D7-E049-244D-8EC2-F545736960AB}"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2884135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FA1D7-E049-244D-8EC2-F545736960AB}"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612123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FA1D7-E049-244D-8EC2-F545736960AB}"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3358509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360699"/>
            <a:ext cx="8158682" cy="541945"/>
          </a:xfrm>
        </p:spPr>
        <p:txBody>
          <a:bodyPr anchor="ctr" anchorCtr="0"/>
          <a:lstStyle>
            <a:lvl1pPr algn="ctr">
              <a:defRPr sz="2700" b="1" cap="all" baseline="0">
                <a:solidFill>
                  <a:schemeClr val="bg1"/>
                </a:solidFill>
              </a:defRPr>
            </a:lvl1pPr>
          </a:lstStyle>
          <a:p>
            <a:r>
              <a:rPr lang="en-US" dirty="0" smtClean="0"/>
              <a:t>Click to add title</a:t>
            </a:r>
            <a:endParaRPr lang="en-US" dirty="0"/>
          </a:p>
        </p:txBody>
      </p:sp>
      <p:sp>
        <p:nvSpPr>
          <p:cNvPr id="8" name="Text Placeholder 7"/>
          <p:cNvSpPr>
            <a:spLocks noGrp="1"/>
          </p:cNvSpPr>
          <p:nvPr>
            <p:ph type="body" sz="quarter" idx="13" hasCustomPrompt="1"/>
          </p:nvPr>
        </p:nvSpPr>
        <p:spPr>
          <a:xfrm>
            <a:off x="457202" y="977503"/>
            <a:ext cx="8158163" cy="3299150"/>
          </a:xfrm>
        </p:spPr>
        <p:txBody>
          <a:bodyPr>
            <a:normAutofit/>
          </a:bodyPr>
          <a:lstStyle>
            <a:lvl1pPr>
              <a:defRPr sz="1013" b="0" i="0" baseline="0"/>
            </a:lvl1pPr>
          </a:lstStyle>
          <a:p>
            <a:pPr lvl="0"/>
            <a:r>
              <a:rPr lang="en-US" dirty="0" smtClean="0"/>
              <a:t>Click to add text</a:t>
            </a:r>
          </a:p>
        </p:txBody>
      </p:sp>
    </p:spTree>
    <p:extLst>
      <p:ext uri="{BB962C8B-B14F-4D97-AF65-F5344CB8AC3E}">
        <p14:creationId xmlns:p14="http://schemas.microsoft.com/office/powerpoint/2010/main" val="3299574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360699"/>
            <a:ext cx="8158682" cy="541945"/>
          </a:xfrm>
        </p:spPr>
        <p:txBody>
          <a:bodyPr anchor="ctr" anchorCtr="0"/>
          <a:lstStyle>
            <a:lvl1pPr algn="ctr">
              <a:defRPr sz="2700" b="1" cap="all" baseline="0">
                <a:solidFill>
                  <a:schemeClr val="bg1"/>
                </a:solidFill>
              </a:defRPr>
            </a:lvl1pPr>
          </a:lstStyle>
          <a:p>
            <a:r>
              <a:rPr lang="en-US" dirty="0" smtClean="0"/>
              <a:t>Click to add title</a:t>
            </a:r>
            <a:endParaRPr lang="en-US" dirty="0"/>
          </a:p>
        </p:txBody>
      </p:sp>
      <p:sp>
        <p:nvSpPr>
          <p:cNvPr id="8" name="Text Placeholder 7"/>
          <p:cNvSpPr>
            <a:spLocks noGrp="1"/>
          </p:cNvSpPr>
          <p:nvPr>
            <p:ph type="body" sz="quarter" idx="13" hasCustomPrompt="1"/>
          </p:nvPr>
        </p:nvSpPr>
        <p:spPr>
          <a:xfrm>
            <a:off x="457202" y="977503"/>
            <a:ext cx="8158163" cy="3299150"/>
          </a:xfrm>
        </p:spPr>
        <p:txBody>
          <a:bodyPr>
            <a:normAutofit/>
          </a:bodyPr>
          <a:lstStyle>
            <a:lvl1pPr>
              <a:defRPr sz="1013" b="0" i="0" baseline="0"/>
            </a:lvl1pPr>
          </a:lstStyle>
          <a:p>
            <a:pPr lvl="0"/>
            <a:r>
              <a:rPr lang="en-US" dirty="0" smtClean="0"/>
              <a:t>Click to add text</a:t>
            </a:r>
          </a:p>
        </p:txBody>
      </p:sp>
    </p:spTree>
    <p:extLst>
      <p:ext uri="{BB962C8B-B14F-4D97-AF65-F5344CB8AC3E}">
        <p14:creationId xmlns:p14="http://schemas.microsoft.com/office/powerpoint/2010/main" val="1650231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360699"/>
            <a:ext cx="8158682" cy="541945"/>
          </a:xfrm>
        </p:spPr>
        <p:txBody>
          <a:bodyPr anchor="ctr" anchorCtr="0"/>
          <a:lstStyle>
            <a:lvl1pPr algn="ctr">
              <a:defRPr sz="2700" b="1" cap="all" baseline="0">
                <a:solidFill>
                  <a:schemeClr val="bg1"/>
                </a:solidFill>
              </a:defRPr>
            </a:lvl1pPr>
          </a:lstStyle>
          <a:p>
            <a:r>
              <a:rPr lang="en-US" dirty="0" smtClean="0"/>
              <a:t>Click to add title</a:t>
            </a:r>
            <a:endParaRPr lang="en-US" dirty="0"/>
          </a:p>
        </p:txBody>
      </p:sp>
      <p:sp>
        <p:nvSpPr>
          <p:cNvPr id="8" name="Text Placeholder 7"/>
          <p:cNvSpPr>
            <a:spLocks noGrp="1"/>
          </p:cNvSpPr>
          <p:nvPr>
            <p:ph type="body" sz="quarter" idx="13" hasCustomPrompt="1"/>
          </p:nvPr>
        </p:nvSpPr>
        <p:spPr>
          <a:xfrm>
            <a:off x="457202" y="977503"/>
            <a:ext cx="8158163" cy="3299150"/>
          </a:xfrm>
        </p:spPr>
        <p:txBody>
          <a:bodyPr>
            <a:normAutofit/>
          </a:bodyPr>
          <a:lstStyle>
            <a:lvl1pPr>
              <a:defRPr sz="1013" b="0" i="0" baseline="0"/>
            </a:lvl1pPr>
          </a:lstStyle>
          <a:p>
            <a:pPr lvl="0"/>
            <a:r>
              <a:rPr lang="en-US" dirty="0" smtClean="0"/>
              <a:t>Click to add text</a:t>
            </a:r>
          </a:p>
        </p:txBody>
      </p:sp>
    </p:spTree>
    <p:extLst>
      <p:ext uri="{BB962C8B-B14F-4D97-AF65-F5344CB8AC3E}">
        <p14:creationId xmlns:p14="http://schemas.microsoft.com/office/powerpoint/2010/main" val="3760597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360699"/>
            <a:ext cx="8158682" cy="541945"/>
          </a:xfrm>
        </p:spPr>
        <p:txBody>
          <a:bodyPr anchor="ctr" anchorCtr="0"/>
          <a:lstStyle>
            <a:lvl1pPr algn="ctr">
              <a:defRPr sz="2700" b="1" cap="all" baseline="0">
                <a:solidFill>
                  <a:schemeClr val="bg1"/>
                </a:solidFill>
              </a:defRPr>
            </a:lvl1pPr>
          </a:lstStyle>
          <a:p>
            <a:r>
              <a:rPr lang="en-US" dirty="0" smtClean="0"/>
              <a:t>Click to add title</a:t>
            </a:r>
            <a:endParaRPr lang="en-US" dirty="0"/>
          </a:p>
        </p:txBody>
      </p:sp>
      <p:sp>
        <p:nvSpPr>
          <p:cNvPr id="8" name="Text Placeholder 7"/>
          <p:cNvSpPr>
            <a:spLocks noGrp="1"/>
          </p:cNvSpPr>
          <p:nvPr>
            <p:ph type="body" sz="quarter" idx="13" hasCustomPrompt="1"/>
          </p:nvPr>
        </p:nvSpPr>
        <p:spPr>
          <a:xfrm>
            <a:off x="457202" y="977503"/>
            <a:ext cx="8158163" cy="3299150"/>
          </a:xfrm>
        </p:spPr>
        <p:txBody>
          <a:bodyPr>
            <a:normAutofit/>
          </a:bodyPr>
          <a:lstStyle>
            <a:lvl1pPr>
              <a:defRPr sz="1013" b="0" i="0" baseline="0"/>
            </a:lvl1pPr>
          </a:lstStyle>
          <a:p>
            <a:pPr lvl="0"/>
            <a:r>
              <a:rPr lang="en-US" dirty="0" smtClean="0"/>
              <a:t>Click to add text</a:t>
            </a:r>
          </a:p>
        </p:txBody>
      </p:sp>
    </p:spTree>
    <p:extLst>
      <p:ext uri="{BB962C8B-B14F-4D97-AF65-F5344CB8AC3E}">
        <p14:creationId xmlns:p14="http://schemas.microsoft.com/office/powerpoint/2010/main" val="2412631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360699"/>
            <a:ext cx="8158682" cy="541945"/>
          </a:xfrm>
        </p:spPr>
        <p:txBody>
          <a:bodyPr anchor="ctr" anchorCtr="0"/>
          <a:lstStyle>
            <a:lvl1pPr algn="ctr">
              <a:defRPr sz="2700" b="1" cap="all" baseline="0">
                <a:solidFill>
                  <a:schemeClr val="bg1"/>
                </a:solidFill>
              </a:defRPr>
            </a:lvl1pPr>
          </a:lstStyle>
          <a:p>
            <a:r>
              <a:rPr lang="en-US" dirty="0" smtClean="0"/>
              <a:t>Click to add title</a:t>
            </a:r>
            <a:endParaRPr lang="en-US" dirty="0"/>
          </a:p>
        </p:txBody>
      </p:sp>
      <p:sp>
        <p:nvSpPr>
          <p:cNvPr id="8" name="Text Placeholder 7"/>
          <p:cNvSpPr>
            <a:spLocks noGrp="1"/>
          </p:cNvSpPr>
          <p:nvPr>
            <p:ph type="body" sz="quarter" idx="13" hasCustomPrompt="1"/>
          </p:nvPr>
        </p:nvSpPr>
        <p:spPr>
          <a:xfrm>
            <a:off x="457202" y="977503"/>
            <a:ext cx="8158163" cy="3299150"/>
          </a:xfrm>
        </p:spPr>
        <p:txBody>
          <a:bodyPr>
            <a:normAutofit/>
          </a:bodyPr>
          <a:lstStyle>
            <a:lvl1pPr>
              <a:defRPr sz="1013" b="0" i="0" baseline="0"/>
            </a:lvl1pPr>
          </a:lstStyle>
          <a:p>
            <a:pPr lvl="0"/>
            <a:r>
              <a:rPr lang="en-US" dirty="0" smtClean="0"/>
              <a:t>Click to add text</a:t>
            </a:r>
          </a:p>
        </p:txBody>
      </p:sp>
    </p:spTree>
    <p:extLst>
      <p:ext uri="{BB962C8B-B14F-4D97-AF65-F5344CB8AC3E}">
        <p14:creationId xmlns:p14="http://schemas.microsoft.com/office/powerpoint/2010/main" val="639679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360699"/>
            <a:ext cx="8158682" cy="541945"/>
          </a:xfrm>
        </p:spPr>
        <p:txBody>
          <a:bodyPr anchor="ctr" anchorCtr="0"/>
          <a:lstStyle>
            <a:lvl1pPr algn="ctr">
              <a:defRPr sz="2700" b="1" cap="all" baseline="0">
                <a:solidFill>
                  <a:schemeClr val="bg1"/>
                </a:solidFill>
              </a:defRPr>
            </a:lvl1pPr>
          </a:lstStyle>
          <a:p>
            <a:r>
              <a:rPr lang="en-US" dirty="0" smtClean="0"/>
              <a:t>Click to add title</a:t>
            </a:r>
            <a:endParaRPr lang="en-US" dirty="0"/>
          </a:p>
        </p:txBody>
      </p:sp>
      <p:sp>
        <p:nvSpPr>
          <p:cNvPr id="8" name="Text Placeholder 7"/>
          <p:cNvSpPr>
            <a:spLocks noGrp="1"/>
          </p:cNvSpPr>
          <p:nvPr>
            <p:ph type="body" sz="quarter" idx="13" hasCustomPrompt="1"/>
          </p:nvPr>
        </p:nvSpPr>
        <p:spPr>
          <a:xfrm>
            <a:off x="457202" y="977503"/>
            <a:ext cx="8158163" cy="3299150"/>
          </a:xfrm>
        </p:spPr>
        <p:txBody>
          <a:bodyPr>
            <a:normAutofit/>
          </a:bodyPr>
          <a:lstStyle>
            <a:lvl1pPr>
              <a:defRPr sz="1013" b="0" i="0" baseline="0"/>
            </a:lvl1pPr>
          </a:lstStyle>
          <a:p>
            <a:pPr lvl="0"/>
            <a:r>
              <a:rPr lang="en-US" dirty="0" smtClean="0"/>
              <a:t>Click to add text</a:t>
            </a:r>
          </a:p>
        </p:txBody>
      </p:sp>
    </p:spTree>
    <p:extLst>
      <p:ext uri="{BB962C8B-B14F-4D97-AF65-F5344CB8AC3E}">
        <p14:creationId xmlns:p14="http://schemas.microsoft.com/office/powerpoint/2010/main" val="626325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21552" y="1424792"/>
            <a:ext cx="7029564" cy="814167"/>
          </a:xfrm>
        </p:spPr>
        <p:txBody>
          <a:bodyPr>
            <a:noAutofit/>
          </a:bodyPr>
          <a:lstStyle>
            <a:lvl1pPr algn="l">
              <a:defRPr sz="4800" b="1" i="0" baseline="0">
                <a:solidFill>
                  <a:srgbClr val="3D156F"/>
                </a:solidFill>
                <a:latin typeface="Arial"/>
              </a:defRPr>
            </a:lvl1pPr>
          </a:lstStyle>
          <a:p>
            <a:r>
              <a:rPr lang="en-US" dirty="0" smtClean="0"/>
              <a:t>CLICK TO ADD TITLE</a:t>
            </a:r>
            <a:endParaRPr lang="en-US" dirty="0"/>
          </a:p>
        </p:txBody>
      </p:sp>
      <p:sp>
        <p:nvSpPr>
          <p:cNvPr id="3" name="Subtitle 2"/>
          <p:cNvSpPr>
            <a:spLocks noGrp="1"/>
          </p:cNvSpPr>
          <p:nvPr>
            <p:ph type="subTitle" idx="1" hasCustomPrompt="1"/>
          </p:nvPr>
        </p:nvSpPr>
        <p:spPr>
          <a:xfrm>
            <a:off x="1021552" y="2312232"/>
            <a:ext cx="3954378" cy="415226"/>
          </a:xfrm>
        </p:spPr>
        <p:txBody>
          <a:bodyPr>
            <a:normAutofit/>
          </a:bodyPr>
          <a:lstStyle>
            <a:lvl1pPr marL="0" indent="0" algn="l">
              <a:buNone/>
              <a:defRPr sz="2400" b="0" i="1" baseline="0">
                <a:solidFill>
                  <a:srgbClr val="3D156F"/>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spTree>
    <p:extLst>
      <p:ext uri="{BB962C8B-B14F-4D97-AF65-F5344CB8AC3E}">
        <p14:creationId xmlns:p14="http://schemas.microsoft.com/office/powerpoint/2010/main" val="2121465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2407" y="287010"/>
            <a:ext cx="8161117" cy="787690"/>
          </a:xfrm>
        </p:spPr>
        <p:txBody>
          <a:bodyPr>
            <a:noAutofit/>
          </a:bodyPr>
          <a:lstStyle>
            <a:lvl1pPr algn="ctr">
              <a:defRPr sz="4800" b="1" i="0" baseline="0">
                <a:solidFill>
                  <a:srgbClr val="3D156F"/>
                </a:solidFill>
                <a:latin typeface="Arial"/>
              </a:defRPr>
            </a:lvl1pPr>
          </a:lstStyle>
          <a:p>
            <a:r>
              <a:rPr lang="en-US" dirty="0" smtClean="0"/>
              <a:t>CLICK TO ADD TITLE</a:t>
            </a:r>
            <a:endParaRPr lang="en-US" dirty="0"/>
          </a:p>
        </p:txBody>
      </p:sp>
      <p:sp>
        <p:nvSpPr>
          <p:cNvPr id="3" name="Subtitle 2"/>
          <p:cNvSpPr>
            <a:spLocks noGrp="1"/>
          </p:cNvSpPr>
          <p:nvPr>
            <p:ph type="subTitle" idx="1" hasCustomPrompt="1"/>
          </p:nvPr>
        </p:nvSpPr>
        <p:spPr>
          <a:xfrm>
            <a:off x="492406" y="1139833"/>
            <a:ext cx="8161117" cy="3118260"/>
          </a:xfrm>
        </p:spPr>
        <p:txBody>
          <a:bodyPr>
            <a:normAutofit/>
          </a:bodyPr>
          <a:lstStyle>
            <a:lvl1pPr marL="0" indent="0" algn="l">
              <a:buNone/>
              <a:defRPr sz="1800" b="0" i="0" baseline="0">
                <a:solidFill>
                  <a:srgbClr val="3D156F"/>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text</a:t>
            </a:r>
            <a:endParaRPr lang="en-US" dirty="0"/>
          </a:p>
        </p:txBody>
      </p:sp>
    </p:spTree>
    <p:extLst>
      <p:ext uri="{BB962C8B-B14F-4D97-AF65-F5344CB8AC3E}">
        <p14:creationId xmlns:p14="http://schemas.microsoft.com/office/powerpoint/2010/main" val="1851239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FA1D7-E049-244D-8EC2-F545736960AB}"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3931394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9FA1D7-E049-244D-8EC2-F545736960AB}"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2308900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9FA1D7-E049-244D-8EC2-F545736960AB}"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4096843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9FA1D7-E049-244D-8EC2-F545736960AB}" type="datetimeFigureOut">
              <a:rPr lang="en-US" smtClean="0"/>
              <a:t>5/10/2018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3768280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9FA1D7-E049-244D-8EC2-F545736960AB}" type="datetimeFigureOut">
              <a:rPr lang="en-US" smtClean="0"/>
              <a:t>5/10/2018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2226132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9FA1D7-E049-244D-8EC2-F545736960AB}" type="datetimeFigureOut">
              <a:rPr lang="en-US" smtClean="0"/>
              <a:t>5/10/2018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3718399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9FA1D7-E049-244D-8EC2-F545736960AB}" type="datetimeFigureOut">
              <a:rPr lang="en-US" smtClean="0"/>
              <a:t>5/10/2018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762E7EA-83E1-C846-A70C-54413FAAF1E8}" type="slidenum">
              <a:rPr lang="en-US" smtClean="0"/>
              <a:t>‹#›</a:t>
            </a:fld>
            <a:endParaRPr lang="en-US"/>
          </a:p>
        </p:txBody>
      </p:sp>
      <p:sp>
        <p:nvSpPr>
          <p:cNvPr id="7" name="Rectangle 6"/>
          <p:cNvSpPr/>
          <p:nvPr userDrawn="1"/>
        </p:nvSpPr>
        <p:spPr>
          <a:xfrm>
            <a:off x="162813" y="162833"/>
            <a:ext cx="8791917" cy="4811727"/>
          </a:xfrm>
          <a:prstGeom prst="rect">
            <a:avLst/>
          </a:prstGeom>
          <a:noFill/>
          <a:ln w="38100" cmpd="sng">
            <a:solidFill>
              <a:srgbClr val="4F288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7484809" y="4451493"/>
            <a:ext cx="1374059" cy="388884"/>
          </a:xfrm>
          <a:prstGeom prst="rect">
            <a:avLst/>
          </a:prstGeom>
        </p:spPr>
      </p:pic>
    </p:spTree>
    <p:extLst>
      <p:ext uri="{BB962C8B-B14F-4D97-AF65-F5344CB8AC3E}">
        <p14:creationId xmlns:p14="http://schemas.microsoft.com/office/powerpoint/2010/main" val="44379737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 id="2147483663" r:id="rId15"/>
    <p:sldLayoutId id="2147483664" r:id="rId16"/>
    <p:sldLayoutId id="2147483665" r:id="rId17"/>
    <p:sldLayoutId id="2147483666" r:id="rId18"/>
    <p:sldLayoutId id="2147483669" r:id="rId1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162813" y="162833"/>
            <a:ext cx="8791917" cy="4811727"/>
          </a:xfrm>
          <a:prstGeom prst="rect">
            <a:avLst/>
          </a:prstGeom>
          <a:noFill/>
          <a:ln w="38100" cmpd="sng">
            <a:solidFill>
              <a:srgbClr val="4F288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8508" r="28508"/>
          <a:stretch>
            <a:fillRect/>
          </a:stretch>
        </p:blipFill>
        <p:spPr/>
      </p:pic>
      <p:sp>
        <p:nvSpPr>
          <p:cNvPr id="7" name="Rectangle 6"/>
          <p:cNvSpPr/>
          <p:nvPr/>
        </p:nvSpPr>
        <p:spPr>
          <a:xfrm>
            <a:off x="-1" y="1070119"/>
            <a:ext cx="5821363" cy="1950508"/>
          </a:xfrm>
          <a:prstGeom prst="rect">
            <a:avLst/>
          </a:prstGeom>
          <a:solidFill>
            <a:srgbClr val="4F27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5"/>
          <p:cNvSpPr>
            <a:spLocks noGrp="1"/>
          </p:cNvSpPr>
          <p:nvPr>
            <p:ph type="ctrTitle"/>
          </p:nvPr>
        </p:nvSpPr>
        <p:spPr>
          <a:xfrm>
            <a:off x="781471" y="1251018"/>
            <a:ext cx="4421234" cy="770758"/>
          </a:xfrm>
        </p:spPr>
        <p:txBody>
          <a:bodyPr/>
          <a:lstStyle/>
          <a:p>
            <a:pPr algn="ctr"/>
            <a:r>
              <a:rPr lang="en-US" dirty="0" smtClean="0">
                <a:solidFill>
                  <a:schemeClr val="bg1"/>
                </a:solidFill>
              </a:rPr>
              <a:t>Welcome!</a:t>
            </a:r>
            <a:endParaRPr lang="en-US" dirty="0">
              <a:solidFill>
                <a:schemeClr val="bg1"/>
              </a:solidFill>
            </a:endParaRPr>
          </a:p>
        </p:txBody>
      </p:sp>
      <p:sp>
        <p:nvSpPr>
          <p:cNvPr id="17" name="Subtitle 16"/>
          <p:cNvSpPr>
            <a:spLocks noGrp="1"/>
          </p:cNvSpPr>
          <p:nvPr>
            <p:ph type="subTitle" idx="1"/>
          </p:nvPr>
        </p:nvSpPr>
        <p:spPr>
          <a:xfrm>
            <a:off x="0" y="2210165"/>
            <a:ext cx="5821363" cy="431576"/>
          </a:xfrm>
        </p:spPr>
        <p:txBody>
          <a:bodyPr>
            <a:noAutofit/>
          </a:bodyPr>
          <a:lstStyle/>
          <a:p>
            <a:pPr algn="ctr"/>
            <a:r>
              <a:rPr lang="en-US" sz="1800" i="0" dirty="0" smtClean="0">
                <a:solidFill>
                  <a:schemeClr val="bg1"/>
                </a:solidFill>
              </a:rPr>
              <a:t>Critical Conversations for Healthy Communities</a:t>
            </a:r>
            <a:endParaRPr lang="en-US" sz="1800" i="0" dirty="0">
              <a:solidFill>
                <a:schemeClr val="bg1"/>
              </a:solidFill>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4898" y="3681408"/>
            <a:ext cx="2234380" cy="632371"/>
          </a:xfrm>
          <a:prstGeom prst="rect">
            <a:avLst/>
          </a:prstGeom>
        </p:spPr>
      </p:pic>
    </p:spTree>
    <p:extLst>
      <p:ext uri="{BB962C8B-B14F-4D97-AF65-F5344CB8AC3E}">
        <p14:creationId xmlns:p14="http://schemas.microsoft.com/office/powerpoint/2010/main" val="2263853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000" cap="none" dirty="0">
                <a:solidFill>
                  <a:srgbClr val="4F2881"/>
                </a:solidFill>
                <a:latin typeface="Arial" panose="020B0604020202020204" pitchFamily="34" charset="0"/>
                <a:cs typeface="Arial" panose="020B0604020202020204" pitchFamily="34" charset="0"/>
              </a:rPr>
              <a:t>Life Expectancy by Zip Code</a:t>
            </a:r>
          </a:p>
        </p:txBody>
      </p:sp>
      <p:pic>
        <p:nvPicPr>
          <p:cNvPr id="4" name="Picture 3"/>
          <p:cNvPicPr>
            <a:picLocks noChangeAspect="1"/>
          </p:cNvPicPr>
          <p:nvPr/>
        </p:nvPicPr>
        <p:blipFill>
          <a:blip r:embed="rId3"/>
          <a:stretch>
            <a:fillRect/>
          </a:stretch>
        </p:blipFill>
        <p:spPr>
          <a:xfrm>
            <a:off x="2545943" y="1107801"/>
            <a:ext cx="3981197" cy="3629091"/>
          </a:xfrm>
          <a:prstGeom prst="rect">
            <a:avLst/>
          </a:prstGeom>
        </p:spPr>
      </p:pic>
    </p:spTree>
    <p:extLst>
      <p:ext uri="{BB962C8B-B14F-4D97-AF65-F5344CB8AC3E}">
        <p14:creationId xmlns:p14="http://schemas.microsoft.com/office/powerpoint/2010/main" val="26340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cap="none" dirty="0">
                <a:solidFill>
                  <a:srgbClr val="4F2881"/>
                </a:solidFill>
                <a:latin typeface="Arial" panose="020B0604020202020204" pitchFamily="34" charset="0"/>
                <a:cs typeface="Arial" panose="020B0604020202020204" pitchFamily="34" charset="0"/>
              </a:rPr>
              <a:t>Extension’s Current </a:t>
            </a:r>
            <a:r>
              <a:rPr lang="en-US" sz="3200" cap="none" dirty="0" smtClean="0">
                <a:solidFill>
                  <a:srgbClr val="4F2881"/>
                </a:solidFill>
                <a:latin typeface="Arial" panose="020B0604020202020204" pitchFamily="34" charset="0"/>
                <a:cs typeface="Arial" panose="020B0604020202020204" pitchFamily="34" charset="0"/>
              </a:rPr>
              <a:t>Role</a:t>
            </a:r>
            <a:endParaRPr lang="en-US" sz="3200" cap="none" dirty="0">
              <a:solidFill>
                <a:srgbClr val="4F2881"/>
              </a:solidFill>
              <a:latin typeface="Arial" panose="020B0604020202020204" pitchFamily="34" charset="0"/>
              <a:cs typeface="Arial" panose="020B0604020202020204" pitchFamily="34" charset="0"/>
            </a:endParaRPr>
          </a:p>
        </p:txBody>
      </p:sp>
      <p:sp>
        <p:nvSpPr>
          <p:cNvPr id="10" name="Text Placeholder 3"/>
          <p:cNvSpPr>
            <a:spLocks noGrp="1"/>
          </p:cNvSpPr>
          <p:nvPr>
            <p:ph type="body" sz="quarter" idx="13"/>
          </p:nvPr>
        </p:nvSpPr>
        <p:spPr>
          <a:xfrm>
            <a:off x="457201" y="1085344"/>
            <a:ext cx="7990608" cy="3751118"/>
          </a:xfrm>
        </p:spPr>
        <p:txBody>
          <a:bodyPr>
            <a:normAutofit/>
          </a:bodyPr>
          <a:lstStyle/>
          <a:p>
            <a:pPr marL="257175" indent="-257175">
              <a:buFont typeface="Arial" panose="020B0604020202020204" pitchFamily="34" charset="0"/>
              <a:buChar char="•"/>
            </a:pPr>
            <a:r>
              <a:rPr lang="en-US" sz="2400" dirty="0" smtClean="0">
                <a:solidFill>
                  <a:srgbClr val="FF0000"/>
                </a:solidFill>
              </a:rPr>
              <a:t>Insert some examples of programs/initiatives you are engaging in to improve health in your area</a:t>
            </a:r>
            <a:endParaRPr lang="en-US" sz="2400" dirty="0">
              <a:solidFill>
                <a:srgbClr val="FF0000"/>
              </a:solidFill>
            </a:endParaRPr>
          </a:p>
        </p:txBody>
      </p:sp>
    </p:spTree>
    <p:extLst>
      <p:ext uri="{BB962C8B-B14F-4D97-AF65-F5344CB8AC3E}">
        <p14:creationId xmlns:p14="http://schemas.microsoft.com/office/powerpoint/2010/main" val="1914962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cap="none" dirty="0">
                <a:solidFill>
                  <a:srgbClr val="4F2881"/>
                </a:solidFill>
                <a:latin typeface="Arial" panose="020B0604020202020204" pitchFamily="34" charset="0"/>
                <a:cs typeface="Arial" panose="020B0604020202020204" pitchFamily="34" charset="0"/>
              </a:rPr>
              <a:t>Extension’s </a:t>
            </a:r>
            <a:r>
              <a:rPr lang="en-US" sz="3200" cap="none" dirty="0" smtClean="0">
                <a:solidFill>
                  <a:srgbClr val="4F2881"/>
                </a:solidFill>
                <a:latin typeface="Arial" panose="020B0604020202020204" pitchFamily="34" charset="0"/>
                <a:cs typeface="Arial" panose="020B0604020202020204" pitchFamily="34" charset="0"/>
              </a:rPr>
              <a:t>Future Role</a:t>
            </a:r>
            <a:endParaRPr lang="en-US" sz="3200" cap="none" dirty="0">
              <a:solidFill>
                <a:srgbClr val="4F2881"/>
              </a:solidFill>
              <a:latin typeface="Arial" panose="020B0604020202020204" pitchFamily="34" charset="0"/>
              <a:cs typeface="Arial" panose="020B0604020202020204" pitchFamily="34" charset="0"/>
            </a:endParaRPr>
          </a:p>
        </p:txBody>
      </p:sp>
      <p:sp>
        <p:nvSpPr>
          <p:cNvPr id="10" name="Text Placeholder 3"/>
          <p:cNvSpPr>
            <a:spLocks noGrp="1"/>
          </p:cNvSpPr>
          <p:nvPr>
            <p:ph type="body" sz="quarter" idx="13"/>
          </p:nvPr>
        </p:nvSpPr>
        <p:spPr>
          <a:xfrm>
            <a:off x="457201" y="1085344"/>
            <a:ext cx="7990608" cy="3751118"/>
          </a:xfrm>
        </p:spPr>
        <p:txBody>
          <a:bodyPr>
            <a:normAutofit lnSpcReduction="10000"/>
          </a:bodyPr>
          <a:lstStyle/>
          <a:p>
            <a:pPr marL="257175" indent="-257175">
              <a:buFont typeface="Arial" panose="020B0604020202020204" pitchFamily="34" charset="0"/>
              <a:buChar char="•"/>
            </a:pPr>
            <a:r>
              <a:rPr lang="en-US" sz="2400" dirty="0">
                <a:solidFill>
                  <a:srgbClr val="FF0000"/>
                </a:solidFill>
              </a:rPr>
              <a:t>Contribute to the development of healthier communities</a:t>
            </a:r>
          </a:p>
          <a:p>
            <a:pPr marL="257175" indent="-257175">
              <a:buFont typeface="Arial" panose="020B0604020202020204" pitchFamily="34" charset="0"/>
              <a:buChar char="•"/>
            </a:pPr>
            <a:r>
              <a:rPr lang="en-US" sz="2400" dirty="0" smtClean="0">
                <a:solidFill>
                  <a:srgbClr val="FF0000"/>
                </a:solidFill>
              </a:rPr>
              <a:t>Foster collaborations that improve community health</a:t>
            </a:r>
          </a:p>
          <a:p>
            <a:pPr marL="257175" indent="-257175">
              <a:buFont typeface="Arial" panose="020B0604020202020204" pitchFamily="34" charset="0"/>
              <a:buChar char="•"/>
            </a:pPr>
            <a:r>
              <a:rPr lang="en-US" sz="2400" dirty="0" smtClean="0">
                <a:solidFill>
                  <a:srgbClr val="FF0000"/>
                </a:solidFill>
              </a:rPr>
              <a:t>Help alleviate poverty</a:t>
            </a:r>
          </a:p>
          <a:p>
            <a:pPr marL="257175" indent="-257175">
              <a:buFont typeface="Arial" panose="020B0604020202020204" pitchFamily="34" charset="0"/>
              <a:buChar char="•"/>
            </a:pPr>
            <a:r>
              <a:rPr lang="en-US" sz="2400" dirty="0" smtClean="0">
                <a:solidFill>
                  <a:srgbClr val="FF0000"/>
                </a:solidFill>
              </a:rPr>
              <a:t>Help communities prepare for emergencies</a:t>
            </a:r>
          </a:p>
          <a:p>
            <a:pPr marL="257175" indent="-257175">
              <a:buFont typeface="Arial" panose="020B0604020202020204" pitchFamily="34" charset="0"/>
              <a:buChar char="•"/>
            </a:pPr>
            <a:r>
              <a:rPr lang="en-US" sz="2400" dirty="0" smtClean="0">
                <a:solidFill>
                  <a:srgbClr val="FF0000"/>
                </a:solidFill>
              </a:rPr>
              <a:t>Help youth access services to prevent and manage bullying, anxiety, drug use, and other stressors</a:t>
            </a:r>
          </a:p>
          <a:p>
            <a:pPr marL="257175" indent="-257175">
              <a:buFont typeface="Arial" panose="020B0604020202020204" pitchFamily="34" charset="0"/>
              <a:buChar char="•"/>
            </a:pPr>
            <a:r>
              <a:rPr lang="en-US" sz="2400" dirty="0" smtClean="0">
                <a:solidFill>
                  <a:srgbClr val="FF0000"/>
                </a:solidFill>
              </a:rPr>
              <a:t>Help adults understand health care and insurance</a:t>
            </a:r>
          </a:p>
          <a:p>
            <a:pPr marL="257175" indent="-257175">
              <a:buFont typeface="Arial" panose="020B0604020202020204" pitchFamily="34" charset="0"/>
              <a:buChar char="•"/>
            </a:pPr>
            <a:r>
              <a:rPr lang="en-US" sz="2400" dirty="0" smtClean="0">
                <a:solidFill>
                  <a:srgbClr val="FF0000"/>
                </a:solidFill>
              </a:rPr>
              <a:t>Insert some examples of things you think you could do in your community in the future</a:t>
            </a:r>
            <a:endParaRPr lang="en-US" sz="2400" dirty="0">
              <a:solidFill>
                <a:srgbClr val="FF0000"/>
              </a:solidFill>
            </a:endParaRPr>
          </a:p>
        </p:txBody>
      </p:sp>
    </p:spTree>
    <p:extLst>
      <p:ext uri="{BB962C8B-B14F-4D97-AF65-F5344CB8AC3E}">
        <p14:creationId xmlns:p14="http://schemas.microsoft.com/office/powerpoint/2010/main" val="8198601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cap="none" dirty="0">
                <a:solidFill>
                  <a:srgbClr val="4F2881"/>
                </a:solidFill>
                <a:latin typeface="Arial" panose="020B0604020202020204" pitchFamily="34" charset="0"/>
                <a:cs typeface="Arial" panose="020B0604020202020204" pitchFamily="34" charset="0"/>
              </a:rPr>
              <a:t>Extension’s </a:t>
            </a:r>
            <a:r>
              <a:rPr lang="en-US" sz="3200" cap="none" dirty="0" smtClean="0">
                <a:solidFill>
                  <a:srgbClr val="4F2881"/>
                </a:solidFill>
                <a:latin typeface="Arial" panose="020B0604020202020204" pitchFamily="34" charset="0"/>
                <a:cs typeface="Arial" panose="020B0604020202020204" pitchFamily="34" charset="0"/>
              </a:rPr>
              <a:t>Current and Future Role</a:t>
            </a:r>
            <a:endParaRPr lang="en-US" sz="3200" cap="none" dirty="0">
              <a:solidFill>
                <a:srgbClr val="4F2881"/>
              </a:solidFill>
              <a:latin typeface="Arial" panose="020B0604020202020204" pitchFamily="34" charset="0"/>
              <a:cs typeface="Arial" panose="020B0604020202020204" pitchFamily="34" charset="0"/>
            </a:endParaRPr>
          </a:p>
        </p:txBody>
      </p:sp>
      <p:sp>
        <p:nvSpPr>
          <p:cNvPr id="10" name="Text Placeholder 3"/>
          <p:cNvSpPr>
            <a:spLocks noGrp="1"/>
          </p:cNvSpPr>
          <p:nvPr>
            <p:ph type="body" sz="quarter" idx="13"/>
          </p:nvPr>
        </p:nvSpPr>
        <p:spPr>
          <a:xfrm>
            <a:off x="541238" y="1745221"/>
            <a:ext cx="7990608" cy="1789831"/>
          </a:xfrm>
        </p:spPr>
        <p:txBody>
          <a:bodyPr>
            <a:normAutofit/>
          </a:bodyPr>
          <a:lstStyle/>
          <a:p>
            <a:pPr marL="0" indent="0" algn="ctr">
              <a:buNone/>
            </a:pPr>
            <a:r>
              <a:rPr lang="en-US" sz="4000" dirty="0" smtClean="0">
                <a:solidFill>
                  <a:srgbClr val="4F2881"/>
                </a:solidFill>
              </a:rPr>
              <a:t>“Increase the number of Americans who are healthy at all stages of life.”</a:t>
            </a:r>
            <a:endParaRPr lang="en-US" sz="4000" dirty="0">
              <a:solidFill>
                <a:srgbClr val="FF0000"/>
              </a:solidFill>
            </a:endParaRPr>
          </a:p>
        </p:txBody>
      </p:sp>
    </p:spTree>
    <p:extLst>
      <p:ext uri="{BB962C8B-B14F-4D97-AF65-F5344CB8AC3E}">
        <p14:creationId xmlns:p14="http://schemas.microsoft.com/office/powerpoint/2010/main" val="2238758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000" cap="none" dirty="0" smtClean="0">
                <a:solidFill>
                  <a:srgbClr val="4F2881"/>
                </a:solidFill>
                <a:latin typeface="Arial" panose="020B0604020202020204" pitchFamily="34" charset="0"/>
                <a:cs typeface="Arial" panose="020B0604020202020204" pitchFamily="34" charset="0"/>
              </a:rPr>
              <a:t>But it will take all of us…</a:t>
            </a:r>
            <a:endParaRPr lang="en-US" sz="4000" cap="none" dirty="0">
              <a:solidFill>
                <a:srgbClr val="4F2881"/>
              </a:solidFill>
              <a:latin typeface="Arial" panose="020B0604020202020204" pitchFamily="34" charset="0"/>
              <a:cs typeface="Arial" panose="020B0604020202020204" pitchFamily="34" charset="0"/>
            </a:endParaRPr>
          </a:p>
        </p:txBody>
      </p:sp>
      <p:sp>
        <p:nvSpPr>
          <p:cNvPr id="10" name="Text Placeholder 3"/>
          <p:cNvSpPr>
            <a:spLocks noGrp="1"/>
          </p:cNvSpPr>
          <p:nvPr>
            <p:ph type="body" sz="quarter" idx="13"/>
          </p:nvPr>
        </p:nvSpPr>
        <p:spPr>
          <a:xfrm>
            <a:off x="322118" y="1127119"/>
            <a:ext cx="8293765" cy="3491345"/>
          </a:xfrm>
        </p:spPr>
        <p:txBody>
          <a:bodyPr>
            <a:normAutofit/>
          </a:bodyPr>
          <a:lstStyle/>
          <a:p>
            <a:pPr marL="257175" indent="-257175">
              <a:buFont typeface="Arial" panose="020B0604020202020204" pitchFamily="34" charset="0"/>
              <a:buChar char="•"/>
            </a:pPr>
            <a:r>
              <a:rPr lang="en-US" sz="2700" dirty="0" smtClean="0">
                <a:solidFill>
                  <a:srgbClr val="4F2881"/>
                </a:solidFill>
              </a:rPr>
              <a:t>Social services</a:t>
            </a:r>
          </a:p>
          <a:p>
            <a:pPr marL="257175" indent="-257175">
              <a:buFont typeface="Arial" panose="020B0604020202020204" pitchFamily="34" charset="0"/>
              <a:buChar char="•"/>
            </a:pPr>
            <a:r>
              <a:rPr lang="en-US" sz="2700" dirty="0" smtClean="0">
                <a:solidFill>
                  <a:srgbClr val="4F2881"/>
                </a:solidFill>
              </a:rPr>
              <a:t>Faith organizations</a:t>
            </a:r>
          </a:p>
          <a:p>
            <a:pPr marL="257175" indent="-257175">
              <a:buFont typeface="Arial" panose="020B0604020202020204" pitchFamily="34" charset="0"/>
              <a:buChar char="•"/>
            </a:pPr>
            <a:r>
              <a:rPr lang="en-US" sz="2700" dirty="0" smtClean="0">
                <a:solidFill>
                  <a:srgbClr val="4F2881"/>
                </a:solidFill>
              </a:rPr>
              <a:t>Businesses</a:t>
            </a:r>
          </a:p>
          <a:p>
            <a:pPr marL="257175" indent="-257175">
              <a:buFont typeface="Arial" panose="020B0604020202020204" pitchFamily="34" charset="0"/>
              <a:buChar char="•"/>
            </a:pPr>
            <a:r>
              <a:rPr lang="en-US" sz="2700" dirty="0" smtClean="0">
                <a:solidFill>
                  <a:srgbClr val="4F2881"/>
                </a:solidFill>
              </a:rPr>
              <a:t>Community members</a:t>
            </a:r>
          </a:p>
          <a:p>
            <a:pPr marL="257175" indent="-257175">
              <a:buFont typeface="Arial" panose="020B0604020202020204" pitchFamily="34" charset="0"/>
              <a:buChar char="•"/>
            </a:pPr>
            <a:r>
              <a:rPr lang="en-US" sz="2700" dirty="0" smtClean="0">
                <a:solidFill>
                  <a:srgbClr val="4F2881"/>
                </a:solidFill>
              </a:rPr>
              <a:t>Youth</a:t>
            </a:r>
          </a:p>
          <a:p>
            <a:pPr marL="257175" indent="-257175">
              <a:buFont typeface="Arial" panose="020B0604020202020204" pitchFamily="34" charset="0"/>
              <a:buChar char="•"/>
            </a:pPr>
            <a:r>
              <a:rPr lang="en-US" sz="2700" dirty="0" smtClean="0">
                <a:solidFill>
                  <a:srgbClr val="4F2881"/>
                </a:solidFill>
              </a:rPr>
              <a:t>Community leaders</a:t>
            </a:r>
          </a:p>
          <a:p>
            <a:pPr marL="257175" indent="-257175">
              <a:buFont typeface="Arial" panose="020B0604020202020204" pitchFamily="34" charset="0"/>
              <a:buChar char="•"/>
            </a:pPr>
            <a:r>
              <a:rPr lang="en-US" sz="2700" dirty="0" smtClean="0">
                <a:solidFill>
                  <a:srgbClr val="4F2881"/>
                </a:solidFill>
              </a:rPr>
              <a:t>Others…</a:t>
            </a:r>
            <a:endParaRPr lang="en-US" sz="2700" dirty="0">
              <a:solidFill>
                <a:srgbClr val="4F2881"/>
              </a:solidFill>
            </a:endParaRPr>
          </a:p>
        </p:txBody>
      </p:sp>
    </p:spTree>
    <p:extLst>
      <p:ext uri="{BB962C8B-B14F-4D97-AF65-F5344CB8AC3E}">
        <p14:creationId xmlns:p14="http://schemas.microsoft.com/office/powerpoint/2010/main" val="61661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162813" y="162833"/>
            <a:ext cx="8791917" cy="4811727"/>
          </a:xfrm>
          <a:prstGeom prst="rect">
            <a:avLst/>
          </a:prstGeom>
          <a:noFill/>
          <a:ln w="38100" cmpd="sng">
            <a:solidFill>
              <a:srgbClr val="4F288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8508" r="28508"/>
          <a:stretch>
            <a:fillRect/>
          </a:stretch>
        </p:blipFill>
        <p:spPr/>
      </p:pic>
      <p:sp>
        <p:nvSpPr>
          <p:cNvPr id="7" name="Rectangle 6"/>
          <p:cNvSpPr/>
          <p:nvPr/>
        </p:nvSpPr>
        <p:spPr>
          <a:xfrm>
            <a:off x="-1" y="1070119"/>
            <a:ext cx="5821363" cy="1950508"/>
          </a:xfrm>
          <a:prstGeom prst="rect">
            <a:avLst/>
          </a:prstGeom>
          <a:solidFill>
            <a:srgbClr val="4F27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5"/>
          <p:cNvSpPr>
            <a:spLocks noGrp="1"/>
          </p:cNvSpPr>
          <p:nvPr>
            <p:ph type="ctrTitle"/>
          </p:nvPr>
        </p:nvSpPr>
        <p:spPr>
          <a:xfrm>
            <a:off x="700063" y="1659994"/>
            <a:ext cx="4421234" cy="770758"/>
          </a:xfrm>
        </p:spPr>
        <p:txBody>
          <a:bodyPr/>
          <a:lstStyle/>
          <a:p>
            <a:pPr algn="ctr"/>
            <a:r>
              <a:rPr lang="en-US" dirty="0" smtClean="0">
                <a:solidFill>
                  <a:schemeClr val="bg1"/>
                </a:solidFill>
              </a:rPr>
              <a:t>World Café</a:t>
            </a:r>
            <a:endParaRPr lang="en-US" dirty="0">
              <a:solidFill>
                <a:schemeClr val="bg1"/>
              </a:solidFill>
            </a:endParaRPr>
          </a:p>
        </p:txBody>
      </p:sp>
    </p:spTree>
    <p:extLst>
      <p:ext uri="{BB962C8B-B14F-4D97-AF65-F5344CB8AC3E}">
        <p14:creationId xmlns:p14="http://schemas.microsoft.com/office/powerpoint/2010/main" val="1851814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4000" dirty="0" smtClean="0">
                <a:solidFill>
                  <a:srgbClr val="4F2881"/>
                </a:solidFill>
              </a:rPr>
              <a:t>World Café</a:t>
            </a:r>
            <a:endParaRPr lang="en-US" sz="4000" dirty="0">
              <a:solidFill>
                <a:srgbClr val="4F2881"/>
              </a:solidFill>
            </a:endParaRPr>
          </a:p>
        </p:txBody>
      </p:sp>
      <p:sp>
        <p:nvSpPr>
          <p:cNvPr id="3" name="Subtitle 2"/>
          <p:cNvSpPr>
            <a:spLocks noGrp="1"/>
          </p:cNvSpPr>
          <p:nvPr>
            <p:ph type="subTitle" idx="1"/>
          </p:nvPr>
        </p:nvSpPr>
        <p:spPr/>
        <p:txBody>
          <a:bodyPr>
            <a:normAutofit/>
          </a:bodyPr>
          <a:lstStyle/>
          <a:p>
            <a:pPr algn="ctr"/>
            <a:r>
              <a:rPr lang="en-US" sz="2000" b="1" u="sng" dirty="0"/>
              <a:t>Question 1</a:t>
            </a:r>
          </a:p>
          <a:p>
            <a:pPr algn="ctr"/>
            <a:r>
              <a:rPr lang="en-US" sz="2000" dirty="0"/>
              <a:t>What are the biggest health concerns in our community today? How do we know this?</a:t>
            </a:r>
          </a:p>
          <a:p>
            <a:endParaRPr lang="en-US" sz="2000" dirty="0"/>
          </a:p>
        </p:txBody>
      </p:sp>
    </p:spTree>
    <p:extLst>
      <p:ext uri="{BB962C8B-B14F-4D97-AF65-F5344CB8AC3E}">
        <p14:creationId xmlns:p14="http://schemas.microsoft.com/office/powerpoint/2010/main" val="897159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4000" dirty="0" smtClean="0">
                <a:solidFill>
                  <a:srgbClr val="4F2881"/>
                </a:solidFill>
              </a:rPr>
              <a:t>World Café</a:t>
            </a:r>
            <a:endParaRPr lang="en-US" sz="4000" dirty="0">
              <a:solidFill>
                <a:srgbClr val="4F2881"/>
              </a:solidFill>
            </a:endParaRPr>
          </a:p>
        </p:txBody>
      </p:sp>
      <p:sp>
        <p:nvSpPr>
          <p:cNvPr id="3" name="Subtitle 2"/>
          <p:cNvSpPr>
            <a:spLocks noGrp="1"/>
          </p:cNvSpPr>
          <p:nvPr>
            <p:ph type="subTitle" idx="1"/>
          </p:nvPr>
        </p:nvSpPr>
        <p:spPr/>
        <p:txBody>
          <a:bodyPr>
            <a:normAutofit/>
          </a:bodyPr>
          <a:lstStyle/>
          <a:p>
            <a:pPr algn="ctr"/>
            <a:r>
              <a:rPr lang="en-US" sz="2000" b="1" u="sng" dirty="0"/>
              <a:t>Question 1</a:t>
            </a:r>
          </a:p>
          <a:p>
            <a:pPr algn="ctr"/>
            <a:r>
              <a:rPr lang="en-US" sz="2000" dirty="0"/>
              <a:t>What are the biggest health concerns in our community today? How do we know this?</a:t>
            </a:r>
          </a:p>
          <a:p>
            <a:pPr algn="ctr"/>
            <a:endParaRPr lang="en-US" sz="2000" dirty="0"/>
          </a:p>
          <a:p>
            <a:pPr algn="ctr"/>
            <a:endParaRPr lang="en-US" sz="2000" dirty="0"/>
          </a:p>
          <a:p>
            <a:pPr algn="ctr"/>
            <a:r>
              <a:rPr lang="en-US" sz="2000" b="1" u="sng" dirty="0"/>
              <a:t>Question 2</a:t>
            </a:r>
          </a:p>
          <a:p>
            <a:pPr algn="ctr"/>
            <a:r>
              <a:rPr lang="en-US" sz="2000" dirty="0"/>
              <a:t>What resources does our community currently have to address these needs? </a:t>
            </a:r>
          </a:p>
          <a:p>
            <a:endParaRPr lang="en-US" sz="2000" dirty="0"/>
          </a:p>
        </p:txBody>
      </p:sp>
    </p:spTree>
    <p:extLst>
      <p:ext uri="{BB962C8B-B14F-4D97-AF65-F5344CB8AC3E}">
        <p14:creationId xmlns:p14="http://schemas.microsoft.com/office/powerpoint/2010/main" val="3678201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4000" dirty="0" smtClean="0">
                <a:solidFill>
                  <a:srgbClr val="4F2881"/>
                </a:solidFill>
              </a:rPr>
              <a:t>World Café</a:t>
            </a:r>
            <a:endParaRPr lang="en-US" sz="4000" dirty="0">
              <a:solidFill>
                <a:srgbClr val="4F2881"/>
              </a:solidFill>
            </a:endParaRPr>
          </a:p>
        </p:txBody>
      </p:sp>
      <p:sp>
        <p:nvSpPr>
          <p:cNvPr id="3" name="Subtitle 2"/>
          <p:cNvSpPr>
            <a:spLocks noGrp="1"/>
          </p:cNvSpPr>
          <p:nvPr>
            <p:ph type="subTitle" idx="1"/>
          </p:nvPr>
        </p:nvSpPr>
        <p:spPr>
          <a:xfrm>
            <a:off x="492406" y="1139832"/>
            <a:ext cx="8161117" cy="3300493"/>
          </a:xfrm>
        </p:spPr>
        <p:txBody>
          <a:bodyPr>
            <a:normAutofit lnSpcReduction="10000"/>
          </a:bodyPr>
          <a:lstStyle/>
          <a:p>
            <a:pPr algn="ctr"/>
            <a:r>
              <a:rPr lang="en-US" sz="2000" b="1" u="sng" dirty="0"/>
              <a:t>Question </a:t>
            </a:r>
            <a:r>
              <a:rPr lang="en-US" sz="2000" b="1" u="sng" dirty="0" smtClean="0"/>
              <a:t>3</a:t>
            </a:r>
            <a:endParaRPr lang="en-US" sz="2000" b="1" u="sng" dirty="0"/>
          </a:p>
          <a:p>
            <a:pPr algn="ctr"/>
            <a:r>
              <a:rPr lang="en-US" sz="2000" dirty="0" smtClean="0"/>
              <a:t>What resources, programs, and initiatives does our community need to help address our biggest health concerns?</a:t>
            </a:r>
          </a:p>
          <a:p>
            <a:pPr algn="ctr"/>
            <a:endParaRPr lang="en-US" sz="2000" dirty="0"/>
          </a:p>
          <a:p>
            <a:pPr algn="ctr"/>
            <a:endParaRPr lang="en-US" sz="2000" dirty="0" smtClean="0">
              <a:solidFill>
                <a:schemeClr val="bg1"/>
              </a:solidFill>
            </a:endParaRPr>
          </a:p>
          <a:p>
            <a:pPr algn="ctr"/>
            <a:r>
              <a:rPr lang="en-US" sz="2000" b="1" u="sng" dirty="0" smtClean="0">
                <a:solidFill>
                  <a:schemeClr val="bg1"/>
                </a:solidFill>
              </a:rPr>
              <a:t>Question 2</a:t>
            </a:r>
          </a:p>
          <a:p>
            <a:pPr algn="ctr"/>
            <a:r>
              <a:rPr lang="en-US" sz="2000" dirty="0" smtClean="0">
                <a:solidFill>
                  <a:schemeClr val="bg1"/>
                </a:solidFill>
              </a:rPr>
              <a:t>Who else do we need to bring to the table to discuss the resources, programs, and PSE initiatives we need to address the biggest health concerns in our community? Who needs to be on board to implement these strategies?</a:t>
            </a:r>
          </a:p>
          <a:p>
            <a:endParaRPr lang="en-US" sz="2000" dirty="0"/>
          </a:p>
        </p:txBody>
      </p:sp>
    </p:spTree>
    <p:extLst>
      <p:ext uri="{BB962C8B-B14F-4D97-AF65-F5344CB8AC3E}">
        <p14:creationId xmlns:p14="http://schemas.microsoft.com/office/powerpoint/2010/main" val="887686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4000" dirty="0" smtClean="0">
                <a:solidFill>
                  <a:srgbClr val="4F2881"/>
                </a:solidFill>
              </a:rPr>
              <a:t>World Café</a:t>
            </a:r>
            <a:endParaRPr lang="en-US" sz="4000" dirty="0">
              <a:solidFill>
                <a:srgbClr val="4F2881"/>
              </a:solidFill>
            </a:endParaRPr>
          </a:p>
        </p:txBody>
      </p:sp>
      <p:sp>
        <p:nvSpPr>
          <p:cNvPr id="3" name="Subtitle 2"/>
          <p:cNvSpPr>
            <a:spLocks noGrp="1"/>
          </p:cNvSpPr>
          <p:nvPr>
            <p:ph type="subTitle" idx="1"/>
          </p:nvPr>
        </p:nvSpPr>
        <p:spPr>
          <a:xfrm>
            <a:off x="492406" y="1139832"/>
            <a:ext cx="8161117" cy="3300493"/>
          </a:xfrm>
        </p:spPr>
        <p:txBody>
          <a:bodyPr>
            <a:normAutofit/>
          </a:bodyPr>
          <a:lstStyle/>
          <a:p>
            <a:pPr algn="ctr"/>
            <a:r>
              <a:rPr lang="en-US" sz="2000" b="1" u="sng" dirty="0"/>
              <a:t>Question </a:t>
            </a:r>
            <a:r>
              <a:rPr lang="en-US" sz="2000" b="1" u="sng" dirty="0" smtClean="0"/>
              <a:t>3</a:t>
            </a:r>
            <a:endParaRPr lang="en-US" sz="2000" b="1" u="sng" dirty="0"/>
          </a:p>
          <a:p>
            <a:pPr algn="ctr"/>
            <a:r>
              <a:rPr lang="en-US" sz="2000" dirty="0"/>
              <a:t>What resources, programs, and initiatives does our community need to help address our biggest health concerns?</a:t>
            </a:r>
          </a:p>
          <a:p>
            <a:pPr algn="ctr"/>
            <a:endParaRPr lang="en-US" sz="2000" dirty="0"/>
          </a:p>
          <a:p>
            <a:pPr algn="ctr"/>
            <a:endParaRPr lang="en-US" sz="2000" dirty="0"/>
          </a:p>
          <a:p>
            <a:pPr algn="ctr"/>
            <a:r>
              <a:rPr lang="en-US" sz="2000" b="1" u="sng" dirty="0"/>
              <a:t>Question </a:t>
            </a:r>
            <a:r>
              <a:rPr lang="en-US" sz="2000" b="1" u="sng" dirty="0" smtClean="0"/>
              <a:t>4</a:t>
            </a:r>
            <a:endParaRPr lang="en-US" sz="2000" b="1" u="sng" dirty="0"/>
          </a:p>
          <a:p>
            <a:pPr algn="ctr"/>
            <a:r>
              <a:rPr lang="en-US" sz="2000" dirty="0" smtClean="0"/>
              <a:t>What educational and outreach initiatives can K-State Research and Extension provide to help our community move forward in improving health?</a:t>
            </a:r>
            <a:endParaRPr lang="en-US" sz="2000" dirty="0"/>
          </a:p>
          <a:p>
            <a:endParaRPr lang="en-US" sz="2000" dirty="0"/>
          </a:p>
        </p:txBody>
      </p:sp>
    </p:spTree>
    <p:extLst>
      <p:ext uri="{BB962C8B-B14F-4D97-AF65-F5344CB8AC3E}">
        <p14:creationId xmlns:p14="http://schemas.microsoft.com/office/powerpoint/2010/main" val="2256275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4000" dirty="0" smtClean="0">
                <a:solidFill>
                  <a:srgbClr val="4F2881"/>
                </a:solidFill>
              </a:rPr>
              <a:t>Welcome!</a:t>
            </a:r>
            <a:endParaRPr lang="en-US" sz="4000" dirty="0">
              <a:solidFill>
                <a:srgbClr val="4F2881"/>
              </a:solidFill>
            </a:endParaRPr>
          </a:p>
        </p:txBody>
      </p:sp>
      <p:sp>
        <p:nvSpPr>
          <p:cNvPr id="3" name="Subtitle 2"/>
          <p:cNvSpPr>
            <a:spLocks noGrp="1"/>
          </p:cNvSpPr>
          <p:nvPr>
            <p:ph type="subTitle" idx="1"/>
          </p:nvPr>
        </p:nvSpPr>
        <p:spPr/>
        <p:txBody>
          <a:bodyPr>
            <a:normAutofit/>
          </a:bodyPr>
          <a:lstStyle/>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Thank you for coming!</a:t>
            </a:r>
          </a:p>
          <a:p>
            <a:pPr marL="342900" indent="-342900">
              <a:buFont typeface="Arial" panose="020B0604020202020204" pitchFamily="34" charset="0"/>
              <a:buChar char="•"/>
            </a:pPr>
            <a:r>
              <a:rPr lang="en-US" sz="2000" dirty="0" smtClean="0"/>
              <a:t>Introductions </a:t>
            </a:r>
          </a:p>
          <a:p>
            <a:pPr marL="342900" indent="-342900">
              <a:buFont typeface="Arial" panose="020B0604020202020204" pitchFamily="34" charset="0"/>
              <a:buChar char="•"/>
            </a:pPr>
            <a:r>
              <a:rPr lang="en-US" sz="2000" dirty="0" smtClean="0"/>
              <a:t>Lay of the land</a:t>
            </a:r>
          </a:p>
          <a:p>
            <a:pPr marL="342900" indent="-342900">
              <a:buFont typeface="Arial" panose="020B0604020202020204" pitchFamily="34" charset="0"/>
              <a:buChar char="•"/>
            </a:pPr>
            <a:endParaRPr lang="en-US" sz="2000" dirty="0"/>
          </a:p>
        </p:txBody>
      </p:sp>
      <p:sp>
        <p:nvSpPr>
          <p:cNvPr id="5" name="TextBox 4"/>
          <p:cNvSpPr txBox="1"/>
          <p:nvPr/>
        </p:nvSpPr>
        <p:spPr>
          <a:xfrm>
            <a:off x="5764192" y="2098798"/>
            <a:ext cx="2176041" cy="1200329"/>
          </a:xfrm>
          <a:prstGeom prst="rect">
            <a:avLst/>
          </a:prstGeom>
          <a:noFill/>
        </p:spPr>
        <p:txBody>
          <a:bodyPr wrap="square" rtlCol="0">
            <a:spAutoFit/>
          </a:bodyPr>
          <a:lstStyle/>
          <a:p>
            <a:pPr algn="ctr"/>
            <a:r>
              <a:rPr lang="en-US" dirty="0" smtClean="0">
                <a:solidFill>
                  <a:srgbClr val="FF0000"/>
                </a:solidFill>
              </a:rPr>
              <a:t>Insert photos of facilitators or something pretty here!</a:t>
            </a:r>
            <a:endParaRPr lang="en-US" dirty="0">
              <a:solidFill>
                <a:srgbClr val="FF0000"/>
              </a:solidFill>
            </a:endParaRPr>
          </a:p>
        </p:txBody>
      </p:sp>
    </p:spTree>
    <p:extLst>
      <p:ext uri="{BB962C8B-B14F-4D97-AF65-F5344CB8AC3E}">
        <p14:creationId xmlns:p14="http://schemas.microsoft.com/office/powerpoint/2010/main" val="568971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4000" dirty="0" smtClean="0"/>
              <a:t>So Now </a:t>
            </a:r>
            <a:r>
              <a:rPr lang="en-US" sz="4000" dirty="0"/>
              <a:t>W</a:t>
            </a:r>
            <a:r>
              <a:rPr lang="en-US" sz="4000" dirty="0" smtClean="0"/>
              <a:t>hat?</a:t>
            </a:r>
            <a:endParaRPr lang="en-US" sz="4000" dirty="0"/>
          </a:p>
        </p:txBody>
      </p:sp>
      <p:sp>
        <p:nvSpPr>
          <p:cNvPr id="3" name="Subtitle 2"/>
          <p:cNvSpPr>
            <a:spLocks noGrp="1"/>
          </p:cNvSpPr>
          <p:nvPr>
            <p:ph type="subTitle" idx="1"/>
          </p:nvPr>
        </p:nvSpPr>
        <p:spPr>
          <a:xfrm>
            <a:off x="604549" y="1681608"/>
            <a:ext cx="8161117" cy="2117394"/>
          </a:xfrm>
        </p:spPr>
        <p:txBody>
          <a:bodyPr>
            <a:normAutofit/>
          </a:bodyPr>
          <a:lstStyle/>
          <a:p>
            <a:pPr algn="ctr"/>
            <a:r>
              <a:rPr lang="en-US" sz="4000" dirty="0" smtClean="0"/>
              <a:t>What will you do in the next 30 days to help our community become healthier?</a:t>
            </a:r>
          </a:p>
          <a:p>
            <a:pPr marL="285750" indent="-285750">
              <a:buFont typeface="Arial" panose="020B0604020202020204" pitchFamily="34" charset="0"/>
              <a:buChar char="•"/>
            </a:pPr>
            <a:endParaRPr lang="en-US" sz="2200" dirty="0"/>
          </a:p>
          <a:p>
            <a:endParaRPr lang="en-US" sz="2200" dirty="0" smtClean="0"/>
          </a:p>
          <a:p>
            <a:pPr marL="285750" indent="-285750">
              <a:buFont typeface="Arial" panose="020B0604020202020204" pitchFamily="34" charset="0"/>
              <a:buChar char="•"/>
            </a:pPr>
            <a:endParaRPr lang="en-US" sz="2200" dirty="0"/>
          </a:p>
        </p:txBody>
      </p:sp>
    </p:spTree>
    <p:extLst>
      <p:ext uri="{BB962C8B-B14F-4D97-AF65-F5344CB8AC3E}">
        <p14:creationId xmlns:p14="http://schemas.microsoft.com/office/powerpoint/2010/main" val="3624282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4000" dirty="0" smtClean="0"/>
              <a:t>High-Fives!</a:t>
            </a:r>
            <a:endParaRPr lang="en-US" sz="4000" dirty="0"/>
          </a:p>
        </p:txBody>
      </p:sp>
      <p:sp>
        <p:nvSpPr>
          <p:cNvPr id="3" name="Subtitle 2"/>
          <p:cNvSpPr>
            <a:spLocks noGrp="1"/>
          </p:cNvSpPr>
          <p:nvPr>
            <p:ph type="subTitle" idx="1"/>
          </p:nvPr>
        </p:nvSpPr>
        <p:spPr/>
        <p:txBody>
          <a:bodyPr/>
          <a:lstStyle/>
          <a:p>
            <a:r>
              <a:rPr lang="en-US" dirty="0" smtClean="0"/>
              <a:t>What was your high-five moment of the day?</a:t>
            </a:r>
          </a:p>
          <a:p>
            <a:endParaRPr lang="en-US" dirty="0"/>
          </a:p>
          <a:p>
            <a:endParaRPr lang="en-US" dirty="0" smtClean="0"/>
          </a:p>
          <a:p>
            <a:endParaRPr lang="en-US" dirty="0"/>
          </a:p>
          <a:p>
            <a:endParaRPr lang="en-US" dirty="0"/>
          </a:p>
        </p:txBody>
      </p:sp>
      <p:sp>
        <p:nvSpPr>
          <p:cNvPr id="4" name="TextBox 3"/>
          <p:cNvSpPr txBox="1"/>
          <p:nvPr/>
        </p:nvSpPr>
        <p:spPr>
          <a:xfrm>
            <a:off x="1781666" y="2620651"/>
            <a:ext cx="5147035" cy="369332"/>
          </a:xfrm>
          <a:prstGeom prst="rect">
            <a:avLst/>
          </a:prstGeom>
          <a:noFill/>
        </p:spPr>
        <p:txBody>
          <a:bodyPr wrap="square" rtlCol="0">
            <a:spAutoFit/>
          </a:bodyPr>
          <a:lstStyle/>
          <a:p>
            <a:pPr algn="ctr"/>
            <a:r>
              <a:rPr lang="en-US" b="1" dirty="0" smtClean="0">
                <a:solidFill>
                  <a:srgbClr val="FF0000"/>
                </a:solidFill>
              </a:rPr>
              <a:t>Insert fun picture of you high-fiving someone!</a:t>
            </a:r>
            <a:endParaRPr lang="en-US" b="1" dirty="0">
              <a:solidFill>
                <a:srgbClr val="FF0000"/>
              </a:solidFill>
            </a:endParaRPr>
          </a:p>
        </p:txBody>
      </p:sp>
    </p:spTree>
    <p:extLst>
      <p:ext uri="{BB962C8B-B14F-4D97-AF65-F5344CB8AC3E}">
        <p14:creationId xmlns:p14="http://schemas.microsoft.com/office/powerpoint/2010/main" val="3533660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4000" dirty="0" smtClean="0"/>
              <a:t>Final Things…</a:t>
            </a:r>
            <a:endParaRPr lang="en-US" sz="4000" dirty="0"/>
          </a:p>
        </p:txBody>
      </p:sp>
      <p:sp>
        <p:nvSpPr>
          <p:cNvPr id="3" name="Subtitle 2"/>
          <p:cNvSpPr>
            <a:spLocks noGrp="1"/>
          </p:cNvSpPr>
          <p:nvPr>
            <p:ph type="subTitle" idx="1"/>
          </p:nvPr>
        </p:nvSpPr>
        <p:spPr>
          <a:xfrm>
            <a:off x="492406" y="1139833"/>
            <a:ext cx="8161117" cy="877503"/>
          </a:xfrm>
        </p:spPr>
        <p:txBody>
          <a:bodyPr/>
          <a:lstStyle/>
          <a:p>
            <a:pPr marL="285750" indent="-285750">
              <a:buFont typeface="Arial" panose="020B0604020202020204" pitchFamily="34" charset="0"/>
              <a:buChar char="•"/>
            </a:pPr>
            <a:r>
              <a:rPr lang="en-US" dirty="0" smtClean="0"/>
              <a:t>Thank you for coming!</a:t>
            </a:r>
          </a:p>
          <a:p>
            <a:pPr marL="285750" indent="-285750">
              <a:buFont typeface="Arial" panose="020B0604020202020204" pitchFamily="34" charset="0"/>
              <a:buChar char="•"/>
            </a:pPr>
            <a:r>
              <a:rPr lang="en-US" dirty="0" smtClean="0"/>
              <a:t>Submit your evaluation</a:t>
            </a:r>
          </a:p>
          <a:p>
            <a:pPr marL="285750" indent="-285750">
              <a:buFont typeface="Arial" panose="020B0604020202020204" pitchFamily="34" charset="0"/>
              <a:buChar char="•"/>
            </a:pPr>
            <a:endParaRPr lang="en-US" dirty="0"/>
          </a:p>
        </p:txBody>
      </p:sp>
      <p:sp>
        <p:nvSpPr>
          <p:cNvPr id="4" name="TextBox 3"/>
          <p:cNvSpPr txBox="1"/>
          <p:nvPr/>
        </p:nvSpPr>
        <p:spPr>
          <a:xfrm>
            <a:off x="2111604" y="2481903"/>
            <a:ext cx="4779390" cy="646331"/>
          </a:xfrm>
          <a:prstGeom prst="rect">
            <a:avLst/>
          </a:prstGeom>
          <a:noFill/>
        </p:spPr>
        <p:txBody>
          <a:bodyPr wrap="square" rtlCol="0">
            <a:spAutoFit/>
          </a:bodyPr>
          <a:lstStyle/>
          <a:p>
            <a:pPr algn="ctr"/>
            <a:r>
              <a:rPr lang="en-US" b="1" dirty="0" smtClean="0">
                <a:solidFill>
                  <a:srgbClr val="FF0000"/>
                </a:solidFill>
              </a:rPr>
              <a:t>Insert your personal contact info/office contact info here with your county/district logo</a:t>
            </a:r>
            <a:endParaRPr lang="en-US" b="1" dirty="0">
              <a:solidFill>
                <a:srgbClr val="FF0000"/>
              </a:solidFill>
            </a:endParaRPr>
          </a:p>
        </p:txBody>
      </p:sp>
    </p:spTree>
    <p:extLst>
      <p:ext uri="{BB962C8B-B14F-4D97-AF65-F5344CB8AC3E}">
        <p14:creationId xmlns:p14="http://schemas.microsoft.com/office/powerpoint/2010/main" val="3758844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4000" dirty="0" smtClean="0"/>
              <a:t>Purpose for the Day</a:t>
            </a:r>
            <a:endParaRPr lang="en-US" sz="4000" dirty="0"/>
          </a:p>
        </p:txBody>
      </p:sp>
      <p:sp>
        <p:nvSpPr>
          <p:cNvPr id="3" name="Subtitle 2"/>
          <p:cNvSpPr>
            <a:spLocks noGrp="1"/>
          </p:cNvSpPr>
          <p:nvPr>
            <p:ph type="subTitle" idx="1"/>
          </p:nvPr>
        </p:nvSpPr>
        <p:spPr>
          <a:xfrm>
            <a:off x="492407" y="1074700"/>
            <a:ext cx="8161117" cy="3118260"/>
          </a:xfrm>
        </p:spPr>
        <p:txBody>
          <a:bodyPr>
            <a:normAutofit/>
          </a:bodyPr>
          <a:lstStyle/>
          <a:p>
            <a:pPr marL="342900" indent="-342900">
              <a:buFont typeface="Arial" panose="020B0604020202020204" pitchFamily="34" charset="0"/>
              <a:buChar char="•"/>
            </a:pPr>
            <a:r>
              <a:rPr lang="en-US" sz="1900" dirty="0" smtClean="0"/>
              <a:t>Explore the breadth of health issues in our community</a:t>
            </a:r>
          </a:p>
          <a:p>
            <a:pPr marL="342900" indent="-342900">
              <a:buFont typeface="Arial" panose="020B0604020202020204" pitchFamily="34" charset="0"/>
              <a:buChar char="•"/>
            </a:pPr>
            <a:r>
              <a:rPr lang="en-US" sz="1900" dirty="0" smtClean="0"/>
              <a:t>Determine the resources currently in our community</a:t>
            </a:r>
          </a:p>
          <a:p>
            <a:pPr marL="342900" indent="-342900">
              <a:buFont typeface="Arial" panose="020B0604020202020204" pitchFamily="34" charset="0"/>
              <a:buChar char="•"/>
            </a:pPr>
            <a:r>
              <a:rPr lang="en-US" sz="1900" dirty="0" smtClean="0"/>
              <a:t>Discuss needed resources</a:t>
            </a:r>
          </a:p>
          <a:p>
            <a:pPr marL="342900" indent="-342900">
              <a:buFont typeface="Arial" panose="020B0604020202020204" pitchFamily="34" charset="0"/>
              <a:buChar char="•"/>
            </a:pPr>
            <a:r>
              <a:rPr lang="en-US" sz="1900" dirty="0" smtClean="0"/>
              <a:t>Brainstorm Extension’s role in improving community health</a:t>
            </a:r>
            <a:endParaRPr lang="en-US" sz="1900" dirty="0"/>
          </a:p>
        </p:txBody>
      </p:sp>
    </p:spTree>
    <p:extLst>
      <p:ext uri="{BB962C8B-B14F-4D97-AF65-F5344CB8AC3E}">
        <p14:creationId xmlns:p14="http://schemas.microsoft.com/office/powerpoint/2010/main" val="3091658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4000" dirty="0" smtClean="0">
                <a:solidFill>
                  <a:srgbClr val="4F2881"/>
                </a:solidFill>
              </a:rPr>
              <a:t>Who’s in the room?</a:t>
            </a:r>
            <a:endParaRPr lang="en-US" sz="4000" dirty="0">
              <a:solidFill>
                <a:srgbClr val="4F2881"/>
              </a:solidFill>
            </a:endParaRPr>
          </a:p>
        </p:txBody>
      </p:sp>
      <p:sp>
        <p:nvSpPr>
          <p:cNvPr id="3" name="Subtitle 2"/>
          <p:cNvSpPr>
            <a:spLocks noGrp="1"/>
          </p:cNvSpPr>
          <p:nvPr>
            <p:ph type="subTitle" idx="1"/>
          </p:nvPr>
        </p:nvSpPr>
        <p:spPr/>
        <p:txBody>
          <a:bodyPr>
            <a:normAutofit/>
          </a:bodyPr>
          <a:lstStyle/>
          <a:p>
            <a:r>
              <a:rPr lang="en-US" sz="2000" dirty="0" smtClean="0">
                <a:solidFill>
                  <a:srgbClr val="FF0000"/>
                </a:solidFill>
              </a:rPr>
              <a:t>Do introductory activity of your choice. An example could include:</a:t>
            </a:r>
          </a:p>
          <a:p>
            <a:pPr marL="800100" lvl="1" indent="-342900" algn="l">
              <a:buFont typeface="Arial" panose="020B0604020202020204" pitchFamily="34" charset="0"/>
              <a:buChar char="•"/>
            </a:pPr>
            <a:r>
              <a:rPr lang="en-US" sz="3000" dirty="0" smtClean="0">
                <a:solidFill>
                  <a:srgbClr val="FF0000"/>
                </a:solidFill>
              </a:rPr>
              <a:t>Name, where you’re from, why you’re here</a:t>
            </a:r>
          </a:p>
          <a:p>
            <a:pPr marL="800100" lvl="1" indent="-342900" algn="l">
              <a:buFont typeface="Arial" panose="020B0604020202020204" pitchFamily="34" charset="0"/>
              <a:buChar char="•"/>
            </a:pPr>
            <a:endParaRPr lang="en-US" sz="3000" dirty="0" smtClean="0">
              <a:solidFill>
                <a:srgbClr val="FF0000"/>
              </a:solidFill>
            </a:endParaRPr>
          </a:p>
          <a:p>
            <a:pPr lvl="1" algn="l"/>
            <a:r>
              <a:rPr lang="en-US" sz="3000" dirty="0" smtClean="0">
                <a:solidFill>
                  <a:srgbClr val="FF0000"/>
                </a:solidFill>
              </a:rPr>
              <a:t>If you have a large group, you could ask them to introduce themselves to their tablemates</a:t>
            </a:r>
            <a:endParaRPr lang="en-US" sz="3000" dirty="0">
              <a:solidFill>
                <a:srgbClr val="FF0000"/>
              </a:solidFill>
            </a:endParaRPr>
          </a:p>
        </p:txBody>
      </p:sp>
    </p:spTree>
    <p:extLst>
      <p:ext uri="{BB962C8B-B14F-4D97-AF65-F5344CB8AC3E}">
        <p14:creationId xmlns:p14="http://schemas.microsoft.com/office/powerpoint/2010/main" val="1070585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4000" dirty="0" smtClean="0">
                <a:solidFill>
                  <a:srgbClr val="4F2881"/>
                </a:solidFill>
              </a:rPr>
              <a:t>Why Extension?</a:t>
            </a:r>
            <a:endParaRPr lang="en-US" sz="4000" dirty="0">
              <a:solidFill>
                <a:srgbClr val="4F288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3672" y="1441724"/>
            <a:ext cx="2398585" cy="2316033"/>
          </a:xfrm>
          <a:prstGeom prst="rect">
            <a:avLst/>
          </a:prstGeom>
        </p:spPr>
      </p:pic>
    </p:spTree>
    <p:extLst>
      <p:ext uri="{BB962C8B-B14F-4D97-AF65-F5344CB8AC3E}">
        <p14:creationId xmlns:p14="http://schemas.microsoft.com/office/powerpoint/2010/main" val="1410208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4000" dirty="0"/>
              <a:t>Why focus on Health?</a:t>
            </a:r>
            <a:endParaRPr lang="en-US" sz="4000" dirty="0">
              <a:solidFill>
                <a:srgbClr val="4F2881"/>
              </a:solidFill>
            </a:endParaRPr>
          </a:p>
        </p:txBody>
      </p:sp>
      <p:sp>
        <p:nvSpPr>
          <p:cNvPr id="3" name="Subtitle 2"/>
          <p:cNvSpPr>
            <a:spLocks noGrp="1"/>
          </p:cNvSpPr>
          <p:nvPr>
            <p:ph type="subTitle" idx="1"/>
          </p:nvPr>
        </p:nvSpPr>
        <p:spPr>
          <a:xfrm>
            <a:off x="492406" y="2025240"/>
            <a:ext cx="8441732" cy="3118260"/>
          </a:xfrm>
        </p:spPr>
        <p:txBody>
          <a:bodyPr>
            <a:normAutofit/>
          </a:bodyPr>
          <a:lstStyle/>
          <a:p>
            <a:pPr lvl="0" algn="ctr" defTabSz="342900"/>
            <a:r>
              <a:rPr lang="en-US" sz="2400" dirty="0" smtClean="0">
                <a:solidFill>
                  <a:srgbClr val="3E156F"/>
                </a:solidFill>
              </a:rPr>
              <a:t>We </a:t>
            </a:r>
            <a:r>
              <a:rPr lang="en-US" sz="2400" dirty="0">
                <a:solidFill>
                  <a:srgbClr val="3E156F"/>
                </a:solidFill>
              </a:rPr>
              <a:t>live in a time when we no longer expect that American children will live a longer life than their parents</a:t>
            </a:r>
            <a:r>
              <a:rPr lang="en-US" sz="2400" dirty="0" smtClean="0">
                <a:solidFill>
                  <a:srgbClr val="3E156F"/>
                </a:solidFill>
              </a:rPr>
              <a:t>.</a:t>
            </a:r>
          </a:p>
          <a:p>
            <a:pPr marL="342900" lvl="0" indent="-342900" defTabSz="342900">
              <a:buFont typeface="Arial" panose="020B0604020202020204" pitchFamily="34" charset="0"/>
              <a:buChar char="•"/>
            </a:pPr>
            <a:endParaRPr lang="en-US" sz="3000" dirty="0">
              <a:solidFill>
                <a:srgbClr val="3E156F"/>
              </a:solidFill>
            </a:endParaRPr>
          </a:p>
          <a:p>
            <a:pPr algn="r">
              <a:spcBef>
                <a:spcPts val="0"/>
              </a:spcBef>
            </a:pPr>
            <a:r>
              <a:rPr lang="en-US" sz="2400" i="1" dirty="0" smtClean="0">
                <a:solidFill>
                  <a:prstClr val="black"/>
                </a:solidFill>
                <a:latin typeface="Calibri"/>
              </a:rPr>
              <a:t>- Centers </a:t>
            </a:r>
            <a:r>
              <a:rPr lang="en-US" sz="2400" i="1" dirty="0">
                <a:solidFill>
                  <a:prstClr val="black"/>
                </a:solidFill>
                <a:latin typeface="Calibri"/>
              </a:rPr>
              <a:t>for Disease </a:t>
            </a:r>
            <a:r>
              <a:rPr lang="en-US" sz="2400" i="1" dirty="0" smtClean="0">
                <a:solidFill>
                  <a:prstClr val="black"/>
                </a:solidFill>
                <a:latin typeface="Calibri"/>
              </a:rPr>
              <a:t>Control and Prevention</a:t>
            </a:r>
            <a:endParaRPr lang="en-US" sz="2400" i="1" dirty="0">
              <a:solidFill>
                <a:prstClr val="black"/>
              </a:solidFill>
              <a:latin typeface="Calibri"/>
            </a:endParaRPr>
          </a:p>
          <a:p>
            <a:pPr algn="ctr"/>
            <a:endParaRPr lang="en-US" sz="2000" dirty="0"/>
          </a:p>
        </p:txBody>
      </p:sp>
    </p:spTree>
    <p:extLst>
      <p:ext uri="{BB962C8B-B14F-4D97-AF65-F5344CB8AC3E}">
        <p14:creationId xmlns:p14="http://schemas.microsoft.com/office/powerpoint/2010/main" val="1065454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777" y="254681"/>
            <a:ext cx="8463909" cy="541945"/>
          </a:xfrm>
        </p:spPr>
        <p:txBody>
          <a:bodyPr>
            <a:noAutofit/>
          </a:bodyPr>
          <a:lstStyle/>
          <a:p>
            <a:pPr algn="l"/>
            <a:r>
              <a:rPr lang="en-US" sz="3500" cap="none" dirty="0" smtClean="0">
                <a:solidFill>
                  <a:srgbClr val="4F2881"/>
                </a:solidFill>
                <a:latin typeface="Arial" panose="020B0604020202020204" pitchFamily="34" charset="0"/>
                <a:cs typeface="Arial" panose="020B0604020202020204" pitchFamily="34" charset="0"/>
              </a:rPr>
              <a:t>What influences our health outcomes?</a:t>
            </a:r>
            <a:endParaRPr lang="en-US" sz="3500" cap="none" dirty="0">
              <a:solidFill>
                <a:srgbClr val="4F2881"/>
              </a:solidFill>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3"/>
          </p:nvPr>
        </p:nvSpPr>
        <p:spPr>
          <a:xfrm>
            <a:off x="418751" y="1280514"/>
            <a:ext cx="8158163" cy="3299150"/>
          </a:xfrm>
        </p:spPr>
        <p:txBody>
          <a:bodyPr/>
          <a:lstStyle/>
          <a:p>
            <a:pPr marL="257175" indent="-257175">
              <a:buFont typeface="Arial" panose="020B0604020202020204" pitchFamily="34" charset="0"/>
              <a:buChar char="•"/>
            </a:pPr>
            <a:r>
              <a:rPr lang="en-US" sz="2400" dirty="0" smtClean="0">
                <a:solidFill>
                  <a:srgbClr val="4F2881"/>
                </a:solidFill>
              </a:rPr>
              <a:t>25% = genes </a:t>
            </a:r>
            <a:r>
              <a:rPr lang="en-US" sz="2400" dirty="0">
                <a:solidFill>
                  <a:srgbClr val="4F2881"/>
                </a:solidFill>
              </a:rPr>
              <a:t>and health behaviors</a:t>
            </a:r>
          </a:p>
          <a:p>
            <a:pPr marL="257175" indent="-257175">
              <a:buFont typeface="Arial" panose="020B0604020202020204" pitchFamily="34" charset="0"/>
              <a:buChar char="•"/>
            </a:pPr>
            <a:r>
              <a:rPr lang="en-US" sz="2400" dirty="0">
                <a:solidFill>
                  <a:srgbClr val="4F2881"/>
                </a:solidFill>
              </a:rPr>
              <a:t>75</a:t>
            </a:r>
            <a:r>
              <a:rPr lang="en-US" sz="2400" dirty="0" smtClean="0">
                <a:solidFill>
                  <a:srgbClr val="4F2881"/>
                </a:solidFill>
              </a:rPr>
              <a:t>% = other things</a:t>
            </a:r>
            <a:endParaRPr lang="en-US" sz="2400" dirty="0">
              <a:solidFill>
                <a:srgbClr val="4F2881"/>
              </a:solidFill>
            </a:endParaRPr>
          </a:p>
          <a:p>
            <a:pPr marL="1157288" lvl="3" indent="-257175">
              <a:buFont typeface="Arial" panose="020B0604020202020204" pitchFamily="34" charset="0"/>
              <a:buChar char="•"/>
            </a:pPr>
            <a:r>
              <a:rPr lang="en-US" sz="2100" dirty="0"/>
              <a:t>Poverty, inequities among races and ethnicities, access to health </a:t>
            </a:r>
            <a:r>
              <a:rPr lang="en-US" sz="2100" dirty="0" smtClean="0"/>
              <a:t>care, education, etc</a:t>
            </a:r>
            <a:r>
              <a:rPr lang="en-US" sz="2100" dirty="0"/>
              <a:t>.</a:t>
            </a:r>
          </a:p>
          <a:p>
            <a:pPr marL="1157288" lvl="3" indent="-257175">
              <a:buFont typeface="Arial" panose="020B0604020202020204" pitchFamily="34" charset="0"/>
              <a:buChar char="•"/>
            </a:pPr>
            <a:r>
              <a:rPr lang="en-US" sz="2100" dirty="0" smtClean="0"/>
              <a:t>Social Determinants of Health</a:t>
            </a:r>
            <a:endParaRPr lang="en-US" sz="2100" dirty="0"/>
          </a:p>
          <a:p>
            <a:endParaRPr lang="en-US" dirty="0"/>
          </a:p>
        </p:txBody>
      </p:sp>
      <p:sp>
        <p:nvSpPr>
          <p:cNvPr id="4" name="TextBox 3"/>
          <p:cNvSpPr txBox="1"/>
          <p:nvPr/>
        </p:nvSpPr>
        <p:spPr>
          <a:xfrm>
            <a:off x="4627049" y="3162848"/>
            <a:ext cx="4294061" cy="369332"/>
          </a:xfrm>
          <a:prstGeom prst="rect">
            <a:avLst/>
          </a:prstGeom>
          <a:noFill/>
        </p:spPr>
        <p:txBody>
          <a:bodyPr wrap="none" rtlCol="0">
            <a:spAutoFit/>
          </a:bodyPr>
          <a:lstStyle/>
          <a:p>
            <a:r>
              <a:rPr lang="en-US" i="1" dirty="0" smtClean="0"/>
              <a:t>- Centers </a:t>
            </a:r>
            <a:r>
              <a:rPr lang="en-US" i="1" dirty="0"/>
              <a:t>for Disease </a:t>
            </a:r>
            <a:r>
              <a:rPr lang="en-US" i="1" dirty="0" smtClean="0"/>
              <a:t>Control and Prevention</a:t>
            </a:r>
            <a:endParaRPr lang="en-US" i="1" dirty="0"/>
          </a:p>
        </p:txBody>
      </p:sp>
    </p:spTree>
    <p:extLst>
      <p:ext uri="{BB962C8B-B14F-4D97-AF65-F5344CB8AC3E}">
        <p14:creationId xmlns:p14="http://schemas.microsoft.com/office/powerpoint/2010/main" val="2102770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000" cap="none" dirty="0">
                <a:solidFill>
                  <a:srgbClr val="4F2881"/>
                </a:solidFill>
                <a:latin typeface="Arial" panose="020B0604020202020204" pitchFamily="34" charset="0"/>
                <a:cs typeface="Arial" panose="020B0604020202020204" pitchFamily="34" charset="0"/>
              </a:rPr>
              <a:t>Kansas Statistics</a:t>
            </a:r>
          </a:p>
        </p:txBody>
      </p:sp>
      <p:sp>
        <p:nvSpPr>
          <p:cNvPr id="3" name="Text Placeholder 2"/>
          <p:cNvSpPr>
            <a:spLocks noGrp="1"/>
          </p:cNvSpPr>
          <p:nvPr>
            <p:ph type="body" sz="quarter" idx="13"/>
          </p:nvPr>
        </p:nvSpPr>
        <p:spPr>
          <a:xfrm>
            <a:off x="258288" y="1140032"/>
            <a:ext cx="8701645" cy="3829791"/>
          </a:xfrm>
        </p:spPr>
        <p:txBody>
          <a:bodyPr>
            <a:noAutofit/>
          </a:bodyPr>
          <a:lstStyle/>
          <a:p>
            <a:pPr>
              <a:buFont typeface="Arial" panose="020B0604020202020204" pitchFamily="34" charset="0"/>
              <a:buChar char="•"/>
            </a:pPr>
            <a:r>
              <a:rPr lang="en-US" sz="2100" dirty="0" smtClean="0">
                <a:solidFill>
                  <a:srgbClr val="4F2881"/>
                </a:solidFill>
              </a:rPr>
              <a:t>Between 2013 </a:t>
            </a:r>
            <a:r>
              <a:rPr lang="en-US" sz="2100" dirty="0">
                <a:solidFill>
                  <a:srgbClr val="4F2881"/>
                </a:solidFill>
              </a:rPr>
              <a:t>and 2015 </a:t>
            </a:r>
            <a:r>
              <a:rPr lang="en-US" sz="2100" b="1" dirty="0">
                <a:solidFill>
                  <a:srgbClr val="4F2881"/>
                </a:solidFill>
              </a:rPr>
              <a:t>opioid addiction </a:t>
            </a:r>
            <a:r>
              <a:rPr lang="en-US" sz="2100" dirty="0">
                <a:solidFill>
                  <a:srgbClr val="4F2881"/>
                </a:solidFill>
              </a:rPr>
              <a:t>increased by 28% and </a:t>
            </a:r>
            <a:r>
              <a:rPr lang="en-US" sz="2100" b="1" dirty="0">
                <a:solidFill>
                  <a:srgbClr val="4F2881"/>
                </a:solidFill>
              </a:rPr>
              <a:t>heroin deaths </a:t>
            </a:r>
            <a:r>
              <a:rPr lang="en-US" sz="2100" dirty="0">
                <a:solidFill>
                  <a:srgbClr val="4F2881"/>
                </a:solidFill>
              </a:rPr>
              <a:t>by 71%.  Both </a:t>
            </a:r>
            <a:r>
              <a:rPr lang="en-US" sz="2100" dirty="0" smtClean="0">
                <a:solidFill>
                  <a:srgbClr val="4F2881"/>
                </a:solidFill>
              </a:rPr>
              <a:t>continue to rise</a:t>
            </a:r>
            <a:r>
              <a:rPr lang="en-US" sz="2100" dirty="0">
                <a:solidFill>
                  <a:srgbClr val="4F2881"/>
                </a:solidFill>
              </a:rPr>
              <a:t>.</a:t>
            </a:r>
          </a:p>
          <a:p>
            <a:pPr>
              <a:buFont typeface="Arial" panose="020B0604020202020204" pitchFamily="34" charset="0"/>
              <a:buChar char="•"/>
            </a:pPr>
            <a:r>
              <a:rPr lang="en-US" sz="2100" dirty="0" smtClean="0">
                <a:solidFill>
                  <a:srgbClr val="4F2881"/>
                </a:solidFill>
              </a:rPr>
              <a:t>Farmers now have </a:t>
            </a:r>
            <a:r>
              <a:rPr lang="en-US" sz="2100" dirty="0">
                <a:solidFill>
                  <a:srgbClr val="4F2881"/>
                </a:solidFill>
              </a:rPr>
              <a:t>higher </a:t>
            </a:r>
            <a:r>
              <a:rPr lang="en-US" sz="2100" b="1" dirty="0">
                <a:solidFill>
                  <a:srgbClr val="4F2881"/>
                </a:solidFill>
              </a:rPr>
              <a:t>suicide rates </a:t>
            </a:r>
            <a:r>
              <a:rPr lang="en-US" sz="2100" dirty="0">
                <a:solidFill>
                  <a:srgbClr val="4F2881"/>
                </a:solidFill>
              </a:rPr>
              <a:t>than </a:t>
            </a:r>
            <a:r>
              <a:rPr lang="en-US" sz="2100" dirty="0" smtClean="0">
                <a:solidFill>
                  <a:srgbClr val="4F2881"/>
                </a:solidFill>
              </a:rPr>
              <a:t>veterans – both are too high.</a:t>
            </a:r>
            <a:endParaRPr lang="en-US" sz="2100" dirty="0">
              <a:solidFill>
                <a:srgbClr val="4F2881"/>
              </a:solidFill>
            </a:endParaRPr>
          </a:p>
          <a:p>
            <a:pPr>
              <a:buFont typeface="Arial" panose="020B0604020202020204" pitchFamily="34" charset="0"/>
              <a:buChar char="•"/>
            </a:pPr>
            <a:r>
              <a:rPr lang="en-US" sz="2100" b="1" dirty="0" smtClean="0">
                <a:solidFill>
                  <a:srgbClr val="4F2881"/>
                </a:solidFill>
              </a:rPr>
              <a:t>Obesity</a:t>
            </a:r>
            <a:r>
              <a:rPr lang="en-US" sz="2100" dirty="0" smtClean="0">
                <a:solidFill>
                  <a:srgbClr val="4F2881"/>
                </a:solidFill>
              </a:rPr>
              <a:t> </a:t>
            </a:r>
            <a:r>
              <a:rPr lang="en-US" sz="2100" dirty="0">
                <a:solidFill>
                  <a:srgbClr val="4F2881"/>
                </a:solidFill>
              </a:rPr>
              <a:t>is 31% in all age groups over age </a:t>
            </a:r>
            <a:r>
              <a:rPr lang="en-US" sz="2100" dirty="0" smtClean="0">
                <a:solidFill>
                  <a:srgbClr val="4F2881"/>
                </a:solidFill>
              </a:rPr>
              <a:t>10.</a:t>
            </a:r>
            <a:endParaRPr lang="en-US" sz="2100" dirty="0">
              <a:solidFill>
                <a:srgbClr val="4F2881"/>
              </a:solidFill>
            </a:endParaRPr>
          </a:p>
          <a:p>
            <a:pPr>
              <a:buFont typeface="Arial" panose="020B0604020202020204" pitchFamily="34" charset="0"/>
              <a:buChar char="•"/>
            </a:pPr>
            <a:r>
              <a:rPr lang="en-US" sz="2100" dirty="0">
                <a:solidFill>
                  <a:srgbClr val="4F2881"/>
                </a:solidFill>
              </a:rPr>
              <a:t>Nearly 20% of our children are </a:t>
            </a:r>
            <a:r>
              <a:rPr lang="en-US" sz="2100" b="1" dirty="0">
                <a:solidFill>
                  <a:srgbClr val="4F2881"/>
                </a:solidFill>
              </a:rPr>
              <a:t>food </a:t>
            </a:r>
            <a:r>
              <a:rPr lang="en-US" sz="2100" b="1" dirty="0" smtClean="0">
                <a:solidFill>
                  <a:srgbClr val="4F2881"/>
                </a:solidFill>
              </a:rPr>
              <a:t>insecure.</a:t>
            </a:r>
            <a:endParaRPr lang="en-US" sz="2100" b="1" dirty="0">
              <a:solidFill>
                <a:srgbClr val="4F2881"/>
              </a:solidFill>
            </a:endParaRPr>
          </a:p>
          <a:p>
            <a:pPr>
              <a:buFont typeface="Arial" panose="020B0604020202020204" pitchFamily="34" charset="0"/>
              <a:buChar char="•"/>
            </a:pPr>
            <a:r>
              <a:rPr lang="en-US" sz="2100" dirty="0" smtClean="0">
                <a:solidFill>
                  <a:srgbClr val="4F2881"/>
                </a:solidFill>
              </a:rPr>
              <a:t>More than 12% of our population is in </a:t>
            </a:r>
            <a:r>
              <a:rPr lang="en-US" sz="2100" b="1" dirty="0" smtClean="0">
                <a:solidFill>
                  <a:srgbClr val="4F2881"/>
                </a:solidFill>
              </a:rPr>
              <a:t>poverty. </a:t>
            </a:r>
            <a:endParaRPr lang="en-US" sz="2100" dirty="0">
              <a:solidFill>
                <a:srgbClr val="4F2881"/>
              </a:solidFill>
            </a:endParaRPr>
          </a:p>
          <a:p>
            <a:r>
              <a:rPr lang="en-US" sz="2100" dirty="0" smtClean="0">
                <a:solidFill>
                  <a:srgbClr val="4F2881"/>
                </a:solidFill>
              </a:rPr>
              <a:t>And the list goes on…</a:t>
            </a:r>
            <a:endParaRPr lang="en-US" sz="2100" dirty="0">
              <a:solidFill>
                <a:srgbClr val="4F2881"/>
              </a:solidFill>
            </a:endParaRPr>
          </a:p>
          <a:p>
            <a:pPr>
              <a:buFont typeface="Arial" panose="020B0604020202020204" pitchFamily="34" charset="0"/>
              <a:buChar char="•"/>
            </a:pPr>
            <a:endParaRPr lang="en-US" sz="2100" dirty="0"/>
          </a:p>
        </p:txBody>
      </p:sp>
    </p:spTree>
    <p:extLst>
      <p:ext uri="{BB962C8B-B14F-4D97-AF65-F5344CB8AC3E}">
        <p14:creationId xmlns:p14="http://schemas.microsoft.com/office/powerpoint/2010/main" val="2222144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r>
              <a:rPr lang="en-US" sz="4000" cap="none" dirty="0">
                <a:solidFill>
                  <a:srgbClr val="4F2881"/>
                </a:solidFill>
                <a:latin typeface="Arial" panose="020B0604020202020204" pitchFamily="34" charset="0"/>
                <a:cs typeface="Arial" panose="020B0604020202020204" pitchFamily="34" charset="0"/>
              </a:rPr>
              <a:t>Kansas County Health Rankings</a:t>
            </a:r>
          </a:p>
        </p:txBody>
      </p:sp>
      <p:pic>
        <p:nvPicPr>
          <p:cNvPr id="4" name="Picture 3"/>
          <p:cNvPicPr>
            <a:picLocks noChangeAspect="1"/>
          </p:cNvPicPr>
          <p:nvPr/>
        </p:nvPicPr>
        <p:blipFill>
          <a:blip r:embed="rId3"/>
          <a:stretch>
            <a:fillRect/>
          </a:stretch>
        </p:blipFill>
        <p:spPr>
          <a:xfrm>
            <a:off x="1464801" y="1144921"/>
            <a:ext cx="6143482" cy="3466679"/>
          </a:xfrm>
          <a:prstGeom prst="rect">
            <a:avLst/>
          </a:prstGeom>
        </p:spPr>
      </p:pic>
    </p:spTree>
    <p:extLst>
      <p:ext uri="{BB962C8B-B14F-4D97-AF65-F5344CB8AC3E}">
        <p14:creationId xmlns:p14="http://schemas.microsoft.com/office/powerpoint/2010/main" val="2833604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25526</TotalTime>
  <Words>2225</Words>
  <Application>Microsoft Office PowerPoint</Application>
  <PresentationFormat>On-screen Show (16:9)</PresentationFormat>
  <Paragraphs>173</Paragraphs>
  <Slides>22</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Welcome!</vt:lpstr>
      <vt:lpstr>Welcome!</vt:lpstr>
      <vt:lpstr>Purpose for the Day</vt:lpstr>
      <vt:lpstr>Who’s in the room?</vt:lpstr>
      <vt:lpstr>Why Extension?</vt:lpstr>
      <vt:lpstr>Why focus on Health?</vt:lpstr>
      <vt:lpstr>What influences our health outcomes?</vt:lpstr>
      <vt:lpstr>Kansas Statistics</vt:lpstr>
      <vt:lpstr>Kansas County Health Rankings</vt:lpstr>
      <vt:lpstr>Life Expectancy by Zip Code</vt:lpstr>
      <vt:lpstr>Extension’s Current Role</vt:lpstr>
      <vt:lpstr>Extension’s Future Role</vt:lpstr>
      <vt:lpstr>Extension’s Current and Future Role</vt:lpstr>
      <vt:lpstr>But it will take all of us…</vt:lpstr>
      <vt:lpstr>World Café</vt:lpstr>
      <vt:lpstr>World Café</vt:lpstr>
      <vt:lpstr>World Café</vt:lpstr>
      <vt:lpstr>World Café</vt:lpstr>
      <vt:lpstr>World Café</vt:lpstr>
      <vt:lpstr>So Now What?</vt:lpstr>
      <vt:lpstr>High-Fives!</vt:lpstr>
      <vt:lpstr>Final Things…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Yelland;Paula Peters</dc:creator>
  <cp:lastModifiedBy>Linda Lamb</cp:lastModifiedBy>
  <cp:revision>56</cp:revision>
  <cp:lastPrinted>2018-03-09T15:47:52Z</cp:lastPrinted>
  <dcterms:created xsi:type="dcterms:W3CDTF">2016-07-26T16:42:57Z</dcterms:created>
  <dcterms:modified xsi:type="dcterms:W3CDTF">2018-05-10T19:30:41Z</dcterms:modified>
</cp:coreProperties>
</file>