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73" r:id="rId3"/>
    <p:sldId id="259" r:id="rId4"/>
    <p:sldId id="260" r:id="rId5"/>
    <p:sldId id="265" r:id="rId6"/>
    <p:sldId id="261" r:id="rId7"/>
    <p:sldId id="266" r:id="rId8"/>
    <p:sldId id="267" r:id="rId9"/>
    <p:sldId id="270" r:id="rId10"/>
    <p:sldId id="264" r:id="rId11"/>
    <p:sldId id="262" r:id="rId12"/>
    <p:sldId id="274" r:id="rId13"/>
    <p:sldId id="275" r:id="rId14"/>
    <p:sldId id="276" r:id="rId15"/>
    <p:sldId id="277" r:id="rId16"/>
    <p:sldId id="278" r:id="rId17"/>
    <p:sldId id="279" r:id="rId18"/>
    <p:sldId id="280" r:id="rId19"/>
    <p:sldId id="281" r:id="rId20"/>
    <p:sldId id="282" r:id="rId21"/>
    <p:sldId id="272" r:id="rId22"/>
  </p:sldIdLst>
  <p:sldSz cx="9144000" cy="5143500" type="screen16x9"/>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881"/>
    <a:srgbClr val="3D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4186" autoAdjust="0"/>
  </p:normalViewPr>
  <p:slideViewPr>
    <p:cSldViewPr snapToGrid="0" snapToObjects="1">
      <p:cViewPr varScale="1">
        <p:scale>
          <a:sx n="87" d="100"/>
          <a:sy n="87" d="100"/>
        </p:scale>
        <p:origin x="1717" y="65"/>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549" cy="470072"/>
          </a:xfrm>
          <a:prstGeom prst="rect">
            <a:avLst/>
          </a:prstGeom>
        </p:spPr>
        <p:txBody>
          <a:bodyPr vert="horz" lIns="92912" tIns="46456" rIns="92912" bIns="46456" rtlCol="0"/>
          <a:lstStyle>
            <a:lvl1pPr algn="l">
              <a:defRPr sz="1200"/>
            </a:lvl1pPr>
          </a:lstStyle>
          <a:p>
            <a:endParaRPr lang="en-US"/>
          </a:p>
        </p:txBody>
      </p:sp>
      <p:sp>
        <p:nvSpPr>
          <p:cNvPr id="3" name="Date Placeholder 2"/>
          <p:cNvSpPr>
            <a:spLocks noGrp="1"/>
          </p:cNvSpPr>
          <p:nvPr>
            <p:ph type="dt" sz="quarter" idx="1"/>
          </p:nvPr>
        </p:nvSpPr>
        <p:spPr>
          <a:xfrm>
            <a:off x="4007894" y="1"/>
            <a:ext cx="3067548" cy="470072"/>
          </a:xfrm>
          <a:prstGeom prst="rect">
            <a:avLst/>
          </a:prstGeom>
        </p:spPr>
        <p:txBody>
          <a:bodyPr vert="horz" lIns="92912" tIns="46456" rIns="92912" bIns="46456" rtlCol="0"/>
          <a:lstStyle>
            <a:lvl1pPr algn="r">
              <a:defRPr sz="1200"/>
            </a:lvl1pPr>
          </a:lstStyle>
          <a:p>
            <a:fld id="{D1786485-0F6B-41F7-BD85-364D5BD478E7}" type="datetimeFigureOut">
              <a:rPr lang="en-US" smtClean="0"/>
              <a:t>9/4/2018</a:t>
            </a:fld>
            <a:endParaRPr lang="en-US"/>
          </a:p>
        </p:txBody>
      </p:sp>
      <p:sp>
        <p:nvSpPr>
          <p:cNvPr id="4" name="Footer Placeholder 3"/>
          <p:cNvSpPr>
            <a:spLocks noGrp="1"/>
          </p:cNvSpPr>
          <p:nvPr>
            <p:ph type="ftr" sz="quarter" idx="2"/>
          </p:nvPr>
        </p:nvSpPr>
        <p:spPr>
          <a:xfrm>
            <a:off x="1" y="8893003"/>
            <a:ext cx="3067549" cy="470072"/>
          </a:xfrm>
          <a:prstGeom prst="rect">
            <a:avLst/>
          </a:prstGeom>
        </p:spPr>
        <p:txBody>
          <a:bodyPr vert="horz" lIns="92912" tIns="46456" rIns="92912" bIns="46456" rtlCol="0" anchor="b"/>
          <a:lstStyle>
            <a:lvl1pPr algn="l">
              <a:defRPr sz="1200"/>
            </a:lvl1pPr>
          </a:lstStyle>
          <a:p>
            <a:endParaRPr lang="en-US"/>
          </a:p>
        </p:txBody>
      </p:sp>
      <p:sp>
        <p:nvSpPr>
          <p:cNvPr id="5" name="Slide Number Placeholder 4"/>
          <p:cNvSpPr>
            <a:spLocks noGrp="1"/>
          </p:cNvSpPr>
          <p:nvPr>
            <p:ph type="sldNum" sz="quarter" idx="3"/>
          </p:nvPr>
        </p:nvSpPr>
        <p:spPr>
          <a:xfrm>
            <a:off x="4007894" y="8893003"/>
            <a:ext cx="3067548" cy="470072"/>
          </a:xfrm>
          <a:prstGeom prst="rect">
            <a:avLst/>
          </a:prstGeom>
        </p:spPr>
        <p:txBody>
          <a:bodyPr vert="horz" lIns="92912" tIns="46456" rIns="92912" bIns="46456" rtlCol="0" anchor="b"/>
          <a:lstStyle>
            <a:lvl1pPr algn="r">
              <a:defRPr sz="1200"/>
            </a:lvl1pPr>
          </a:lstStyle>
          <a:p>
            <a:fld id="{31F54524-C814-4C95-9D68-918030FFE3EB}" type="slidenum">
              <a:rPr lang="en-US" smtClean="0"/>
              <a:t>‹#›</a:t>
            </a:fld>
            <a:endParaRPr lang="en-US"/>
          </a:p>
        </p:txBody>
      </p:sp>
    </p:spTree>
    <p:extLst>
      <p:ext uri="{BB962C8B-B14F-4D97-AF65-F5344CB8AC3E}">
        <p14:creationId xmlns:p14="http://schemas.microsoft.com/office/powerpoint/2010/main" val="345164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4" tIns="46967" rIns="93934" bIns="46967" rtlCol="0"/>
          <a:lstStyle>
            <a:lvl1pPr algn="l">
              <a:defRPr sz="1200"/>
            </a:lvl1pPr>
          </a:lstStyle>
          <a:p>
            <a:endParaRPr lang="en-US"/>
          </a:p>
        </p:txBody>
      </p:sp>
      <p:sp>
        <p:nvSpPr>
          <p:cNvPr id="3" name="Date Placeholder 2"/>
          <p:cNvSpPr>
            <a:spLocks noGrp="1"/>
          </p:cNvSpPr>
          <p:nvPr>
            <p:ph type="dt" idx="1"/>
          </p:nvPr>
        </p:nvSpPr>
        <p:spPr>
          <a:xfrm>
            <a:off x="4008706" y="0"/>
            <a:ext cx="3066733" cy="469779"/>
          </a:xfrm>
          <a:prstGeom prst="rect">
            <a:avLst/>
          </a:prstGeom>
        </p:spPr>
        <p:txBody>
          <a:bodyPr vert="horz" lIns="93934" tIns="46967" rIns="93934" bIns="46967" rtlCol="0"/>
          <a:lstStyle>
            <a:lvl1pPr algn="r">
              <a:defRPr sz="1200"/>
            </a:lvl1pPr>
          </a:lstStyle>
          <a:p>
            <a:fld id="{F20EBF6E-068E-421E-9DBF-EBE6466CF4A2}" type="datetimeFigureOut">
              <a:rPr lang="en-US" smtClean="0"/>
              <a:t>9/4/2018</a:t>
            </a:fld>
            <a:endParaRPr lang="en-US"/>
          </a:p>
        </p:txBody>
      </p:sp>
      <p:sp>
        <p:nvSpPr>
          <p:cNvPr id="4" name="Slide Image Placeholder 3"/>
          <p:cNvSpPr>
            <a:spLocks noGrp="1" noRot="1" noChangeAspect="1"/>
          </p:cNvSpPr>
          <p:nvPr>
            <p:ph type="sldImg" idx="2"/>
          </p:nvPr>
        </p:nvSpPr>
        <p:spPr>
          <a:xfrm>
            <a:off x="731838" y="1169988"/>
            <a:ext cx="5614987" cy="3159125"/>
          </a:xfrm>
          <a:prstGeom prst="rect">
            <a:avLst/>
          </a:prstGeom>
          <a:noFill/>
          <a:ln w="12700">
            <a:solidFill>
              <a:prstClr val="black"/>
            </a:solidFill>
          </a:ln>
        </p:spPr>
        <p:txBody>
          <a:bodyPr vert="horz" lIns="93934" tIns="46967" rIns="93934" bIns="46967"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4" tIns="46967" rIns="93934" bIns="4696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8"/>
          </a:xfrm>
          <a:prstGeom prst="rect">
            <a:avLst/>
          </a:prstGeom>
        </p:spPr>
        <p:txBody>
          <a:bodyPr vert="horz" lIns="93934" tIns="46967" rIns="93934" bIns="46967"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9778"/>
          </a:xfrm>
          <a:prstGeom prst="rect">
            <a:avLst/>
          </a:prstGeom>
        </p:spPr>
        <p:txBody>
          <a:bodyPr vert="horz" lIns="93934" tIns="46967" rIns="93934" bIns="46967" rtlCol="0" anchor="b"/>
          <a:lstStyle>
            <a:lvl1pPr algn="r">
              <a:defRPr sz="1200"/>
            </a:lvl1pPr>
          </a:lstStyle>
          <a:p>
            <a:fld id="{D21C624E-6D44-4710-B656-377782A0E14A}" type="slidenum">
              <a:rPr lang="en-US" smtClean="0"/>
              <a:t>‹#›</a:t>
            </a:fld>
            <a:endParaRPr lang="en-US"/>
          </a:p>
        </p:txBody>
      </p:sp>
    </p:spTree>
    <p:extLst>
      <p:ext uri="{BB962C8B-B14F-4D97-AF65-F5344CB8AC3E}">
        <p14:creationId xmlns:p14="http://schemas.microsoft.com/office/powerpoint/2010/main" val="49344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Gayle and Neeley</a:t>
            </a:r>
          </a:p>
          <a:p>
            <a:endParaRPr lang="en-US" dirty="0" smtClean="0"/>
          </a:p>
          <a:p>
            <a:r>
              <a:rPr lang="en-US" dirty="0" smtClean="0"/>
              <a:t>Recognition</a:t>
            </a:r>
            <a:r>
              <a:rPr lang="en-US" baseline="0" dirty="0" smtClean="0"/>
              <a:t> of Cody Crawford- KRHA </a:t>
            </a:r>
          </a:p>
          <a:p>
            <a:r>
              <a:rPr lang="en-US" baseline="0" dirty="0" smtClean="0"/>
              <a:t>	Karen Blakeslee- Support with the Food Safety- ServSafe Website.</a:t>
            </a:r>
            <a:endParaRPr lang="en-US" dirty="0" smtClean="0"/>
          </a:p>
          <a:p>
            <a:endParaRPr lang="en-US" dirty="0" smtClean="0"/>
          </a:p>
          <a:p>
            <a:r>
              <a:rPr lang="en-US" baseline="0" dirty="0" smtClean="0"/>
              <a:t>Handouts</a:t>
            </a:r>
          </a:p>
          <a:p>
            <a:endParaRPr lang="en-US" baseline="0" dirty="0" smtClean="0"/>
          </a:p>
          <a:p>
            <a:r>
              <a:rPr lang="en-US" baseline="0" dirty="0" smtClean="0"/>
              <a:t>Overview of ServSafe Manager Training Tools</a:t>
            </a:r>
          </a:p>
          <a:p>
            <a:r>
              <a:rPr lang="en-US" baseline="0" dirty="0" smtClean="0"/>
              <a:t>Sample Agenda for 8 Hour Video Based Manager Training</a:t>
            </a:r>
          </a:p>
          <a:p>
            <a:r>
              <a:rPr lang="en-US" baseline="0" dirty="0" smtClean="0"/>
              <a:t>KSRE- Making a Difference Report- 2017</a:t>
            </a:r>
          </a:p>
          <a:p>
            <a:endParaRPr lang="en-US" baseline="0" dirty="0" smtClean="0"/>
          </a:p>
        </p:txBody>
      </p:sp>
      <p:sp>
        <p:nvSpPr>
          <p:cNvPr id="4" name="Slide Number Placeholder 3"/>
          <p:cNvSpPr>
            <a:spLocks noGrp="1"/>
          </p:cNvSpPr>
          <p:nvPr>
            <p:ph type="sldNum" sz="quarter" idx="10"/>
          </p:nvPr>
        </p:nvSpPr>
        <p:spPr/>
        <p:txBody>
          <a:bodyPr/>
          <a:lstStyle/>
          <a:p>
            <a:fld id="{D21C624E-6D44-4710-B656-377782A0E14A}" type="slidenum">
              <a:rPr lang="en-US" smtClean="0"/>
              <a:t>1</a:t>
            </a:fld>
            <a:endParaRPr lang="en-US"/>
          </a:p>
        </p:txBody>
      </p:sp>
    </p:spTree>
    <p:extLst>
      <p:ext uri="{BB962C8B-B14F-4D97-AF65-F5344CB8AC3E}">
        <p14:creationId xmlns:p14="http://schemas.microsoft.com/office/powerpoint/2010/main" val="176251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Safety Education- Initial Feedback</a:t>
            </a:r>
            <a:r>
              <a:rPr lang="en-US" baseline="0" dirty="0" smtClean="0"/>
              <a:t> Survey</a:t>
            </a:r>
          </a:p>
          <a:p>
            <a:endParaRPr lang="en-US" baseline="0" dirty="0" smtClean="0"/>
          </a:p>
          <a:p>
            <a:r>
              <a:rPr lang="en-US" baseline="0" dirty="0" smtClean="0"/>
              <a:t>	Use for Food Handlers and Managers Courses</a:t>
            </a:r>
          </a:p>
          <a:p>
            <a:endParaRPr lang="en-US" baseline="0" dirty="0" smtClean="0"/>
          </a:p>
          <a:p>
            <a:endParaRPr lang="en-US" baseline="0" dirty="0" smtClean="0"/>
          </a:p>
          <a:p>
            <a:r>
              <a:rPr lang="en-US" baseline="0" dirty="0" smtClean="0"/>
              <a:t>Agent/Instructor Impact Summary- On Agent Resources page under evaluation</a:t>
            </a:r>
          </a:p>
          <a:p>
            <a:r>
              <a:rPr lang="en-US" baseline="0" dirty="0" smtClean="0"/>
              <a:t>	Also to encourage submission I have also created a link (Qualtrics Survey) for agents to submit instead of the “form fillable” paper form.  </a:t>
            </a:r>
          </a:p>
          <a:p>
            <a:r>
              <a:rPr lang="en-US" baseline="0" dirty="0" smtClean="0"/>
              <a:t>Either form is fine to use.</a:t>
            </a:r>
          </a:p>
          <a:p>
            <a:endParaRPr lang="en-US" baseline="0" dirty="0" smtClean="0"/>
          </a:p>
        </p:txBody>
      </p:sp>
      <p:sp>
        <p:nvSpPr>
          <p:cNvPr id="4" name="Slide Number Placeholder 3"/>
          <p:cNvSpPr>
            <a:spLocks noGrp="1"/>
          </p:cNvSpPr>
          <p:nvPr>
            <p:ph type="sldNum" sz="quarter" idx="10"/>
          </p:nvPr>
        </p:nvSpPr>
        <p:spPr/>
        <p:txBody>
          <a:bodyPr/>
          <a:lstStyle/>
          <a:p>
            <a:fld id="{D21C624E-6D44-4710-B656-377782A0E14A}" type="slidenum">
              <a:rPr lang="en-US" smtClean="0"/>
              <a:t>10</a:t>
            </a:fld>
            <a:endParaRPr lang="en-US"/>
          </a:p>
        </p:txBody>
      </p:sp>
    </p:spTree>
    <p:extLst>
      <p:ext uri="{BB962C8B-B14F-4D97-AF65-F5344CB8AC3E}">
        <p14:creationId xmlns:p14="http://schemas.microsoft.com/office/powerpoint/2010/main" val="201548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a:t>
            </a:r>
            <a:r>
              <a:rPr lang="en-US" baseline="0" dirty="0" smtClean="0"/>
              <a:t> Making A Difference Report- Handout</a:t>
            </a:r>
          </a:p>
          <a:p>
            <a:endParaRPr lang="en-US" baseline="0" dirty="0" smtClean="0"/>
          </a:p>
          <a:p>
            <a:r>
              <a:rPr lang="en-US" baseline="0" dirty="0" smtClean="0"/>
              <a:t>Program Impact Reported to </a:t>
            </a:r>
          </a:p>
          <a:p>
            <a:r>
              <a:rPr lang="en-US" baseline="0" dirty="0" smtClean="0"/>
              <a:t>KSRE Administration</a:t>
            </a:r>
          </a:p>
          <a:p>
            <a:r>
              <a:rPr lang="en-US" baseline="0" dirty="0" smtClean="0"/>
              <a:t>Making A Difference Report</a:t>
            </a:r>
          </a:p>
          <a:p>
            <a:r>
              <a:rPr lang="en-US" baseline="0" dirty="0" smtClean="0"/>
              <a:t>Included in the KSRE National Extension Report</a:t>
            </a:r>
          </a:p>
          <a:p>
            <a:endParaRPr lang="en-US" baseline="0" dirty="0" smtClean="0"/>
          </a:p>
          <a:p>
            <a:r>
              <a:rPr lang="en-US" baseline="0" dirty="0" smtClean="0"/>
              <a:t>KRHA- Reported to Board of Directors</a:t>
            </a:r>
          </a:p>
          <a:p>
            <a:endParaRPr lang="en-US" baseline="0" dirty="0" smtClean="0"/>
          </a:p>
          <a:p>
            <a:r>
              <a:rPr lang="en-US" baseline="0" dirty="0" smtClean="0"/>
              <a:t>Beginning in January 2019 local units providing SS Food Handlers and Manager Level Courses will be asked to send $3.00/participant to the state</a:t>
            </a:r>
          </a:p>
          <a:p>
            <a:r>
              <a:rPr lang="en-US" baseline="0" dirty="0" smtClean="0"/>
              <a:t>to help provide training materials/marketing tools to support the work.</a:t>
            </a:r>
          </a:p>
          <a:p>
            <a:endParaRPr lang="en-US" baseline="0" dirty="0" smtClean="0"/>
          </a:p>
          <a:p>
            <a:r>
              <a:rPr lang="en-US" baseline="0" dirty="0" smtClean="0"/>
              <a:t>Charge $15.00/ participant for SS Food Handlers</a:t>
            </a:r>
          </a:p>
          <a:p>
            <a:r>
              <a:rPr lang="en-US" baseline="0" dirty="0" smtClean="0"/>
              <a:t>Charge $120/ SS Manager Level</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21C624E-6D44-4710-B656-377782A0E14A}" type="slidenum">
              <a:rPr lang="en-US" smtClean="0"/>
              <a:t>11</a:t>
            </a:fld>
            <a:endParaRPr lang="en-US"/>
          </a:p>
        </p:txBody>
      </p:sp>
    </p:spTree>
    <p:extLst>
      <p:ext uri="{BB962C8B-B14F-4D97-AF65-F5344CB8AC3E}">
        <p14:creationId xmlns:p14="http://schemas.microsoft.com/office/powerpoint/2010/main" val="118736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14</a:t>
            </a:fld>
            <a:endParaRPr lang="en-US"/>
          </a:p>
        </p:txBody>
      </p:sp>
    </p:spTree>
    <p:extLst>
      <p:ext uri="{BB962C8B-B14F-4D97-AF65-F5344CB8AC3E}">
        <p14:creationId xmlns:p14="http://schemas.microsoft.com/office/powerpoint/2010/main" val="83441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17</a:t>
            </a:fld>
            <a:endParaRPr lang="en-US"/>
          </a:p>
        </p:txBody>
      </p:sp>
    </p:spTree>
    <p:extLst>
      <p:ext uri="{BB962C8B-B14F-4D97-AF65-F5344CB8AC3E}">
        <p14:creationId xmlns:p14="http://schemas.microsoft.com/office/powerpoint/2010/main" val="332459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19</a:t>
            </a:fld>
            <a:endParaRPr lang="en-US"/>
          </a:p>
        </p:txBody>
      </p:sp>
    </p:spTree>
    <p:extLst>
      <p:ext uri="{BB962C8B-B14F-4D97-AF65-F5344CB8AC3E}">
        <p14:creationId xmlns:p14="http://schemas.microsoft.com/office/powerpoint/2010/main" val="3477927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21C624E-6D44-4710-B656-377782A0E14A}" type="slidenum">
              <a:rPr lang="en-US" smtClean="0"/>
              <a:t>21</a:t>
            </a:fld>
            <a:endParaRPr lang="en-US"/>
          </a:p>
        </p:txBody>
      </p:sp>
    </p:spTree>
    <p:extLst>
      <p:ext uri="{BB962C8B-B14F-4D97-AF65-F5344CB8AC3E}">
        <p14:creationId xmlns:p14="http://schemas.microsoft.com/office/powerpoint/2010/main" val="180159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2</a:t>
            </a:fld>
            <a:endParaRPr lang="en-US"/>
          </a:p>
        </p:txBody>
      </p:sp>
    </p:spTree>
    <p:extLst>
      <p:ext uri="{BB962C8B-B14F-4D97-AF65-F5344CB8AC3E}">
        <p14:creationId xmlns:p14="http://schemas.microsoft.com/office/powerpoint/2010/main" val="221921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ServSafe</a:t>
            </a:r>
            <a:r>
              <a:rPr lang="en-US" baseline="30000" dirty="0"/>
              <a:t>®</a:t>
            </a:r>
            <a:r>
              <a:rPr lang="en-US" dirty="0"/>
              <a:t> program is developed by the National Restaurant Association with the help of foodservice industry experts who face the same risks you do every day..</a:t>
            </a:r>
          </a:p>
          <a:p>
            <a:endParaRPr lang="en-US" dirty="0"/>
          </a:p>
          <a:p>
            <a:r>
              <a:rPr lang="en-US" dirty="0" smtClean="0"/>
              <a:t>K-State Research and Extension (KSRE) Family and Consumer Sciences (FCS) professionals in partnership with the Kansas Restaurant and Hospitality Association (KRHA) provided food safety training to foodservice outlets and community organizations in Kansas. </a:t>
            </a:r>
          </a:p>
          <a:p>
            <a:endParaRPr lang="en-US" dirty="0" smtClean="0"/>
          </a:p>
          <a:p>
            <a:r>
              <a:rPr lang="en-US" dirty="0" smtClean="0"/>
              <a:t>The ServSafe® Food Safety Education program is a nationally recognized certification and training program. This program targets foodservice managers, entry-level food handlers, and community organizations who provide food to the public.</a:t>
            </a:r>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3</a:t>
            </a:fld>
            <a:endParaRPr lang="en-US"/>
          </a:p>
        </p:txBody>
      </p:sp>
    </p:spTree>
    <p:extLst>
      <p:ext uri="{BB962C8B-B14F-4D97-AF65-F5344CB8AC3E}">
        <p14:creationId xmlns:p14="http://schemas.microsoft.com/office/powerpoint/2010/main" val="182679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10" indent="-174210">
              <a:buFont typeface="Arial" panose="020B0604020202020204" pitchFamily="34" charset="0"/>
              <a:buChar char="•"/>
            </a:pPr>
            <a:r>
              <a:rPr lang="en-US" dirty="0" smtClean="0"/>
              <a:t>Uses </a:t>
            </a:r>
            <a:r>
              <a:rPr lang="en-US" b="1" dirty="0" smtClean="0"/>
              <a:t>quality materials </a:t>
            </a:r>
            <a:r>
              <a:rPr lang="en-US" dirty="0" smtClean="0"/>
              <a:t>and</a:t>
            </a:r>
            <a:r>
              <a:rPr lang="en-US" b="1" dirty="0" smtClean="0"/>
              <a:t> exams </a:t>
            </a:r>
            <a:r>
              <a:rPr lang="en-US" dirty="0" smtClean="0"/>
              <a:t>created by foodservice and regulatory experts exclusively for the foodservice industry</a:t>
            </a:r>
          </a:p>
          <a:p>
            <a:pPr marL="174210" indent="-174210">
              <a:buFont typeface="Arial" panose="020B0604020202020204" pitchFamily="34" charset="0"/>
              <a:buChar char="•"/>
            </a:pPr>
            <a:r>
              <a:rPr lang="en-US" dirty="0" smtClean="0"/>
              <a:t>Reinvests proceeds from programs back into the industry</a:t>
            </a:r>
          </a:p>
          <a:p>
            <a:pPr marL="174210" indent="-174210">
              <a:buFont typeface="Arial" panose="020B0604020202020204" pitchFamily="34" charset="0"/>
              <a:buChar char="•"/>
            </a:pPr>
            <a:r>
              <a:rPr lang="en-US" b="1" dirty="0" smtClean="0"/>
              <a:t>Accepted in all 50 states</a:t>
            </a:r>
            <a:r>
              <a:rPr lang="en-US" dirty="0" smtClean="0"/>
              <a:t>, making it ideal for single and multi-unit operations</a:t>
            </a:r>
          </a:p>
          <a:p>
            <a:pPr marL="174210" indent="-174210">
              <a:buFont typeface="Arial" panose="020B0604020202020204" pitchFamily="34" charset="0"/>
              <a:buChar char="•"/>
            </a:pPr>
            <a:r>
              <a:rPr lang="en-US" dirty="0" smtClean="0"/>
              <a:t>A single source, one-stop show for both </a:t>
            </a:r>
            <a:r>
              <a:rPr lang="en-US" b="1" dirty="0" smtClean="0"/>
              <a:t>food safety training and the certification </a:t>
            </a:r>
            <a:r>
              <a:rPr lang="en-US" dirty="0" smtClean="0"/>
              <a:t>examination</a:t>
            </a:r>
          </a:p>
          <a:p>
            <a:pPr marL="174210" indent="-174210">
              <a:buFont typeface="Arial" panose="020B0604020202020204" pitchFamily="34" charset="0"/>
              <a:buChar char="•"/>
            </a:pPr>
            <a:r>
              <a:rPr lang="en-US" dirty="0" smtClean="0"/>
              <a:t>Delivers u</a:t>
            </a:r>
            <a:r>
              <a:rPr lang="en-US" b="1" dirty="0" smtClean="0"/>
              <a:t>p-to-date</a:t>
            </a:r>
            <a:r>
              <a:rPr lang="en-US" dirty="0" smtClean="0"/>
              <a:t> regulatory </a:t>
            </a:r>
            <a:r>
              <a:rPr lang="en-US" b="1" dirty="0" smtClean="0"/>
              <a:t>information</a:t>
            </a:r>
          </a:p>
          <a:p>
            <a:pPr marL="174210" indent="-174210">
              <a:buFont typeface="Arial" panose="020B0604020202020204" pitchFamily="34" charset="0"/>
              <a:buChar char="•"/>
            </a:pPr>
            <a:r>
              <a:rPr lang="en-US" dirty="0" smtClean="0"/>
              <a:t>Provides support from foodservice subject matter experts available to answer questions</a:t>
            </a:r>
          </a:p>
          <a:p>
            <a:pPr marL="174210" indent="-174210">
              <a:buFont typeface="Arial" panose="020B0604020202020204" pitchFamily="34" charset="0"/>
              <a:buChar char="•"/>
            </a:pPr>
            <a:r>
              <a:rPr lang="en-US" dirty="0" smtClean="0"/>
              <a:t>Offers flexible online, classroom, in-unit and one-on-one training and examination options</a:t>
            </a:r>
          </a:p>
          <a:p>
            <a:pPr marL="174210" indent="-174210">
              <a:buFont typeface="Arial" panose="020B0604020202020204" pitchFamily="34" charset="0"/>
              <a:buChar char="•"/>
            </a:pPr>
            <a:endParaRPr lang="en-US" dirty="0" smtClean="0"/>
          </a:p>
          <a:p>
            <a:pPr marL="174210" indent="-174210">
              <a:buFont typeface="Arial" panose="020B0604020202020204" pitchFamily="34" charset="0"/>
              <a:buChar char="•"/>
            </a:pPr>
            <a:r>
              <a:rPr lang="en-US" dirty="0" smtClean="0"/>
              <a:t>Widely</a:t>
            </a:r>
            <a:r>
              <a:rPr lang="en-US" baseline="0" dirty="0" smtClean="0"/>
              <a:t> supported by Cooperative Extension system nationally.</a:t>
            </a:r>
          </a:p>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4</a:t>
            </a:fld>
            <a:endParaRPr lang="en-US"/>
          </a:p>
        </p:txBody>
      </p:sp>
    </p:spTree>
    <p:extLst>
      <p:ext uri="{BB962C8B-B14F-4D97-AF65-F5344CB8AC3E}">
        <p14:creationId xmlns:p14="http://schemas.microsoft.com/office/powerpoint/2010/main" val="280208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Two Levels</a:t>
            </a:r>
          </a:p>
          <a:p>
            <a:endParaRPr lang="en-US" dirty="0" smtClean="0"/>
          </a:p>
          <a:p>
            <a:r>
              <a:rPr lang="en-US" b="1" dirty="0" smtClean="0"/>
              <a:t>Food Handler </a:t>
            </a:r>
            <a:r>
              <a:rPr lang="en-US" dirty="0" smtClean="0"/>
              <a:t>–Basic entry level knowledge</a:t>
            </a:r>
            <a:r>
              <a:rPr lang="en-US" baseline="0" dirty="0" smtClean="0"/>
              <a:t> focused on - </a:t>
            </a:r>
            <a:r>
              <a:rPr lang="en-US" dirty="0" smtClean="0"/>
              <a:t>Basic Food Safety, Personal Hygiene, Cross-Contamination &amp; Allergens, Time and Temperature, Cleaning and Sanitation</a:t>
            </a:r>
            <a:br>
              <a:rPr lang="en-US" dirty="0" smtClean="0"/>
            </a:br>
            <a:r>
              <a:rPr lang="en-US" dirty="0" smtClean="0"/>
              <a:t> </a:t>
            </a:r>
          </a:p>
          <a:p>
            <a:r>
              <a:rPr lang="en-US" dirty="0" smtClean="0"/>
              <a:t>2-3 hour training</a:t>
            </a:r>
          </a:p>
          <a:p>
            <a:endParaRPr lang="en-US" dirty="0" smtClean="0"/>
          </a:p>
          <a:p>
            <a:r>
              <a:rPr lang="en-US" b="1" dirty="0" smtClean="0"/>
              <a:t>Manager Level-</a:t>
            </a:r>
            <a:r>
              <a:rPr lang="en-US" b="1" baseline="0" dirty="0" smtClean="0"/>
              <a:t> </a:t>
            </a:r>
            <a:r>
              <a:rPr lang="en-US" dirty="0"/>
              <a:t>The </a:t>
            </a:r>
            <a:r>
              <a:rPr lang="en-US" i="1" dirty="0"/>
              <a:t>ServSafe Manager Book</a:t>
            </a:r>
            <a:r>
              <a:rPr lang="en-US" dirty="0"/>
              <a:t>  7</a:t>
            </a:r>
            <a:r>
              <a:rPr lang="en-US" baseline="30000" dirty="0"/>
              <a:t>th</a:t>
            </a:r>
            <a:r>
              <a:rPr lang="en-US" dirty="0"/>
              <a:t> Edition is ideal </a:t>
            </a:r>
            <a:r>
              <a:rPr lang="en-US" b="1" dirty="0"/>
              <a:t>for one- </a:t>
            </a:r>
            <a:r>
              <a:rPr lang="en-US" dirty="0"/>
              <a:t>or two-day classroom instruction helping students prepare to take the ServSafe Food Protection Manager Certification Exam.</a:t>
            </a:r>
          </a:p>
          <a:p>
            <a:r>
              <a:rPr lang="en-US" dirty="0"/>
              <a:t>It covers critical principles including: personal hygiene, cross contamination, time and temperature, receiving and storage, food safety management systems, training hourly employees, and more.</a:t>
            </a:r>
          </a:p>
          <a:p>
            <a:r>
              <a:rPr lang="en-US" dirty="0" smtClean="0"/>
              <a:t>1-day (8+ hours of instruction ending with a</a:t>
            </a:r>
            <a:r>
              <a:rPr lang="en-US" baseline="0" dirty="0" smtClean="0"/>
              <a:t> </a:t>
            </a:r>
            <a:r>
              <a:rPr lang="en-US" b="1" baseline="0" dirty="0" smtClean="0"/>
              <a:t>90 question standardized certification exam.</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D21C624E-6D44-4710-B656-377782A0E14A}" type="slidenum">
              <a:rPr lang="en-US" smtClean="0"/>
              <a:t>5</a:t>
            </a:fld>
            <a:endParaRPr lang="en-US"/>
          </a:p>
        </p:txBody>
      </p:sp>
    </p:spTree>
    <p:extLst>
      <p:ext uri="{BB962C8B-B14F-4D97-AF65-F5344CB8AC3E}">
        <p14:creationId xmlns:p14="http://schemas.microsoft.com/office/powerpoint/2010/main" val="2860515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122">
              <a:defRPr/>
            </a:pPr>
            <a:r>
              <a:rPr lang="en-US" dirty="0" smtClean="0"/>
              <a:t>The</a:t>
            </a:r>
            <a:r>
              <a:rPr lang="en-US" baseline="0" dirty="0" smtClean="0"/>
              <a:t> ServSafe Manager Certification is good for 5 years.   Re-certification is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6</a:t>
            </a:fld>
            <a:endParaRPr lang="en-US"/>
          </a:p>
        </p:txBody>
      </p:sp>
    </p:spTree>
    <p:extLst>
      <p:ext uri="{BB962C8B-B14F-4D97-AF65-F5344CB8AC3E}">
        <p14:creationId xmlns:p14="http://schemas.microsoft.com/office/powerpoint/2010/main" val="42320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become a Certified ServSafe Instructor, you must:</a:t>
            </a:r>
          </a:p>
          <a:p>
            <a:r>
              <a:rPr lang="en-US" sz="1000" dirty="0"/>
              <a:t>Have a high school diploma or GED</a:t>
            </a:r>
          </a:p>
          <a:p>
            <a:r>
              <a:rPr lang="en-US" sz="1000" b="1" dirty="0"/>
              <a:t>Meet one of the following professional experience or advanced education requirements:</a:t>
            </a:r>
          </a:p>
          <a:p>
            <a:r>
              <a:rPr lang="en-US" sz="1000" dirty="0"/>
              <a:t>Professional experience-Have taught or trained for at least six months-</a:t>
            </a:r>
          </a:p>
          <a:p>
            <a:r>
              <a:rPr lang="en-US" sz="1000" dirty="0"/>
              <a:t>Are in a training role (e.g., training at a trade school, at a state restaurant association or in a corporate setting)</a:t>
            </a:r>
          </a:p>
          <a:p>
            <a:r>
              <a:rPr lang="en-US" sz="1000" dirty="0"/>
              <a:t>Have worked in a foodservice operations environment for one year</a:t>
            </a:r>
          </a:p>
          <a:p>
            <a:r>
              <a:rPr lang="en-US" sz="1000" dirty="0"/>
              <a:t>Are employed as a health inspector or equivalent by a state or local regulatory authority</a:t>
            </a:r>
          </a:p>
          <a:p>
            <a:r>
              <a:rPr lang="en-US" sz="1000" dirty="0"/>
              <a:t>Work as a Registered Sanitarian, Registered Dietician, or equivalent</a:t>
            </a:r>
          </a:p>
          <a:p>
            <a:r>
              <a:rPr lang="en-US" sz="1000" dirty="0"/>
              <a:t>Advanced education-Have earned a Bachelor of Science degree from an accredited university or college in one of these subjects:</a:t>
            </a:r>
          </a:p>
          <a:p>
            <a:r>
              <a:rPr lang="en-US" sz="1000" dirty="0"/>
              <a:t>Food Science, Food Technology, Epidemiology, Environmental Health, Public Health</a:t>
            </a:r>
          </a:p>
          <a:p>
            <a:endParaRPr lang="en-US" dirty="0" smtClean="0"/>
          </a:p>
          <a:p>
            <a:r>
              <a:rPr lang="en-US" b="1" cap="all" dirty="0"/>
              <a:t>DUAL ROLE (CERTIFIED INSTRUCTOR AND REGISTERED PROCTOR)</a:t>
            </a:r>
          </a:p>
          <a:p>
            <a:r>
              <a:rPr lang="en-US" dirty="0"/>
              <a:t>The dual role status means that you are both a Certified Instructor for the ServSafe Food Safety Manager training and a Registered Proctor for the certification exam.</a:t>
            </a:r>
          </a:p>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7</a:t>
            </a:fld>
            <a:endParaRPr lang="en-US"/>
          </a:p>
        </p:txBody>
      </p:sp>
    </p:spTree>
    <p:extLst>
      <p:ext uri="{BB962C8B-B14F-4D97-AF65-F5344CB8AC3E}">
        <p14:creationId xmlns:p14="http://schemas.microsoft.com/office/powerpoint/2010/main" val="142879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ght</a:t>
            </a:r>
            <a:r>
              <a:rPr lang="en-US" baseline="0" dirty="0" smtClean="0"/>
              <a:t> the following on the Agent Resources page:</a:t>
            </a:r>
          </a:p>
          <a:p>
            <a:endParaRPr lang="en-US" baseline="0" dirty="0" smtClean="0"/>
          </a:p>
          <a:p>
            <a:pPr marL="352253" indent="-352253">
              <a:buFont typeface="Arial" panose="020B0604020202020204" pitchFamily="34" charset="0"/>
              <a:buChar char="•"/>
            </a:pPr>
            <a:r>
              <a:rPr lang="en-US" b="1" dirty="0"/>
              <a:t>2018 Training Schedules</a:t>
            </a:r>
          </a:p>
          <a:p>
            <a:pPr marL="352253" indent="-352253">
              <a:buFont typeface="Arial" panose="020B0604020202020204" pitchFamily="34" charset="0"/>
              <a:buChar char="•"/>
            </a:pPr>
            <a:r>
              <a:rPr lang="en-US" b="1" dirty="0"/>
              <a:t>Agent Resources</a:t>
            </a:r>
          </a:p>
          <a:p>
            <a:pPr marL="352253" indent="-352253">
              <a:buFont typeface="Arial" panose="020B0604020202020204" pitchFamily="34" charset="0"/>
              <a:buChar char="•"/>
            </a:pPr>
            <a:r>
              <a:rPr lang="en-US" b="1" dirty="0"/>
              <a:t>Price List (Pearson-Oasis)</a:t>
            </a:r>
          </a:p>
          <a:p>
            <a:pPr marL="352253" indent="-352253">
              <a:buFont typeface="Arial" panose="020B0604020202020204" pitchFamily="34" charset="0"/>
              <a:buChar char="•"/>
            </a:pPr>
            <a:r>
              <a:rPr lang="en-US" b="1" dirty="0"/>
              <a:t>SS Manager Resources</a:t>
            </a:r>
          </a:p>
          <a:p>
            <a:pPr marL="352253" indent="-352253">
              <a:buFont typeface="Arial" panose="020B0604020202020204" pitchFamily="34" charset="0"/>
              <a:buChar char="•"/>
            </a:pPr>
            <a:r>
              <a:rPr lang="en-US" b="1" dirty="0"/>
              <a:t>Professional Development Units</a:t>
            </a:r>
          </a:p>
          <a:p>
            <a:pPr marL="352253" indent="-352253">
              <a:buFont typeface="Arial" panose="020B0604020202020204" pitchFamily="34" charset="0"/>
              <a:buChar char="•"/>
            </a:pPr>
            <a:r>
              <a:rPr lang="en-US" b="1" dirty="0"/>
              <a:t>SS Food Handler Resources</a:t>
            </a:r>
          </a:p>
          <a:p>
            <a:pPr marL="352253" indent="-352253">
              <a:buFont typeface="Arial" panose="020B0604020202020204" pitchFamily="34" charset="0"/>
              <a:buChar char="•"/>
            </a:pPr>
            <a:r>
              <a:rPr lang="en-US" b="1" dirty="0"/>
              <a:t>Evaluation</a:t>
            </a:r>
          </a:p>
          <a:p>
            <a:pPr marL="352253" indent="-352253">
              <a:buFont typeface="Arial" panose="020B0604020202020204" pitchFamily="34" charset="0"/>
              <a:buChar char="•"/>
            </a:pPr>
            <a:r>
              <a:rPr lang="en-US" b="1" dirty="0"/>
              <a:t>Program Impact Reporting (Agent)</a:t>
            </a:r>
          </a:p>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8</a:t>
            </a:fld>
            <a:endParaRPr lang="en-US"/>
          </a:p>
        </p:txBody>
      </p:sp>
    </p:spTree>
    <p:extLst>
      <p:ext uri="{BB962C8B-B14F-4D97-AF65-F5344CB8AC3E}">
        <p14:creationId xmlns:p14="http://schemas.microsoft.com/office/powerpoint/2010/main" val="357564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KSRE=Pearson Oasis</a:t>
            </a:r>
            <a:r>
              <a:rPr lang="en-US" baseline="0" dirty="0" smtClean="0"/>
              <a:t> Account.</a:t>
            </a:r>
          </a:p>
          <a:p>
            <a:endParaRPr lang="en-US" baseline="0" dirty="0" smtClean="0"/>
          </a:p>
          <a:p>
            <a:r>
              <a:rPr lang="en-US" baseline="0" dirty="0" smtClean="0"/>
              <a:t>Login into KSRE Food Safety- </a:t>
            </a:r>
            <a:r>
              <a:rPr lang="en-US" baseline="0" dirty="0" err="1" smtClean="0"/>
              <a:t>SevSafe</a:t>
            </a:r>
            <a:r>
              <a:rPr lang="en-US" baseline="0" dirty="0" smtClean="0"/>
              <a:t> Agent Resources Site-  Document with instructions on how to access the Pearson Oasis account.</a:t>
            </a:r>
          </a:p>
          <a:p>
            <a:endParaRPr lang="en-US" baseline="0" dirty="0" smtClean="0"/>
          </a:p>
          <a:p>
            <a:r>
              <a:rPr lang="en-US" baseline="0" dirty="0" smtClean="0"/>
              <a:t>If your local unit is not currently listed please contact Gayle Price.</a:t>
            </a:r>
          </a:p>
          <a:p>
            <a:endParaRPr lang="en-US" baseline="0" dirty="0" smtClean="0"/>
          </a:p>
          <a:p>
            <a:r>
              <a:rPr lang="en-US" baseline="0" dirty="0" smtClean="0"/>
              <a:t>	Current “Local Unit” List </a:t>
            </a:r>
          </a:p>
          <a:p>
            <a:endParaRPr lang="en-US" baseline="0" dirty="0" smtClean="0"/>
          </a:p>
          <a:p>
            <a:r>
              <a:rPr lang="en-US" dirty="0" smtClean="0"/>
              <a:t>Current</a:t>
            </a:r>
            <a:r>
              <a:rPr lang="en-US" baseline="0" dirty="0" smtClean="0"/>
              <a:t> Price list is also on the agent resources page.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1C624E-6D44-4710-B656-377782A0E14A}" type="slidenum">
              <a:rPr lang="en-US" smtClean="0"/>
              <a:t>9</a:t>
            </a:fld>
            <a:endParaRPr lang="en-US"/>
          </a:p>
        </p:txBody>
      </p:sp>
    </p:spTree>
    <p:extLst>
      <p:ext uri="{BB962C8B-B14F-4D97-AF65-F5344CB8AC3E}">
        <p14:creationId xmlns:p14="http://schemas.microsoft.com/office/powerpoint/2010/main" val="179209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4567" y="1125602"/>
            <a:ext cx="3954378" cy="1390174"/>
          </a:xfrm>
        </p:spPr>
        <p:txBody>
          <a:bodyPr>
            <a:noAutofit/>
          </a:bodyPr>
          <a:lstStyle>
            <a:lvl1pPr algn="l">
              <a:defRPr sz="4800" b="1" i="0" baseline="0">
                <a:solidFill>
                  <a:srgbClr val="3D156F"/>
                </a:solidFill>
                <a:latin typeface="Arial"/>
              </a:defRPr>
            </a:lvl1pPr>
          </a:lstStyle>
          <a:p>
            <a:r>
              <a:rPr lang="en-US" dirty="0" smtClean="0"/>
              <a:t>CLICK TO </a:t>
            </a:r>
            <a:br>
              <a:rPr lang="en-US" dirty="0" smtClean="0"/>
            </a:br>
            <a:r>
              <a:rPr lang="en-US" dirty="0" smtClean="0"/>
              <a:t>ADD TITLE</a:t>
            </a:r>
            <a:endParaRPr lang="en-US" dirty="0"/>
          </a:p>
        </p:txBody>
      </p:sp>
      <p:sp>
        <p:nvSpPr>
          <p:cNvPr id="3" name="Subtitle 2"/>
          <p:cNvSpPr>
            <a:spLocks noGrp="1"/>
          </p:cNvSpPr>
          <p:nvPr>
            <p:ph type="subTitle" idx="1" hasCustomPrompt="1"/>
          </p:nvPr>
        </p:nvSpPr>
        <p:spPr>
          <a:xfrm>
            <a:off x="964567" y="2589051"/>
            <a:ext cx="3954378" cy="43157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8" name="Picture Placeholder 7"/>
          <p:cNvSpPr>
            <a:spLocks noGrp="1"/>
          </p:cNvSpPr>
          <p:nvPr>
            <p:ph type="pic" sz="quarter" idx="10"/>
          </p:nvPr>
        </p:nvSpPr>
        <p:spPr>
          <a:xfrm>
            <a:off x="5821363" y="0"/>
            <a:ext cx="3322637" cy="5143500"/>
          </a:xfrm>
        </p:spPr>
        <p:txBody>
          <a:bodyPr bIns="777240" anchor="b" anchorCtr="0">
            <a:normAutofit/>
          </a:bodyPr>
          <a:lstStyle>
            <a:lvl1pPr marL="182880" indent="0">
              <a:lnSpc>
                <a:spcPct val="100000"/>
              </a:lnSpc>
              <a:spcBef>
                <a:spcPts val="11784"/>
              </a:spcBef>
              <a:buNone/>
              <a:defRPr sz="1600">
                <a:solidFill>
                  <a:srgbClr val="3D156F"/>
                </a:solidFill>
                <a:latin typeface="Arial"/>
              </a:defRPr>
            </a:lvl1pPr>
          </a:lstStyle>
          <a:p>
            <a:endParaRPr lang="en-US" dirty="0"/>
          </a:p>
        </p:txBody>
      </p:sp>
    </p:spTree>
    <p:extLst>
      <p:ext uri="{BB962C8B-B14F-4D97-AF65-F5344CB8AC3E}">
        <p14:creationId xmlns:p14="http://schemas.microsoft.com/office/powerpoint/2010/main" val="224233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160205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8841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FA1D7-E049-244D-8EC2-F545736960AB}"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61212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FA1D7-E049-244D-8EC2-F545736960AB}"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35850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1552" y="1424792"/>
            <a:ext cx="7029564" cy="814167"/>
          </a:xfrm>
        </p:spPr>
        <p:txBody>
          <a:bodyPr>
            <a:noAutofit/>
          </a:bodyPr>
          <a:lstStyle>
            <a:lvl1pPr algn="l">
              <a:defRPr sz="4800" b="1" i="0" baseline="0">
                <a:solidFill>
                  <a:srgbClr val="3D156F"/>
                </a:solidFill>
                <a:latin typeface="Aria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021552" y="2312232"/>
            <a:ext cx="3954378" cy="41522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212146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2407" y="287010"/>
            <a:ext cx="8161117" cy="787690"/>
          </a:xfrm>
        </p:spPr>
        <p:txBody>
          <a:bodyPr>
            <a:noAutofit/>
          </a:bodyPr>
          <a:lstStyle>
            <a:lvl1pPr algn="ctr">
              <a:defRPr sz="4800" b="1" i="0" baseline="0">
                <a:solidFill>
                  <a:srgbClr val="3D156F"/>
                </a:solidFill>
                <a:latin typeface="Aria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492406" y="1139833"/>
            <a:ext cx="8161117" cy="3118260"/>
          </a:xfrm>
        </p:spPr>
        <p:txBody>
          <a:bodyPr>
            <a:normAutofit/>
          </a:bodyPr>
          <a:lstStyle>
            <a:lvl1pPr marL="0" indent="0" algn="l">
              <a:buNone/>
              <a:defRPr sz="1800" b="0" i="0"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spTree>
    <p:extLst>
      <p:ext uri="{BB962C8B-B14F-4D97-AF65-F5344CB8AC3E}">
        <p14:creationId xmlns:p14="http://schemas.microsoft.com/office/powerpoint/2010/main" val="18512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FA1D7-E049-244D-8EC2-F545736960AB}"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93139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FA1D7-E049-244D-8EC2-F545736960AB}"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30890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FA1D7-E049-244D-8EC2-F545736960AB}"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40968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FA1D7-E049-244D-8EC2-F545736960AB}"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6828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FA1D7-E049-244D-8EC2-F545736960AB}"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226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FA1D7-E049-244D-8EC2-F545736960AB}"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1839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9FA1D7-E049-244D-8EC2-F545736960AB}" type="datetimeFigureOut">
              <a:rPr lang="en-US" smtClean="0"/>
              <a:t>9/4/2018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62E7EA-83E1-C846-A70C-54413FAAF1E8}" type="slidenum">
              <a:rPr lang="en-US" smtClean="0"/>
              <a:t>‹#›</a:t>
            </a:fld>
            <a:endParaRPr lang="en-US"/>
          </a:p>
        </p:txBody>
      </p:sp>
      <p:sp>
        <p:nvSpPr>
          <p:cNvPr id="7" name="Rectangle 6"/>
          <p:cNvSpPr/>
          <p:nvPr userDrawn="1"/>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84809" y="4451493"/>
            <a:ext cx="1374059" cy="388884"/>
          </a:xfrm>
          <a:prstGeom prst="rect">
            <a:avLst/>
          </a:prstGeom>
        </p:spPr>
      </p:pic>
    </p:spTree>
    <p:extLst>
      <p:ext uri="{BB962C8B-B14F-4D97-AF65-F5344CB8AC3E}">
        <p14:creationId xmlns:p14="http://schemas.microsoft.com/office/powerpoint/2010/main" val="4437973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trustedtable.org/" TargetMode="Externa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ksre.k-state.edu/foodsafety/servsafe/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asis.pearson.com/ordering/oaLogin.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000438"/>
            <a:ext cx="4939072" cy="1260921"/>
          </a:xfrm>
          <a:prstGeom prst="rect">
            <a:avLst/>
          </a:prstGeom>
          <a:solidFill>
            <a:srgbClr val="4F27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ctrTitle"/>
          </p:nvPr>
        </p:nvSpPr>
        <p:spPr>
          <a:xfrm>
            <a:off x="369375" y="2250966"/>
            <a:ext cx="4267200" cy="607115"/>
          </a:xfrm>
        </p:spPr>
        <p:txBody>
          <a:bodyPr/>
          <a:lstStyle/>
          <a:p>
            <a:r>
              <a:rPr lang="en-US" sz="4000" dirty="0" smtClean="0">
                <a:solidFill>
                  <a:schemeClr val="bg1"/>
                </a:solidFill>
              </a:rPr>
              <a:t>Program Update</a:t>
            </a:r>
            <a:br>
              <a:rPr lang="en-US" sz="4000" dirty="0" smtClean="0">
                <a:solidFill>
                  <a:schemeClr val="bg1"/>
                </a:solidFill>
              </a:rPr>
            </a:br>
            <a:r>
              <a:rPr lang="en-US" sz="2400" dirty="0" smtClean="0">
                <a:solidFill>
                  <a:schemeClr val="bg1"/>
                </a:solidFill>
              </a:rPr>
              <a:t>August 30, 2018</a:t>
            </a:r>
            <a:endParaRPr lang="en-US" sz="2400" dirty="0">
              <a:solidFill>
                <a:schemeClr val="bg1"/>
              </a:solidFill>
            </a:endParaRPr>
          </a:p>
        </p:txBody>
      </p:sp>
      <p:sp>
        <p:nvSpPr>
          <p:cNvPr id="10" name="Rectangle 9"/>
          <p:cNvSpPr/>
          <p:nvPr/>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775" r="25775"/>
          <a:stretch>
            <a:fillRect/>
          </a:stretch>
        </p:blipFill>
        <p:spPr>
          <a:xfrm>
            <a:off x="5982613" y="174487"/>
            <a:ext cx="2972117" cy="4800073"/>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10" y="413204"/>
            <a:ext cx="3325550" cy="147802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10" y="4028900"/>
            <a:ext cx="2910350" cy="793732"/>
          </a:xfrm>
          <a:prstGeom prst="rect">
            <a:avLst/>
          </a:prstGeom>
        </p:spPr>
      </p:pic>
      <p:pic>
        <p:nvPicPr>
          <p:cNvPr id="14" name="Picture 13"/>
          <p:cNvPicPr>
            <a:picLocks noChangeAspect="1"/>
          </p:cNvPicPr>
          <p:nvPr/>
        </p:nvPicPr>
        <p:blipFill>
          <a:blip r:embed="rId6"/>
          <a:stretch>
            <a:fillRect/>
          </a:stretch>
        </p:blipFill>
        <p:spPr>
          <a:xfrm>
            <a:off x="3836475" y="3918000"/>
            <a:ext cx="1764251" cy="904631"/>
          </a:xfrm>
          <a:prstGeom prst="rect">
            <a:avLst/>
          </a:prstGeom>
        </p:spPr>
      </p:pic>
      <p:sp>
        <p:nvSpPr>
          <p:cNvPr id="15" name="TextBox 14"/>
          <p:cNvSpPr txBox="1"/>
          <p:nvPr/>
        </p:nvSpPr>
        <p:spPr>
          <a:xfrm>
            <a:off x="474789" y="3444124"/>
            <a:ext cx="1936511" cy="584775"/>
          </a:xfrm>
          <a:prstGeom prst="rect">
            <a:avLst/>
          </a:prstGeom>
          <a:noFill/>
        </p:spPr>
        <p:txBody>
          <a:bodyPr wrap="square" rtlCol="0">
            <a:spAutoFit/>
          </a:bodyPr>
          <a:lstStyle/>
          <a:p>
            <a:r>
              <a:rPr lang="en-US" sz="1600" dirty="0" smtClean="0"/>
              <a:t>Gayle Price </a:t>
            </a:r>
          </a:p>
          <a:p>
            <a:r>
              <a:rPr lang="en-US" sz="1600" dirty="0" smtClean="0"/>
              <a:t>Extension Specialist</a:t>
            </a:r>
            <a:endParaRPr lang="en-US" sz="1600" dirty="0"/>
          </a:p>
        </p:txBody>
      </p:sp>
      <p:sp>
        <p:nvSpPr>
          <p:cNvPr id="19" name="TextBox 18"/>
          <p:cNvSpPr txBox="1"/>
          <p:nvPr/>
        </p:nvSpPr>
        <p:spPr>
          <a:xfrm>
            <a:off x="3513077" y="3429396"/>
            <a:ext cx="2221025" cy="584775"/>
          </a:xfrm>
          <a:prstGeom prst="rect">
            <a:avLst/>
          </a:prstGeom>
          <a:noFill/>
        </p:spPr>
        <p:txBody>
          <a:bodyPr wrap="square" rtlCol="0">
            <a:spAutoFit/>
          </a:bodyPr>
          <a:lstStyle/>
          <a:p>
            <a:r>
              <a:rPr lang="en-US" sz="1600" dirty="0" smtClean="0"/>
              <a:t>Neeley Carlson, Director</a:t>
            </a:r>
            <a:endParaRPr lang="en-US" sz="1600" dirty="0"/>
          </a:p>
          <a:p>
            <a:r>
              <a:rPr lang="en-US" sz="1600" dirty="0" smtClean="0"/>
              <a:t>Workforce Development</a:t>
            </a:r>
            <a:endParaRPr lang="en-US" sz="1600" dirty="0"/>
          </a:p>
        </p:txBody>
      </p:sp>
    </p:spTree>
    <p:extLst>
      <p:ext uri="{BB962C8B-B14F-4D97-AF65-F5344CB8AC3E}">
        <p14:creationId xmlns:p14="http://schemas.microsoft.com/office/powerpoint/2010/main" val="2263853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Evaluation and Reporting</a:t>
            </a:r>
            <a:endParaRPr lang="en-US" sz="4000" dirty="0">
              <a:solidFill>
                <a:srgbClr val="4F2881"/>
              </a:solidFill>
            </a:endParaRPr>
          </a:p>
        </p:txBody>
      </p:sp>
      <p:pic>
        <p:nvPicPr>
          <p:cNvPr id="4" name="Picture 3"/>
          <p:cNvPicPr>
            <a:picLocks noChangeAspect="1"/>
          </p:cNvPicPr>
          <p:nvPr/>
        </p:nvPicPr>
        <p:blipFill>
          <a:blip r:embed="rId3"/>
          <a:stretch>
            <a:fillRect/>
          </a:stretch>
        </p:blipFill>
        <p:spPr>
          <a:xfrm rot="321584">
            <a:off x="5890801" y="1199648"/>
            <a:ext cx="2814461" cy="2972891"/>
          </a:xfrm>
          <a:prstGeom prst="rect">
            <a:avLst/>
          </a:prstGeom>
        </p:spPr>
      </p:pic>
      <p:pic>
        <p:nvPicPr>
          <p:cNvPr id="5" name="Picture 4"/>
          <p:cNvPicPr/>
          <p:nvPr/>
        </p:nvPicPr>
        <p:blipFill rotWithShape="1">
          <a:blip r:embed="rId4"/>
          <a:srcRect l="29085" t="15812" r="30127"/>
          <a:stretch/>
        </p:blipFill>
        <p:spPr bwMode="auto">
          <a:xfrm rot="21055900">
            <a:off x="530312" y="1209120"/>
            <a:ext cx="2860006" cy="3120240"/>
          </a:xfrm>
          <a:prstGeom prst="rect">
            <a:avLst/>
          </a:prstGeom>
          <a:ln>
            <a:noFill/>
          </a:ln>
          <a:extLst>
            <a:ext uri="{53640926-AAD7-44D8-BBD7-CCE9431645EC}">
              <a14:shadowObscured xmlns:a14="http://schemas.microsoft.com/office/drawing/2010/main"/>
            </a:ext>
          </a:extLst>
        </p:spPr>
      </p:pic>
      <p:sp>
        <p:nvSpPr>
          <p:cNvPr id="7" name="AutoShape 2" descr="https://s3.us-gov-west-1.amazonaws.com/files.pears.oeie.org/static/img/logos/pears.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https://s3.us-gov-west-1.amazonaws.com/files.pears.oeie.org/static/img/logos/pears.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stretch>
            <a:fillRect/>
          </a:stretch>
        </p:blipFill>
        <p:spPr>
          <a:xfrm>
            <a:off x="3731712" y="1271343"/>
            <a:ext cx="1776460" cy="556624"/>
          </a:xfrm>
          <a:prstGeom prst="rect">
            <a:avLst/>
          </a:prstGeom>
        </p:spPr>
      </p:pic>
      <p:sp>
        <p:nvSpPr>
          <p:cNvPr id="10" name="Left Arrow 9"/>
          <p:cNvSpPr/>
          <p:nvPr/>
        </p:nvSpPr>
        <p:spPr>
          <a:xfrm rot="20296283">
            <a:off x="3071255" y="1411695"/>
            <a:ext cx="677239" cy="349155"/>
          </a:xfrm>
          <a:prstGeom prst="lef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69817" y="2134694"/>
            <a:ext cx="2645229" cy="523220"/>
          </a:xfrm>
          <a:prstGeom prst="rect">
            <a:avLst/>
          </a:prstGeom>
          <a:noFill/>
        </p:spPr>
        <p:txBody>
          <a:bodyPr wrap="square" rtlCol="0">
            <a:spAutoFit/>
          </a:bodyPr>
          <a:lstStyle/>
          <a:p>
            <a:r>
              <a:rPr lang="en-US" sz="2800" b="1" dirty="0" smtClean="0"/>
              <a:t>Agent Summary</a:t>
            </a:r>
            <a:endParaRPr lang="en-US" sz="2800" b="1" dirty="0"/>
          </a:p>
        </p:txBody>
      </p:sp>
      <p:sp>
        <p:nvSpPr>
          <p:cNvPr id="13" name="Bent-Up Arrow 12"/>
          <p:cNvSpPr/>
          <p:nvPr/>
        </p:nvSpPr>
        <p:spPr>
          <a:xfrm rot="5400000">
            <a:off x="5222524" y="2411811"/>
            <a:ext cx="644115" cy="991342"/>
          </a:xfrm>
          <a:prstGeom prst="bentUpArrow">
            <a:avLst/>
          </a:prstGeom>
          <a:solidFill>
            <a:srgbClr val="7030A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rgbClr val="4F2881"/>
              </a:solidFill>
            </a:endParaRPr>
          </a:p>
        </p:txBody>
      </p:sp>
      <p:pic>
        <p:nvPicPr>
          <p:cNvPr id="3" name="Picture 2"/>
          <p:cNvPicPr>
            <a:picLocks noChangeAspect="1"/>
          </p:cNvPicPr>
          <p:nvPr/>
        </p:nvPicPr>
        <p:blipFill>
          <a:blip r:embed="rId6"/>
          <a:stretch>
            <a:fillRect/>
          </a:stretch>
        </p:blipFill>
        <p:spPr>
          <a:xfrm>
            <a:off x="6066532" y="4218227"/>
            <a:ext cx="1231499" cy="634039"/>
          </a:xfrm>
          <a:prstGeom prst="rect">
            <a:avLst/>
          </a:prstGeom>
        </p:spPr>
      </p:pic>
    </p:spTree>
    <p:extLst>
      <p:ext uri="{BB962C8B-B14F-4D97-AF65-F5344CB8AC3E}">
        <p14:creationId xmlns:p14="http://schemas.microsoft.com/office/powerpoint/2010/main" val="1239483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2" b="29736"/>
          <a:stretch/>
        </p:blipFill>
        <p:spPr>
          <a:xfrm>
            <a:off x="5178175" y="813507"/>
            <a:ext cx="3758995" cy="3413931"/>
          </a:xfrm>
          <a:prstGeom prst="rect">
            <a:avLst/>
          </a:prstGeom>
        </p:spPr>
      </p:pic>
      <p:sp>
        <p:nvSpPr>
          <p:cNvPr id="2" name="Title 1"/>
          <p:cNvSpPr>
            <a:spLocks noGrp="1"/>
          </p:cNvSpPr>
          <p:nvPr>
            <p:ph type="ctrTitle"/>
          </p:nvPr>
        </p:nvSpPr>
        <p:spPr>
          <a:xfrm>
            <a:off x="252921" y="203871"/>
            <a:ext cx="8161117" cy="787690"/>
          </a:xfrm>
        </p:spPr>
        <p:txBody>
          <a:bodyPr/>
          <a:lstStyle/>
          <a:p>
            <a:pPr algn="l"/>
            <a:r>
              <a:rPr lang="en-US" dirty="0" smtClean="0"/>
              <a:t>Kansas ServSafe Impact</a:t>
            </a:r>
            <a:endParaRPr lang="en-US" dirty="0"/>
          </a:p>
        </p:txBody>
      </p:sp>
      <p:sp>
        <p:nvSpPr>
          <p:cNvPr id="3" name="Subtitle 2"/>
          <p:cNvSpPr>
            <a:spLocks noGrp="1"/>
          </p:cNvSpPr>
          <p:nvPr>
            <p:ph type="subTitle" idx="1"/>
          </p:nvPr>
        </p:nvSpPr>
        <p:spPr>
          <a:xfrm>
            <a:off x="393838" y="991561"/>
            <a:ext cx="4969286" cy="3581403"/>
          </a:xfrm>
        </p:spPr>
        <p:txBody>
          <a:bodyPr>
            <a:normAutofit/>
          </a:bodyPr>
          <a:lstStyle/>
          <a:p>
            <a:r>
              <a:rPr lang="en-US" b="1" dirty="0" smtClean="0"/>
              <a:t>ServSafe</a:t>
            </a:r>
            <a:r>
              <a:rPr lang="en-US" b="1" dirty="0"/>
              <a:t>® Food </a:t>
            </a:r>
            <a:r>
              <a:rPr lang="en-US" b="1" dirty="0" smtClean="0"/>
              <a:t>Safety Education </a:t>
            </a:r>
            <a:r>
              <a:rPr lang="en-US" b="1" dirty="0"/>
              <a:t>Program </a:t>
            </a:r>
          </a:p>
          <a:p>
            <a:r>
              <a:rPr lang="en-US" dirty="0"/>
              <a:t>A </a:t>
            </a:r>
            <a:r>
              <a:rPr lang="en-US" dirty="0" smtClean="0"/>
              <a:t>partnership </a:t>
            </a:r>
          </a:p>
          <a:p>
            <a:endParaRPr lang="en-US" dirty="0" smtClean="0"/>
          </a:p>
          <a:p>
            <a:endParaRPr lang="en-US" dirty="0" smtClean="0"/>
          </a:p>
          <a:p>
            <a:endParaRPr lang="en-US" dirty="0"/>
          </a:p>
          <a:p>
            <a:endParaRPr lang="en-US" dirty="0" smtClean="0"/>
          </a:p>
          <a:p>
            <a:r>
              <a:rPr lang="en-US" dirty="0" smtClean="0"/>
              <a:t>and </a:t>
            </a:r>
          </a:p>
          <a:p>
            <a:endParaRPr lang="en-US" dirty="0" smtClean="0"/>
          </a:p>
        </p:txBody>
      </p:sp>
      <p:pic>
        <p:nvPicPr>
          <p:cNvPr id="5" name="Picture 4"/>
          <p:cNvPicPr>
            <a:picLocks noChangeAspect="1"/>
          </p:cNvPicPr>
          <p:nvPr/>
        </p:nvPicPr>
        <p:blipFill>
          <a:blip r:embed="rId4"/>
          <a:stretch>
            <a:fillRect/>
          </a:stretch>
        </p:blipFill>
        <p:spPr>
          <a:xfrm>
            <a:off x="1636668" y="1779251"/>
            <a:ext cx="2249687" cy="1148117"/>
          </a:xfrm>
          <a:prstGeom prst="rect">
            <a:avLst/>
          </a:prstGeom>
        </p:spPr>
      </p:pic>
      <p:pic>
        <p:nvPicPr>
          <p:cNvPr id="6" name="Picture 5"/>
          <p:cNvPicPr>
            <a:picLocks noChangeAspect="1"/>
          </p:cNvPicPr>
          <p:nvPr/>
        </p:nvPicPr>
        <p:blipFill>
          <a:blip r:embed="rId5"/>
          <a:stretch>
            <a:fillRect/>
          </a:stretch>
        </p:blipFill>
        <p:spPr>
          <a:xfrm>
            <a:off x="1383232" y="3434889"/>
            <a:ext cx="3572685" cy="973688"/>
          </a:xfrm>
          <a:prstGeom prst="rect">
            <a:avLst/>
          </a:prstGeom>
        </p:spPr>
      </p:pic>
    </p:spTree>
    <p:extLst>
      <p:ext uri="{BB962C8B-B14F-4D97-AF65-F5344CB8AC3E}">
        <p14:creationId xmlns:p14="http://schemas.microsoft.com/office/powerpoint/2010/main" val="2731942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0BA1-4541-4157-B652-90CA4D40714E}"/>
              </a:ext>
            </a:extLst>
          </p:cNvPr>
          <p:cNvSpPr>
            <a:spLocks noGrp="1"/>
          </p:cNvSpPr>
          <p:nvPr>
            <p:ph type="ctrTitle"/>
          </p:nvPr>
        </p:nvSpPr>
        <p:spPr/>
        <p:txBody>
          <a:bodyPr/>
          <a:lstStyle/>
          <a:p>
            <a:r>
              <a:rPr lang="en-US" sz="4600" dirty="0"/>
              <a:t>ServSafe Class Registration</a:t>
            </a:r>
          </a:p>
        </p:txBody>
      </p:sp>
      <p:sp>
        <p:nvSpPr>
          <p:cNvPr id="3" name="Subtitle 2">
            <a:extLst>
              <a:ext uri="{FF2B5EF4-FFF2-40B4-BE49-F238E27FC236}">
                <a16:creationId xmlns:a16="http://schemas.microsoft.com/office/drawing/2014/main" id="{19A54B96-DAAE-40D1-80C5-A04FF4405C38}"/>
              </a:ext>
            </a:extLst>
          </p:cNvPr>
          <p:cNvSpPr>
            <a:spLocks noGrp="1"/>
          </p:cNvSpPr>
          <p:nvPr>
            <p:ph type="subTitle" idx="1"/>
          </p:nvPr>
        </p:nvSpPr>
        <p:spPr>
          <a:xfrm>
            <a:off x="492406" y="1139833"/>
            <a:ext cx="3110015" cy="3118260"/>
          </a:xfrm>
        </p:spPr>
        <p:txBody>
          <a:bodyPr/>
          <a:lstStyle/>
          <a:p>
            <a:r>
              <a:rPr lang="en-US" dirty="0"/>
              <a:t>Agents can submit training dates thru the online submission form.</a:t>
            </a:r>
          </a:p>
          <a:p>
            <a:r>
              <a:rPr lang="en-US" dirty="0"/>
              <a:t>Classes are then posted to the KRHA website.</a:t>
            </a:r>
          </a:p>
          <a:p>
            <a:r>
              <a:rPr lang="en-US" dirty="0"/>
              <a:t>If your extension office takes online registrations, we can redirect the link to your page.</a:t>
            </a:r>
          </a:p>
          <a:p>
            <a:endParaRPr lang="en-US" dirty="0"/>
          </a:p>
          <a:p>
            <a:endParaRPr lang="en-US" dirty="0"/>
          </a:p>
        </p:txBody>
      </p:sp>
      <p:pic>
        <p:nvPicPr>
          <p:cNvPr id="4" name="Picture 3">
            <a:extLst>
              <a:ext uri="{FF2B5EF4-FFF2-40B4-BE49-F238E27FC236}">
                <a16:creationId xmlns:a16="http://schemas.microsoft.com/office/drawing/2014/main" id="{A4323A43-8A05-4A95-82CF-79E9ABD80BD5}"/>
              </a:ext>
            </a:extLst>
          </p:cNvPr>
          <p:cNvPicPr>
            <a:picLocks noChangeAspect="1"/>
          </p:cNvPicPr>
          <p:nvPr/>
        </p:nvPicPr>
        <p:blipFill>
          <a:blip r:embed="rId2"/>
          <a:stretch>
            <a:fillRect/>
          </a:stretch>
        </p:blipFill>
        <p:spPr>
          <a:xfrm>
            <a:off x="492407" y="4110465"/>
            <a:ext cx="1093145" cy="646097"/>
          </a:xfrm>
          <a:prstGeom prst="rect">
            <a:avLst/>
          </a:prstGeom>
        </p:spPr>
      </p:pic>
      <p:pic>
        <p:nvPicPr>
          <p:cNvPr id="5" name="Picture 4">
            <a:extLst>
              <a:ext uri="{FF2B5EF4-FFF2-40B4-BE49-F238E27FC236}">
                <a16:creationId xmlns:a16="http://schemas.microsoft.com/office/drawing/2014/main" id="{196782A1-6368-49B1-8DF5-3A503279F1FD}"/>
              </a:ext>
            </a:extLst>
          </p:cNvPr>
          <p:cNvPicPr>
            <a:picLocks noChangeAspect="1"/>
          </p:cNvPicPr>
          <p:nvPr/>
        </p:nvPicPr>
        <p:blipFill rotWithShape="1">
          <a:blip r:embed="rId3"/>
          <a:srcRect l="59420" r="10913"/>
          <a:stretch/>
        </p:blipFill>
        <p:spPr>
          <a:xfrm>
            <a:off x="3681247" y="1313964"/>
            <a:ext cx="3778696" cy="3542526"/>
          </a:xfrm>
          <a:prstGeom prst="rect">
            <a:avLst/>
          </a:prstGeom>
        </p:spPr>
      </p:pic>
    </p:spTree>
    <p:extLst>
      <p:ext uri="{BB962C8B-B14F-4D97-AF65-F5344CB8AC3E}">
        <p14:creationId xmlns:p14="http://schemas.microsoft.com/office/powerpoint/2010/main" val="428621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Class Registration</a:t>
            </a:r>
          </a:p>
        </p:txBody>
      </p:sp>
      <p:sp>
        <p:nvSpPr>
          <p:cNvPr id="3" name="Subtitle 2"/>
          <p:cNvSpPr>
            <a:spLocks noGrp="1"/>
          </p:cNvSpPr>
          <p:nvPr>
            <p:ph type="subTitle" idx="1"/>
          </p:nvPr>
        </p:nvSpPr>
        <p:spPr/>
        <p:txBody>
          <a:bodyPr>
            <a:normAutofit/>
          </a:bodyPr>
          <a:lstStyle/>
          <a:p>
            <a:r>
              <a:rPr lang="en-US" b="1" dirty="0"/>
              <a:t>Agents now have 2 options for managing the class registration process.</a:t>
            </a:r>
          </a:p>
          <a:p>
            <a:pPr lvl="0"/>
            <a:r>
              <a:rPr lang="en-US" dirty="0"/>
              <a:t>1. Agents can continue to manage the registration and class process.</a:t>
            </a:r>
          </a:p>
          <a:p>
            <a:pPr lvl="0"/>
            <a:endParaRPr lang="en-US" dirty="0"/>
          </a:p>
          <a:p>
            <a:pPr lvl="0"/>
            <a:r>
              <a:rPr lang="en-US" dirty="0"/>
              <a:t>2. Agents can have KRHA manage the registration process.  </a:t>
            </a:r>
          </a:p>
          <a:p>
            <a:pPr marL="285750" lvl="0" indent="-285750">
              <a:buFont typeface="Arial" panose="020B0604020202020204" pitchFamily="34" charset="0"/>
              <a:buChar char="•"/>
            </a:pPr>
            <a:r>
              <a:rPr lang="en-US" sz="1700" dirty="0">
                <a:solidFill>
                  <a:srgbClr val="3D156F"/>
                </a:solidFill>
                <a:latin typeface="Arial" panose="020B0604020202020204" pitchFamily="34" charset="0"/>
                <a:cs typeface="Arial" panose="020B0604020202020204" pitchFamily="34" charset="0"/>
              </a:rPr>
              <a:t>KRHA will take all registrations.</a:t>
            </a:r>
          </a:p>
          <a:p>
            <a:pPr marL="285750" lvl="0" indent="-285750">
              <a:buFont typeface="Arial" panose="020B0604020202020204" pitchFamily="34" charset="0"/>
              <a:buChar char="•"/>
            </a:pPr>
            <a:r>
              <a:rPr lang="en-US" sz="1700" dirty="0">
                <a:solidFill>
                  <a:srgbClr val="3D156F"/>
                </a:solidFill>
                <a:latin typeface="Arial" panose="020B0604020202020204" pitchFamily="34" charset="0"/>
                <a:cs typeface="Arial" panose="020B0604020202020204" pitchFamily="34" charset="0"/>
              </a:rPr>
              <a:t>Minimum registration of 10 &amp; hold shipping of books until that number is met.</a:t>
            </a:r>
          </a:p>
          <a:p>
            <a:pPr marL="285750" lvl="0" indent="-285750">
              <a:buFont typeface="Arial" panose="020B0604020202020204" pitchFamily="34" charset="0"/>
              <a:buChar char="•"/>
            </a:pPr>
            <a:r>
              <a:rPr lang="en-US" sz="1700" dirty="0">
                <a:solidFill>
                  <a:srgbClr val="3D156F"/>
                </a:solidFill>
                <a:latin typeface="Arial" panose="020B0604020202020204" pitchFamily="34" charset="0"/>
                <a:cs typeface="Arial" panose="020B0604020202020204" pitchFamily="34" charset="0"/>
              </a:rPr>
              <a:t>KRHA (Cody) will track all registrations and can update agents upon request.</a:t>
            </a:r>
          </a:p>
          <a:p>
            <a:pPr marL="285750" lvl="0" indent="-285750">
              <a:buFont typeface="Arial" panose="020B0604020202020204" pitchFamily="34" charset="0"/>
              <a:buChar char="•"/>
            </a:pPr>
            <a:r>
              <a:rPr lang="en-US" sz="1700" dirty="0">
                <a:solidFill>
                  <a:srgbClr val="3D156F"/>
                </a:solidFill>
                <a:latin typeface="Arial" panose="020B0604020202020204" pitchFamily="34" charset="0"/>
                <a:cs typeface="Arial" panose="020B0604020202020204" pitchFamily="34" charset="0"/>
              </a:rPr>
              <a:t>KRHA will mail out all books and diagnostic exams.</a:t>
            </a:r>
          </a:p>
          <a:p>
            <a:pPr marL="285750" lvl="0" indent="-285750">
              <a:buFont typeface="Arial" panose="020B0604020202020204" pitchFamily="34" charset="0"/>
              <a:buChar char="•"/>
            </a:pPr>
            <a:r>
              <a:rPr lang="en-US" sz="1700" dirty="0">
                <a:solidFill>
                  <a:srgbClr val="3D156F"/>
                </a:solidFill>
                <a:latin typeface="Arial" panose="020B0604020202020204" pitchFamily="34" charset="0"/>
                <a:cs typeface="Arial" panose="020B0604020202020204" pitchFamily="34" charset="0"/>
              </a:rPr>
              <a:t>KRHA will send a class roster to the agent following the registration deadline.</a:t>
            </a:r>
          </a:p>
          <a:p>
            <a:endParaRPr lang="en-US" dirty="0"/>
          </a:p>
        </p:txBody>
      </p:sp>
      <p:pic>
        <p:nvPicPr>
          <p:cNvPr id="6" name="Picture 5">
            <a:extLst>
              <a:ext uri="{FF2B5EF4-FFF2-40B4-BE49-F238E27FC236}">
                <a16:creationId xmlns:a16="http://schemas.microsoft.com/office/drawing/2014/main" id="{8E0F65D1-3453-4C75-86B2-D60FA3E1A48E}"/>
              </a:ext>
            </a:extLst>
          </p:cNvPr>
          <p:cNvPicPr>
            <a:picLocks noChangeAspect="1"/>
          </p:cNvPicPr>
          <p:nvPr/>
        </p:nvPicPr>
        <p:blipFill>
          <a:blip r:embed="rId2"/>
          <a:stretch>
            <a:fillRect/>
          </a:stretch>
        </p:blipFill>
        <p:spPr>
          <a:xfrm>
            <a:off x="492407" y="4110465"/>
            <a:ext cx="1093145" cy="646097"/>
          </a:xfrm>
          <a:prstGeom prst="rect">
            <a:avLst/>
          </a:prstGeom>
        </p:spPr>
      </p:pic>
    </p:spTree>
    <p:extLst>
      <p:ext uri="{BB962C8B-B14F-4D97-AF65-F5344CB8AC3E}">
        <p14:creationId xmlns:p14="http://schemas.microsoft.com/office/powerpoint/2010/main" val="292744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Class Registration</a:t>
            </a:r>
          </a:p>
        </p:txBody>
      </p:sp>
      <p:sp>
        <p:nvSpPr>
          <p:cNvPr id="3" name="Subtitle 2"/>
          <p:cNvSpPr>
            <a:spLocks noGrp="1"/>
          </p:cNvSpPr>
          <p:nvPr>
            <p:ph type="subTitle" idx="1"/>
          </p:nvPr>
        </p:nvSpPr>
        <p:spPr/>
        <p:txBody>
          <a:bodyPr>
            <a:normAutofit/>
          </a:bodyPr>
          <a:lstStyle/>
          <a:p>
            <a:pPr marL="285750" indent="-285750">
              <a:buFont typeface="Arial" panose="020B0604020202020204" pitchFamily="34" charset="0"/>
              <a:buChar char="•"/>
            </a:pPr>
            <a:r>
              <a:rPr lang="en-US" sz="1600" dirty="0">
                <a:solidFill>
                  <a:srgbClr val="3D156F"/>
                </a:solidFill>
                <a:latin typeface="Arial"/>
              </a:rPr>
              <a:t>KRHA will keep a portion of each registration: </a:t>
            </a:r>
          </a:p>
          <a:p>
            <a:pPr marL="742950" lvl="1" indent="-285750" algn="l">
              <a:buFont typeface="Wingdings" panose="05000000000000000000" pitchFamily="2" charset="2"/>
              <a:buChar char="ü"/>
            </a:pPr>
            <a:r>
              <a:rPr lang="en-US" sz="1400" dirty="0">
                <a:solidFill>
                  <a:srgbClr val="3D156F"/>
                </a:solidFill>
                <a:latin typeface="Arial"/>
              </a:rPr>
              <a:t>Book $70.30 or Answer Sheet $38.00</a:t>
            </a:r>
          </a:p>
          <a:p>
            <a:pPr marL="742950" lvl="1" indent="-285750" algn="l">
              <a:buFont typeface="Wingdings" panose="05000000000000000000" pitchFamily="2" charset="2"/>
              <a:buChar char="ü"/>
            </a:pPr>
            <a:r>
              <a:rPr lang="en-US" sz="1400" dirty="0">
                <a:solidFill>
                  <a:srgbClr val="3D156F"/>
                </a:solidFill>
                <a:latin typeface="Arial"/>
              </a:rPr>
              <a:t>Shipping (refer to the shipping for each type of registration above)</a:t>
            </a:r>
          </a:p>
          <a:p>
            <a:pPr marL="742950" lvl="1" indent="-285750" algn="l">
              <a:buFont typeface="Wingdings" panose="05000000000000000000" pitchFamily="2" charset="2"/>
              <a:buChar char="ü"/>
            </a:pPr>
            <a:r>
              <a:rPr lang="en-US" sz="1400" dirty="0">
                <a:solidFill>
                  <a:srgbClr val="3D156F"/>
                </a:solidFill>
                <a:latin typeface="Arial"/>
              </a:rPr>
              <a:t>Administration Fee: $5.00</a:t>
            </a:r>
          </a:p>
          <a:p>
            <a:pPr marL="742950" lvl="1" indent="-285750" algn="l">
              <a:buFont typeface="Wingdings" panose="05000000000000000000" pitchFamily="2" charset="2"/>
              <a:buChar char="ü"/>
            </a:pPr>
            <a:r>
              <a:rPr lang="en-US" sz="1400" dirty="0">
                <a:solidFill>
                  <a:srgbClr val="3D156F"/>
                </a:solidFill>
                <a:latin typeface="Arial"/>
              </a:rPr>
              <a:t>K-State portion: $29.70 with book or $32.00 with answer sheet only</a:t>
            </a:r>
          </a:p>
          <a:p>
            <a:pPr marL="285750" indent="-285750">
              <a:buFont typeface="Arial" panose="020B0604020202020204" pitchFamily="34" charset="0"/>
              <a:buChar char="•"/>
            </a:pPr>
            <a:r>
              <a:rPr lang="en-US" sz="1600" dirty="0"/>
              <a:t>The remaining funds for each registration will be sent to the host agent.</a:t>
            </a:r>
          </a:p>
          <a:p>
            <a:pPr marL="285750" indent="-285750">
              <a:buFont typeface="Arial" panose="020B0604020202020204" pitchFamily="34" charset="0"/>
              <a:buChar char="•"/>
            </a:pPr>
            <a:r>
              <a:rPr lang="en-US" sz="1600" dirty="0"/>
              <a:t>KRHA will mail exam answer sheets to agents for those that paid the registration fee for ServSafe Training/Exam (already have a book)</a:t>
            </a:r>
          </a:p>
          <a:p>
            <a:pPr marL="285750" indent="-285750">
              <a:buFont typeface="Arial" panose="020B0604020202020204" pitchFamily="34" charset="0"/>
              <a:buChar char="•"/>
            </a:pPr>
            <a:r>
              <a:rPr lang="en-US" sz="1600" dirty="0"/>
              <a:t>Agents will be responsible for ordering exams. This can be done in advance.</a:t>
            </a:r>
          </a:p>
          <a:p>
            <a:pPr marL="285750" indent="-285750">
              <a:buFont typeface="Arial" panose="020B0604020202020204" pitchFamily="34" charset="0"/>
              <a:buChar char="•"/>
            </a:pPr>
            <a:r>
              <a:rPr lang="en-US" sz="1600" dirty="0"/>
              <a:t>Agents will be responsible for sending exam results to students.</a:t>
            </a:r>
          </a:p>
          <a:p>
            <a:endParaRPr lang="en-US" dirty="0"/>
          </a:p>
        </p:txBody>
      </p:sp>
      <p:pic>
        <p:nvPicPr>
          <p:cNvPr id="5" name="Picture 4">
            <a:extLst>
              <a:ext uri="{FF2B5EF4-FFF2-40B4-BE49-F238E27FC236}">
                <a16:creationId xmlns:a16="http://schemas.microsoft.com/office/drawing/2014/main" id="{A2620B80-36D3-4DC6-A0FF-D748D2C4CD0D}"/>
              </a:ext>
            </a:extLst>
          </p:cNvPr>
          <p:cNvPicPr>
            <a:picLocks noChangeAspect="1"/>
          </p:cNvPicPr>
          <p:nvPr/>
        </p:nvPicPr>
        <p:blipFill>
          <a:blip r:embed="rId3"/>
          <a:stretch>
            <a:fillRect/>
          </a:stretch>
        </p:blipFill>
        <p:spPr>
          <a:xfrm>
            <a:off x="492407" y="4003667"/>
            <a:ext cx="1273838" cy="752895"/>
          </a:xfrm>
          <a:prstGeom prst="rect">
            <a:avLst/>
          </a:prstGeom>
        </p:spPr>
      </p:pic>
    </p:spTree>
    <p:extLst>
      <p:ext uri="{BB962C8B-B14F-4D97-AF65-F5344CB8AC3E}">
        <p14:creationId xmlns:p14="http://schemas.microsoft.com/office/powerpoint/2010/main" val="65074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4938-E5C0-416B-86DF-89E1D5D4AAF2}"/>
              </a:ext>
            </a:extLst>
          </p:cNvPr>
          <p:cNvSpPr>
            <a:spLocks noGrp="1"/>
          </p:cNvSpPr>
          <p:nvPr>
            <p:ph type="ctrTitle"/>
          </p:nvPr>
        </p:nvSpPr>
        <p:spPr/>
        <p:txBody>
          <a:bodyPr/>
          <a:lstStyle/>
          <a:p>
            <a:r>
              <a:rPr lang="en-US" dirty="0"/>
              <a:t>2017 Food Code Update</a:t>
            </a:r>
          </a:p>
        </p:txBody>
      </p:sp>
      <p:sp>
        <p:nvSpPr>
          <p:cNvPr id="3" name="Subtitle 2">
            <a:extLst>
              <a:ext uri="{FF2B5EF4-FFF2-40B4-BE49-F238E27FC236}">
                <a16:creationId xmlns:a16="http://schemas.microsoft.com/office/drawing/2014/main" id="{B86311CA-8ED5-4221-B35E-A98248885A60}"/>
              </a:ext>
            </a:extLst>
          </p:cNvPr>
          <p:cNvSpPr>
            <a:spLocks noGrp="1"/>
          </p:cNvSpPr>
          <p:nvPr>
            <p:ph type="subTitle" idx="1"/>
          </p:nvPr>
        </p:nvSpPr>
        <p:spPr/>
        <p:txBody>
          <a:bodyPr>
            <a:normAutofit fontScale="92500" lnSpcReduction="10000"/>
          </a:bodyPr>
          <a:lstStyle/>
          <a:p>
            <a:pPr lvl="1" algn="l"/>
            <a:r>
              <a:rPr lang="en-US" sz="1900" b="1" dirty="0">
                <a:solidFill>
                  <a:srgbClr val="4F2881"/>
                </a:solidFill>
                <a:latin typeface="Arial" panose="020B0604020202020204" pitchFamily="34" charset="0"/>
                <a:cs typeface="Arial" panose="020B0604020202020204" pitchFamily="34" charset="0"/>
              </a:rPr>
              <a:t>1. Person in Charge. </a:t>
            </a:r>
            <a:r>
              <a:rPr lang="en-US" sz="1900" dirty="0">
                <a:solidFill>
                  <a:srgbClr val="4F2881"/>
                </a:solidFill>
                <a:latin typeface="Arial" panose="020B0604020202020204" pitchFamily="34" charset="0"/>
                <a:cs typeface="Arial" panose="020B0604020202020204" pitchFamily="34" charset="0"/>
              </a:rPr>
              <a:t>The person in charge (PIC) shall be a certified food protection manager who has shown proficiency of required information through passing a test that is part of an accredited program and be on-site at all times while the facility is in operation. Also, this person must be designated in writing as the PIC.</a:t>
            </a:r>
          </a:p>
          <a:p>
            <a:r>
              <a:rPr lang="en-US" sz="1700" i="1" dirty="0"/>
              <a:t/>
            </a:r>
            <a:br>
              <a:rPr lang="en-US" sz="1700" i="1" dirty="0"/>
            </a:br>
            <a:r>
              <a:rPr lang="en-US" sz="1700" i="1" dirty="0"/>
              <a:t>How is this a change?</a:t>
            </a:r>
            <a:r>
              <a:rPr lang="en-US" sz="1700" dirty="0"/>
              <a:t>  Previously anyone on staff could be the PIC, and while they were so designated, they did not have to be on-site or certified. Now, the PIC has to be a certified food protection manager, and has to be on site. This requirement increases responsibility and accountability, which will drive food safety. It will also mean that foodservice establishments will need to have more certified food protection managers, so that every shift will have a certified manager on site at all times.</a:t>
            </a:r>
          </a:p>
        </p:txBody>
      </p:sp>
      <p:pic>
        <p:nvPicPr>
          <p:cNvPr id="4" name="Picture 3"/>
          <p:cNvPicPr>
            <a:picLocks noChangeAspect="1"/>
          </p:cNvPicPr>
          <p:nvPr/>
        </p:nvPicPr>
        <p:blipFill>
          <a:blip r:embed="rId2"/>
          <a:stretch>
            <a:fillRect/>
          </a:stretch>
        </p:blipFill>
        <p:spPr>
          <a:xfrm>
            <a:off x="6061663" y="4214877"/>
            <a:ext cx="1109699" cy="653077"/>
          </a:xfrm>
          <a:prstGeom prst="rect">
            <a:avLst/>
          </a:prstGeom>
        </p:spPr>
      </p:pic>
    </p:spTree>
    <p:extLst>
      <p:ext uri="{BB962C8B-B14F-4D97-AF65-F5344CB8AC3E}">
        <p14:creationId xmlns:p14="http://schemas.microsoft.com/office/powerpoint/2010/main" val="142180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D4938-E5C0-416B-86DF-89E1D5D4AAF2}"/>
              </a:ext>
            </a:extLst>
          </p:cNvPr>
          <p:cNvSpPr>
            <a:spLocks noGrp="1"/>
          </p:cNvSpPr>
          <p:nvPr>
            <p:ph type="ctrTitle"/>
          </p:nvPr>
        </p:nvSpPr>
        <p:spPr/>
        <p:txBody>
          <a:bodyPr/>
          <a:lstStyle/>
          <a:p>
            <a:r>
              <a:rPr lang="en-US" dirty="0"/>
              <a:t>2017 Food Code Update</a:t>
            </a:r>
          </a:p>
        </p:txBody>
      </p:sp>
      <p:sp>
        <p:nvSpPr>
          <p:cNvPr id="3" name="Subtitle 2">
            <a:extLst>
              <a:ext uri="{FF2B5EF4-FFF2-40B4-BE49-F238E27FC236}">
                <a16:creationId xmlns:a16="http://schemas.microsoft.com/office/drawing/2014/main" id="{B86311CA-8ED5-4221-B35E-A98248885A60}"/>
              </a:ext>
            </a:extLst>
          </p:cNvPr>
          <p:cNvSpPr>
            <a:spLocks noGrp="1"/>
          </p:cNvSpPr>
          <p:nvPr>
            <p:ph type="subTitle" idx="1"/>
          </p:nvPr>
        </p:nvSpPr>
        <p:spPr>
          <a:xfrm>
            <a:off x="492406" y="1139832"/>
            <a:ext cx="8161117" cy="3252553"/>
          </a:xfrm>
        </p:spPr>
        <p:txBody>
          <a:bodyPr>
            <a:normAutofit/>
          </a:bodyPr>
          <a:lstStyle/>
          <a:p>
            <a:pPr lvl="1" algn="l"/>
            <a:r>
              <a:rPr lang="en-US" sz="1900" b="1" dirty="0">
                <a:solidFill>
                  <a:srgbClr val="4F2881"/>
                </a:solidFill>
                <a:latin typeface="Arial" panose="020B0604020202020204" pitchFamily="34" charset="0"/>
                <a:cs typeface="Arial" panose="020B0604020202020204" pitchFamily="34" charset="0"/>
              </a:rPr>
              <a:t>2. Use of Bandages, Finger Cots, or Finger Stalls.</a:t>
            </a:r>
            <a:r>
              <a:rPr lang="en-US" sz="1900" dirty="0">
                <a:solidFill>
                  <a:srgbClr val="4F2881"/>
                </a:solidFill>
                <a:latin typeface="Arial" panose="020B0604020202020204" pitchFamily="34" charset="0"/>
                <a:cs typeface="Arial" panose="020B0604020202020204" pitchFamily="34" charset="0"/>
              </a:rPr>
              <a:t> If used, an impermeable cover such as a bandage, finger cot or finger stall located on the wrist, hand or finger of a food employee working with exposed food shall be covered with a single-use glove.</a:t>
            </a:r>
          </a:p>
          <a:p>
            <a:r>
              <a:rPr lang="en-US" sz="1700" i="1" dirty="0"/>
              <a:t/>
            </a:r>
            <a:br>
              <a:rPr lang="en-US" sz="1700" i="1" dirty="0"/>
            </a:br>
            <a:r>
              <a:rPr lang="en-US" i="1" dirty="0"/>
              <a:t>What’s new?</a:t>
            </a:r>
            <a:r>
              <a:rPr lang="en-US" dirty="0"/>
              <a:t> This is a stricter requirement about wound protection. The code identifies a specific physical hazard (no one wants to find a bandage in their food) and stresses the need for extra protection.  This additional protection not only helps to reduce the chance of the physical hazard of a lost bandage, but also reduces the opportunity for biological hazards such as blood or pus from a wound getting into food by requiring two layers of protection.</a:t>
            </a:r>
            <a:endParaRPr lang="en-US" sz="1700" dirty="0"/>
          </a:p>
        </p:txBody>
      </p:sp>
    </p:spTree>
    <p:extLst>
      <p:ext uri="{BB962C8B-B14F-4D97-AF65-F5344CB8AC3E}">
        <p14:creationId xmlns:p14="http://schemas.microsoft.com/office/powerpoint/2010/main" val="153251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8EA3-A138-4369-9D72-A0BBE00DD37E}"/>
              </a:ext>
            </a:extLst>
          </p:cNvPr>
          <p:cNvSpPr>
            <a:spLocks noGrp="1"/>
          </p:cNvSpPr>
          <p:nvPr>
            <p:ph type="ctrTitle"/>
          </p:nvPr>
        </p:nvSpPr>
        <p:spPr/>
        <p:txBody>
          <a:bodyPr/>
          <a:lstStyle/>
          <a:p>
            <a:r>
              <a:rPr lang="en-US" dirty="0"/>
              <a:t>2017 Food Code Update</a:t>
            </a:r>
          </a:p>
        </p:txBody>
      </p:sp>
      <p:sp>
        <p:nvSpPr>
          <p:cNvPr id="3" name="Subtitle 2">
            <a:extLst>
              <a:ext uri="{FF2B5EF4-FFF2-40B4-BE49-F238E27FC236}">
                <a16:creationId xmlns:a16="http://schemas.microsoft.com/office/drawing/2014/main" id="{8D1A5ADF-D953-41C9-9589-9A1092245751}"/>
              </a:ext>
            </a:extLst>
          </p:cNvPr>
          <p:cNvSpPr>
            <a:spLocks noGrp="1"/>
          </p:cNvSpPr>
          <p:nvPr>
            <p:ph type="subTitle" idx="1"/>
          </p:nvPr>
        </p:nvSpPr>
        <p:spPr/>
        <p:txBody>
          <a:bodyPr>
            <a:normAutofit fontScale="70000" lnSpcReduction="20000"/>
          </a:bodyPr>
          <a:lstStyle/>
          <a:p>
            <a:pPr lvl="1" algn="l"/>
            <a:r>
              <a:rPr lang="en-US" sz="2600" b="1" dirty="0">
                <a:solidFill>
                  <a:srgbClr val="4F2881"/>
                </a:solidFill>
                <a:latin typeface="Arial" panose="020B0604020202020204" pitchFamily="34" charset="0"/>
                <a:cs typeface="Arial" panose="020B0604020202020204" pitchFamily="34" charset="0"/>
              </a:rPr>
              <a:t>3. Clean-up of Vomiting and Diarrheal Events.</a:t>
            </a:r>
            <a:r>
              <a:rPr lang="en-US" sz="2100" dirty="0">
                <a:solidFill>
                  <a:srgbClr val="4F2881"/>
                </a:solidFill>
                <a:latin typeface="Arial" panose="020B0604020202020204" pitchFamily="34" charset="0"/>
                <a:cs typeface="Arial" panose="020B0604020202020204" pitchFamily="34" charset="0"/>
              </a:rPr>
              <a:t> </a:t>
            </a:r>
            <a:r>
              <a:rPr lang="en-US" sz="2700" dirty="0">
                <a:solidFill>
                  <a:srgbClr val="4F2881"/>
                </a:solidFill>
                <a:latin typeface="Arial" panose="020B0604020202020204" pitchFamily="34" charset="0"/>
                <a:cs typeface="Arial" panose="020B0604020202020204" pitchFamily="34" charset="0"/>
              </a:rPr>
              <a:t>A food establishment shall have written procedures for employees to follow when responding to vomiting or diarrheal events that involve the discharge of vomitus or fecal matter onto surfaces in the food establishment. The procedures shall address the specific actions employees must take to minimize the spread of contamination and the exposure of employees, consumers, food, and surfaces to vomitus or fecal matter. </a:t>
            </a:r>
          </a:p>
          <a:p>
            <a:r>
              <a:rPr lang="en-US" sz="1700" i="1" dirty="0"/>
              <a:t/>
            </a:r>
            <a:br>
              <a:rPr lang="en-US" sz="1700" i="1" dirty="0"/>
            </a:br>
            <a:r>
              <a:rPr lang="en-US" sz="2000" i="1" dirty="0"/>
              <a:t>How does this differ from prior food code recommendations? In</a:t>
            </a:r>
            <a:r>
              <a:rPr lang="en-US" sz="2000" dirty="0"/>
              <a:t> the past, there was no requirement for </a:t>
            </a:r>
            <a:r>
              <a:rPr lang="en-US" sz="2000" b="1" dirty="0"/>
              <a:t>written</a:t>
            </a:r>
            <a:r>
              <a:rPr lang="en-US" sz="2000" dirty="0"/>
              <a:t> standard operating procedures (SOPs) that addressed bodily fluid clean up. This change stresses that procedures need to be written, kept at your facility, and should include procedures for actions, documentation, and training. Again, it’s a matter of accountability and responsibility. Foodservice operations must put their SOPs in writing and ensure that all employees have been trained in these tasks.</a:t>
            </a:r>
          </a:p>
        </p:txBody>
      </p:sp>
      <p:pic>
        <p:nvPicPr>
          <p:cNvPr id="4" name="Picture 3"/>
          <p:cNvPicPr>
            <a:picLocks noChangeAspect="1"/>
          </p:cNvPicPr>
          <p:nvPr/>
        </p:nvPicPr>
        <p:blipFill>
          <a:blip r:embed="rId3"/>
          <a:stretch>
            <a:fillRect/>
          </a:stretch>
        </p:blipFill>
        <p:spPr>
          <a:xfrm>
            <a:off x="6010293" y="4128354"/>
            <a:ext cx="1274174" cy="749873"/>
          </a:xfrm>
          <a:prstGeom prst="rect">
            <a:avLst/>
          </a:prstGeom>
        </p:spPr>
      </p:pic>
    </p:spTree>
    <p:extLst>
      <p:ext uri="{BB962C8B-B14F-4D97-AF65-F5344CB8AC3E}">
        <p14:creationId xmlns:p14="http://schemas.microsoft.com/office/powerpoint/2010/main" val="15213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AAA8-B20D-4223-A198-1D27C4727767}"/>
              </a:ext>
            </a:extLst>
          </p:cNvPr>
          <p:cNvSpPr>
            <a:spLocks noGrp="1"/>
          </p:cNvSpPr>
          <p:nvPr>
            <p:ph type="ctrTitle"/>
          </p:nvPr>
        </p:nvSpPr>
        <p:spPr>
          <a:xfrm>
            <a:off x="294193" y="287010"/>
            <a:ext cx="8547728" cy="787690"/>
          </a:xfrm>
        </p:spPr>
        <p:txBody>
          <a:bodyPr/>
          <a:lstStyle/>
          <a:p>
            <a:r>
              <a:rPr lang="en-US" dirty="0"/>
              <a:t>KRHA Food Safety Initiative</a:t>
            </a:r>
          </a:p>
        </p:txBody>
      </p:sp>
      <p:sp>
        <p:nvSpPr>
          <p:cNvPr id="3" name="Subtitle 2">
            <a:extLst>
              <a:ext uri="{FF2B5EF4-FFF2-40B4-BE49-F238E27FC236}">
                <a16:creationId xmlns:a16="http://schemas.microsoft.com/office/drawing/2014/main" id="{B88D3FB9-0784-4B39-925A-F511D371381F}"/>
              </a:ext>
            </a:extLst>
          </p:cNvPr>
          <p:cNvSpPr>
            <a:spLocks noGrp="1"/>
          </p:cNvSpPr>
          <p:nvPr>
            <p:ph type="subTitle" idx="1"/>
          </p:nvPr>
        </p:nvSpPr>
        <p:spPr>
          <a:xfrm>
            <a:off x="294192" y="1684993"/>
            <a:ext cx="5096509" cy="2966803"/>
          </a:xfrm>
        </p:spPr>
        <p:txBody>
          <a:bodyPr>
            <a:normAutofit/>
          </a:bodyPr>
          <a:lstStyle/>
          <a:p>
            <a:r>
              <a:rPr lang="en-US" dirty="0"/>
              <a:t>Trusted Table is a food safety initiative, created by the Kansas Restaurant &amp; Hospitality Association, which sets a higher food safety standard for restaurants and food service establishments. The Trusted Table logo, assures that you are dining at an establishment dedicated to food safety; an integral part of the hospitality industry.</a:t>
            </a:r>
          </a:p>
          <a:p>
            <a:endParaRPr lang="en-US" dirty="0"/>
          </a:p>
          <a:p>
            <a:r>
              <a:rPr lang="en-US" dirty="0">
                <a:hlinkClick r:id="rId2"/>
              </a:rPr>
              <a:t>www.trustedtable.org</a:t>
            </a:r>
            <a:r>
              <a:rPr lang="en-US" dirty="0"/>
              <a:t> </a:t>
            </a:r>
          </a:p>
        </p:txBody>
      </p:sp>
      <p:pic>
        <p:nvPicPr>
          <p:cNvPr id="5" name="Picture 4">
            <a:extLst>
              <a:ext uri="{FF2B5EF4-FFF2-40B4-BE49-F238E27FC236}">
                <a16:creationId xmlns:a16="http://schemas.microsoft.com/office/drawing/2014/main" id="{115245EC-0BBC-4F1E-BA7B-9FCD91D31B28}"/>
              </a:ext>
            </a:extLst>
          </p:cNvPr>
          <p:cNvPicPr>
            <a:picLocks noChangeAspect="1"/>
          </p:cNvPicPr>
          <p:nvPr/>
        </p:nvPicPr>
        <p:blipFill>
          <a:blip r:embed="rId3"/>
          <a:stretch>
            <a:fillRect/>
          </a:stretch>
        </p:blipFill>
        <p:spPr>
          <a:xfrm>
            <a:off x="5588915" y="1874619"/>
            <a:ext cx="3062679" cy="1138003"/>
          </a:xfrm>
          <a:prstGeom prst="rect">
            <a:avLst/>
          </a:prstGeom>
        </p:spPr>
      </p:pic>
      <p:sp>
        <p:nvSpPr>
          <p:cNvPr id="6" name="TextBox 5">
            <a:extLst>
              <a:ext uri="{FF2B5EF4-FFF2-40B4-BE49-F238E27FC236}">
                <a16:creationId xmlns:a16="http://schemas.microsoft.com/office/drawing/2014/main" id="{CF5F5388-C0F4-45DF-9819-F063DAB534AF}"/>
              </a:ext>
            </a:extLst>
          </p:cNvPr>
          <p:cNvSpPr txBox="1"/>
          <p:nvPr/>
        </p:nvSpPr>
        <p:spPr>
          <a:xfrm>
            <a:off x="661307" y="1156776"/>
            <a:ext cx="7911193" cy="523220"/>
          </a:xfrm>
          <a:prstGeom prst="rect">
            <a:avLst/>
          </a:prstGeom>
          <a:noFill/>
        </p:spPr>
        <p:txBody>
          <a:bodyPr wrap="square" rtlCol="0">
            <a:spAutoFit/>
          </a:bodyPr>
          <a:lstStyle/>
          <a:p>
            <a:pPr algn="ctr"/>
            <a:r>
              <a:rPr lang="en-US" sz="2800" b="1" dirty="0">
                <a:solidFill>
                  <a:srgbClr val="002060"/>
                </a:solidFill>
              </a:rPr>
              <a:t>Trust</a:t>
            </a:r>
            <a:r>
              <a:rPr lang="en-US" sz="2800" dirty="0"/>
              <a:t> </a:t>
            </a:r>
            <a:r>
              <a:rPr lang="en-US" sz="2800" i="1" dirty="0">
                <a:solidFill>
                  <a:srgbClr val="4F2881"/>
                </a:solidFill>
              </a:rPr>
              <a:t>the</a:t>
            </a:r>
            <a:r>
              <a:rPr lang="en-US" sz="2800" dirty="0"/>
              <a:t> </a:t>
            </a:r>
            <a:r>
              <a:rPr lang="en-US" sz="2800" b="1" dirty="0">
                <a:solidFill>
                  <a:srgbClr val="CE0000"/>
                </a:solidFill>
              </a:rPr>
              <a:t>Training</a:t>
            </a:r>
            <a:r>
              <a:rPr lang="en-US" sz="2800" dirty="0"/>
              <a:t>. </a:t>
            </a:r>
            <a:r>
              <a:rPr lang="en-US" sz="2800" dirty="0">
                <a:solidFill>
                  <a:srgbClr val="4F2881"/>
                </a:solidFill>
              </a:rPr>
              <a:t>Trust </a:t>
            </a:r>
            <a:r>
              <a:rPr lang="en-US" sz="2800" i="1" dirty="0">
                <a:solidFill>
                  <a:srgbClr val="4F2881"/>
                </a:solidFill>
              </a:rPr>
              <a:t>the</a:t>
            </a:r>
            <a:r>
              <a:rPr lang="en-US" sz="2800" dirty="0">
                <a:solidFill>
                  <a:srgbClr val="4F2881"/>
                </a:solidFill>
              </a:rPr>
              <a:t> </a:t>
            </a:r>
            <a:r>
              <a:rPr lang="en-US" sz="2800" b="1" dirty="0">
                <a:solidFill>
                  <a:srgbClr val="CE0000"/>
                </a:solidFill>
              </a:rPr>
              <a:t>Commitment</a:t>
            </a:r>
            <a:r>
              <a:rPr lang="en-US" sz="2800" dirty="0"/>
              <a:t>.</a:t>
            </a:r>
          </a:p>
        </p:txBody>
      </p:sp>
      <p:pic>
        <p:nvPicPr>
          <p:cNvPr id="8" name="Picture 7">
            <a:extLst>
              <a:ext uri="{FF2B5EF4-FFF2-40B4-BE49-F238E27FC236}">
                <a16:creationId xmlns:a16="http://schemas.microsoft.com/office/drawing/2014/main" id="{FAFC13E4-C9C1-4C3D-9B0B-D14C9B8E7338}"/>
              </a:ext>
            </a:extLst>
          </p:cNvPr>
          <p:cNvPicPr>
            <a:picLocks noChangeAspect="1"/>
          </p:cNvPicPr>
          <p:nvPr/>
        </p:nvPicPr>
        <p:blipFill>
          <a:blip r:embed="rId4"/>
          <a:stretch>
            <a:fillRect/>
          </a:stretch>
        </p:blipFill>
        <p:spPr>
          <a:xfrm>
            <a:off x="5390701" y="3207245"/>
            <a:ext cx="3314700" cy="947057"/>
          </a:xfrm>
          <a:prstGeom prst="rect">
            <a:avLst/>
          </a:prstGeom>
        </p:spPr>
      </p:pic>
      <p:pic>
        <p:nvPicPr>
          <p:cNvPr id="4" name="Picture 3"/>
          <p:cNvPicPr>
            <a:picLocks noChangeAspect="1"/>
          </p:cNvPicPr>
          <p:nvPr/>
        </p:nvPicPr>
        <p:blipFill>
          <a:blip r:embed="rId5"/>
          <a:stretch>
            <a:fillRect/>
          </a:stretch>
        </p:blipFill>
        <p:spPr>
          <a:xfrm>
            <a:off x="6318517" y="4315705"/>
            <a:ext cx="955586" cy="562379"/>
          </a:xfrm>
          <a:prstGeom prst="rect">
            <a:avLst/>
          </a:prstGeom>
        </p:spPr>
      </p:pic>
    </p:spTree>
    <p:extLst>
      <p:ext uri="{BB962C8B-B14F-4D97-AF65-F5344CB8AC3E}">
        <p14:creationId xmlns:p14="http://schemas.microsoft.com/office/powerpoint/2010/main" val="362650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89C9CF-C0CC-4656-ADB4-42A392A6B3EF}"/>
              </a:ext>
            </a:extLst>
          </p:cNvPr>
          <p:cNvPicPr>
            <a:picLocks noChangeAspect="1"/>
          </p:cNvPicPr>
          <p:nvPr/>
        </p:nvPicPr>
        <p:blipFill>
          <a:blip r:embed="rId3"/>
          <a:stretch>
            <a:fillRect/>
          </a:stretch>
        </p:blipFill>
        <p:spPr>
          <a:xfrm>
            <a:off x="961821" y="2613763"/>
            <a:ext cx="7628571" cy="1838095"/>
          </a:xfrm>
          <a:prstGeom prst="rect">
            <a:avLst/>
          </a:prstGeom>
        </p:spPr>
      </p:pic>
      <p:pic>
        <p:nvPicPr>
          <p:cNvPr id="9" name="Picture 8">
            <a:extLst>
              <a:ext uri="{FF2B5EF4-FFF2-40B4-BE49-F238E27FC236}">
                <a16:creationId xmlns:a16="http://schemas.microsoft.com/office/drawing/2014/main" id="{1B6347D9-D6C3-4B4D-9B19-E82959A4098D}"/>
              </a:ext>
            </a:extLst>
          </p:cNvPr>
          <p:cNvPicPr>
            <a:picLocks noChangeAspect="1"/>
          </p:cNvPicPr>
          <p:nvPr/>
        </p:nvPicPr>
        <p:blipFill rotWithShape="1">
          <a:blip r:embed="rId4"/>
          <a:srcRect t="11498"/>
          <a:stretch/>
        </p:blipFill>
        <p:spPr>
          <a:xfrm>
            <a:off x="904670" y="211591"/>
            <a:ext cx="7628571" cy="2402172"/>
          </a:xfrm>
          <a:prstGeom prst="rect">
            <a:avLst/>
          </a:prstGeom>
        </p:spPr>
      </p:pic>
    </p:spTree>
    <p:extLst>
      <p:ext uri="{BB962C8B-B14F-4D97-AF65-F5344CB8AC3E}">
        <p14:creationId xmlns:p14="http://schemas.microsoft.com/office/powerpoint/2010/main" val="297204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66" y="281792"/>
            <a:ext cx="7029564" cy="814167"/>
          </a:xfrm>
        </p:spPr>
        <p:txBody>
          <a:bodyPr/>
          <a:lstStyle/>
          <a:p>
            <a:r>
              <a:rPr lang="en-US" dirty="0" smtClean="0"/>
              <a:t>Objectives:</a:t>
            </a:r>
            <a:endParaRPr lang="en-US" dirty="0"/>
          </a:p>
        </p:txBody>
      </p:sp>
      <p:sp>
        <p:nvSpPr>
          <p:cNvPr id="3" name="Subtitle 2"/>
          <p:cNvSpPr>
            <a:spLocks noGrp="1"/>
          </p:cNvSpPr>
          <p:nvPr>
            <p:ph type="subTitle" idx="1"/>
          </p:nvPr>
        </p:nvSpPr>
        <p:spPr>
          <a:xfrm>
            <a:off x="662324" y="1319329"/>
            <a:ext cx="8131628" cy="3196509"/>
          </a:xfrm>
        </p:spPr>
        <p:txBody>
          <a:bodyPr>
            <a:normAutofit/>
          </a:bodyPr>
          <a:lstStyle/>
          <a:p>
            <a:pPr marL="342900" indent="-342900">
              <a:buFont typeface="Arial" panose="020B0604020202020204" pitchFamily="34" charset="0"/>
              <a:buChar char="•"/>
            </a:pPr>
            <a:r>
              <a:rPr lang="en-US" dirty="0" smtClean="0"/>
              <a:t>Review levels of ServSafe </a:t>
            </a:r>
            <a:r>
              <a:rPr lang="en-US" dirty="0"/>
              <a:t>t</a:t>
            </a:r>
            <a:r>
              <a:rPr lang="en-US" dirty="0" smtClean="0"/>
              <a:t>raining.</a:t>
            </a:r>
          </a:p>
          <a:p>
            <a:pPr marL="342900" indent="-342900">
              <a:buFont typeface="Arial" panose="020B0604020202020204" pitchFamily="34" charset="0"/>
              <a:buChar char="•"/>
            </a:pPr>
            <a:r>
              <a:rPr lang="en-US" dirty="0" smtClean="0"/>
              <a:t>Review and understand ServSafe certification protocol.</a:t>
            </a:r>
          </a:p>
          <a:p>
            <a:pPr marL="342900" indent="-342900">
              <a:buFont typeface="Arial" panose="020B0604020202020204" pitchFamily="34" charset="0"/>
              <a:buChar char="•"/>
            </a:pPr>
            <a:r>
              <a:rPr lang="en-US" dirty="0" smtClean="0"/>
              <a:t>Understand the value of the KSRE/KRHA program partnership.</a:t>
            </a:r>
          </a:p>
          <a:p>
            <a:pPr marL="342900" indent="-342900">
              <a:buFont typeface="Arial" panose="020B0604020202020204" pitchFamily="34" charset="0"/>
              <a:buChar char="•"/>
            </a:pPr>
            <a:r>
              <a:rPr lang="en-US" dirty="0" smtClean="0"/>
              <a:t>Review and update on ServSafe training resources.</a:t>
            </a:r>
          </a:p>
          <a:p>
            <a:pPr marL="342900" indent="-342900">
              <a:buFont typeface="Arial" panose="020B0604020202020204" pitchFamily="34" charset="0"/>
              <a:buChar char="•"/>
            </a:pPr>
            <a:r>
              <a:rPr lang="en-US" dirty="0" smtClean="0"/>
              <a:t>Learn about ServSafe Manager registration/support from KRHA.</a:t>
            </a:r>
          </a:p>
        </p:txBody>
      </p:sp>
      <p:pic>
        <p:nvPicPr>
          <p:cNvPr id="4" name="Picture 3"/>
          <p:cNvPicPr>
            <a:picLocks noChangeAspect="1"/>
          </p:cNvPicPr>
          <p:nvPr/>
        </p:nvPicPr>
        <p:blipFill>
          <a:blip r:embed="rId3"/>
          <a:stretch>
            <a:fillRect/>
          </a:stretch>
        </p:blipFill>
        <p:spPr>
          <a:xfrm>
            <a:off x="5774134" y="4141574"/>
            <a:ext cx="1519296" cy="779029"/>
          </a:xfrm>
          <a:prstGeom prst="rect">
            <a:avLst/>
          </a:prstGeom>
        </p:spPr>
      </p:pic>
    </p:spTree>
    <p:extLst>
      <p:ext uri="{BB962C8B-B14F-4D97-AF65-F5344CB8AC3E}">
        <p14:creationId xmlns:p14="http://schemas.microsoft.com/office/powerpoint/2010/main" val="1981530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5D0044-98E1-4FE8-9477-33C691C55652}"/>
              </a:ext>
            </a:extLst>
          </p:cNvPr>
          <p:cNvPicPr>
            <a:picLocks noChangeAspect="1"/>
          </p:cNvPicPr>
          <p:nvPr/>
        </p:nvPicPr>
        <p:blipFill>
          <a:blip r:embed="rId2"/>
          <a:stretch>
            <a:fillRect/>
          </a:stretch>
        </p:blipFill>
        <p:spPr>
          <a:xfrm>
            <a:off x="492407" y="4003667"/>
            <a:ext cx="1273838" cy="752895"/>
          </a:xfrm>
          <a:prstGeom prst="rect">
            <a:avLst/>
          </a:prstGeom>
        </p:spPr>
      </p:pic>
      <p:pic>
        <p:nvPicPr>
          <p:cNvPr id="5" name="Picture 4">
            <a:extLst>
              <a:ext uri="{FF2B5EF4-FFF2-40B4-BE49-F238E27FC236}">
                <a16:creationId xmlns:a16="http://schemas.microsoft.com/office/drawing/2014/main" id="{194FE129-121C-4F8D-9462-885B8FDEAC9C}"/>
              </a:ext>
            </a:extLst>
          </p:cNvPr>
          <p:cNvPicPr>
            <a:picLocks noChangeAspect="1"/>
          </p:cNvPicPr>
          <p:nvPr/>
        </p:nvPicPr>
        <p:blipFill>
          <a:blip r:embed="rId3"/>
          <a:stretch>
            <a:fillRect/>
          </a:stretch>
        </p:blipFill>
        <p:spPr>
          <a:xfrm>
            <a:off x="757714" y="296036"/>
            <a:ext cx="7628571" cy="1285714"/>
          </a:xfrm>
          <a:prstGeom prst="rect">
            <a:avLst/>
          </a:prstGeom>
        </p:spPr>
      </p:pic>
      <p:pic>
        <p:nvPicPr>
          <p:cNvPr id="6" name="Picture 5">
            <a:extLst>
              <a:ext uri="{FF2B5EF4-FFF2-40B4-BE49-F238E27FC236}">
                <a16:creationId xmlns:a16="http://schemas.microsoft.com/office/drawing/2014/main" id="{622B8A22-3D7A-4499-8A9E-4DD46CC1F660}"/>
              </a:ext>
            </a:extLst>
          </p:cNvPr>
          <p:cNvPicPr>
            <a:picLocks noChangeAspect="1"/>
          </p:cNvPicPr>
          <p:nvPr/>
        </p:nvPicPr>
        <p:blipFill>
          <a:blip r:embed="rId4"/>
          <a:stretch>
            <a:fillRect/>
          </a:stretch>
        </p:blipFill>
        <p:spPr>
          <a:xfrm>
            <a:off x="757714" y="1464284"/>
            <a:ext cx="7628571" cy="2476190"/>
          </a:xfrm>
          <a:prstGeom prst="rect">
            <a:avLst/>
          </a:prstGeom>
        </p:spPr>
      </p:pic>
    </p:spTree>
    <p:extLst>
      <p:ext uri="{BB962C8B-B14F-4D97-AF65-F5344CB8AC3E}">
        <p14:creationId xmlns:p14="http://schemas.microsoft.com/office/powerpoint/2010/main" val="20058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83065"/>
            <a:ext cx="4939072" cy="1260921"/>
          </a:xfrm>
          <a:prstGeom prst="rect">
            <a:avLst/>
          </a:prstGeom>
          <a:solidFill>
            <a:srgbClr val="4F27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ctrTitle"/>
          </p:nvPr>
        </p:nvSpPr>
        <p:spPr>
          <a:xfrm>
            <a:off x="232946" y="1861892"/>
            <a:ext cx="4485654" cy="607115"/>
          </a:xfrm>
        </p:spPr>
        <p:txBody>
          <a:bodyPr/>
          <a:lstStyle/>
          <a:p>
            <a:r>
              <a:rPr lang="en-US" sz="6000" dirty="0" smtClean="0">
                <a:solidFill>
                  <a:schemeClr val="bg1"/>
                </a:solidFill>
              </a:rPr>
              <a:t>Questions?</a:t>
            </a:r>
            <a:endParaRPr lang="en-US" sz="6000" dirty="0">
              <a:solidFill>
                <a:schemeClr val="bg1"/>
              </a:solidFill>
            </a:endParaRPr>
          </a:p>
        </p:txBody>
      </p:sp>
      <p:sp>
        <p:nvSpPr>
          <p:cNvPr id="10" name="Rectangle 9"/>
          <p:cNvSpPr/>
          <p:nvPr/>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775" r="25775"/>
          <a:stretch>
            <a:fillRect/>
          </a:stretch>
        </p:blipFill>
        <p:spPr>
          <a:xfrm>
            <a:off x="5982613" y="174487"/>
            <a:ext cx="2972117" cy="4800073"/>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10" y="429185"/>
            <a:ext cx="2437276" cy="10832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810" y="4028900"/>
            <a:ext cx="2910350" cy="793732"/>
          </a:xfrm>
          <a:prstGeom prst="rect">
            <a:avLst/>
          </a:prstGeom>
        </p:spPr>
      </p:pic>
      <p:pic>
        <p:nvPicPr>
          <p:cNvPr id="14" name="Picture 13"/>
          <p:cNvPicPr>
            <a:picLocks noChangeAspect="1"/>
          </p:cNvPicPr>
          <p:nvPr/>
        </p:nvPicPr>
        <p:blipFill>
          <a:blip r:embed="rId6"/>
          <a:stretch>
            <a:fillRect/>
          </a:stretch>
        </p:blipFill>
        <p:spPr>
          <a:xfrm>
            <a:off x="3836475" y="3918000"/>
            <a:ext cx="1764251" cy="904631"/>
          </a:xfrm>
          <a:prstGeom prst="rect">
            <a:avLst/>
          </a:prstGeom>
        </p:spPr>
      </p:pic>
      <p:sp>
        <p:nvSpPr>
          <p:cNvPr id="15" name="TextBox 14"/>
          <p:cNvSpPr txBox="1"/>
          <p:nvPr/>
        </p:nvSpPr>
        <p:spPr>
          <a:xfrm>
            <a:off x="409938" y="3444125"/>
            <a:ext cx="1936511" cy="584775"/>
          </a:xfrm>
          <a:prstGeom prst="rect">
            <a:avLst/>
          </a:prstGeom>
          <a:noFill/>
        </p:spPr>
        <p:txBody>
          <a:bodyPr wrap="square" rtlCol="0">
            <a:spAutoFit/>
          </a:bodyPr>
          <a:lstStyle/>
          <a:p>
            <a:r>
              <a:rPr lang="en-US" sz="1600" dirty="0" smtClean="0"/>
              <a:t>Gayle Price </a:t>
            </a:r>
          </a:p>
          <a:p>
            <a:r>
              <a:rPr lang="en-US" sz="1600" dirty="0" smtClean="0"/>
              <a:t>Extension Specialist</a:t>
            </a:r>
            <a:endParaRPr lang="en-US" sz="1600" dirty="0"/>
          </a:p>
        </p:txBody>
      </p:sp>
      <p:sp>
        <p:nvSpPr>
          <p:cNvPr id="19" name="TextBox 18"/>
          <p:cNvSpPr txBox="1"/>
          <p:nvPr/>
        </p:nvSpPr>
        <p:spPr>
          <a:xfrm>
            <a:off x="3513077" y="3429396"/>
            <a:ext cx="2221025" cy="584775"/>
          </a:xfrm>
          <a:prstGeom prst="rect">
            <a:avLst/>
          </a:prstGeom>
          <a:noFill/>
        </p:spPr>
        <p:txBody>
          <a:bodyPr wrap="square" rtlCol="0">
            <a:spAutoFit/>
          </a:bodyPr>
          <a:lstStyle/>
          <a:p>
            <a:r>
              <a:rPr lang="en-US" sz="1600" dirty="0" smtClean="0"/>
              <a:t>Neeley Carlson, Director</a:t>
            </a:r>
            <a:endParaRPr lang="en-US" sz="1600" dirty="0"/>
          </a:p>
          <a:p>
            <a:r>
              <a:rPr lang="en-US" sz="1600" dirty="0" smtClean="0"/>
              <a:t>Workforce Development</a:t>
            </a:r>
            <a:endParaRPr lang="en-US" sz="1600" dirty="0"/>
          </a:p>
        </p:txBody>
      </p:sp>
    </p:spTree>
    <p:extLst>
      <p:ext uri="{BB962C8B-B14F-4D97-AF65-F5344CB8AC3E}">
        <p14:creationId xmlns:p14="http://schemas.microsoft.com/office/powerpoint/2010/main" val="3484183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42" y="287010"/>
            <a:ext cx="3526711" cy="1567427"/>
          </a:xfrm>
          <a:prstGeom prst="rect">
            <a:avLst/>
          </a:prstGeom>
        </p:spPr>
      </p:pic>
      <p:sp>
        <p:nvSpPr>
          <p:cNvPr id="2" name="Title 1"/>
          <p:cNvSpPr>
            <a:spLocks noGrp="1"/>
          </p:cNvSpPr>
          <p:nvPr>
            <p:ph type="ctrTitle"/>
          </p:nvPr>
        </p:nvSpPr>
        <p:spPr>
          <a:xfrm>
            <a:off x="492407" y="287010"/>
            <a:ext cx="8161118" cy="787690"/>
          </a:xfrm>
        </p:spPr>
        <p:txBody>
          <a:bodyPr/>
          <a:lstStyle/>
          <a:p>
            <a:pPr algn="l"/>
            <a:r>
              <a:rPr lang="en-US" sz="4000" dirty="0" smtClean="0">
                <a:solidFill>
                  <a:srgbClr val="4F2881"/>
                </a:solidFill>
              </a:rPr>
              <a:t>Why</a:t>
            </a:r>
            <a:endParaRPr lang="en-US" sz="4000" dirty="0">
              <a:solidFill>
                <a:srgbClr val="4F2881"/>
              </a:solidFill>
            </a:endParaRPr>
          </a:p>
        </p:txBody>
      </p:sp>
      <p:sp>
        <p:nvSpPr>
          <p:cNvPr id="3" name="Subtitle 2"/>
          <p:cNvSpPr>
            <a:spLocks noGrp="1"/>
          </p:cNvSpPr>
          <p:nvPr>
            <p:ph type="subTitle" idx="1"/>
          </p:nvPr>
        </p:nvSpPr>
        <p:spPr>
          <a:xfrm>
            <a:off x="424042" y="1499776"/>
            <a:ext cx="8161117" cy="3118260"/>
          </a:xfrm>
        </p:spPr>
        <p:txBody>
          <a:bodyPr>
            <a:normAutofit/>
          </a:bodyPr>
          <a:lstStyle/>
          <a:p>
            <a:endParaRPr lang="en-US" sz="2000" dirty="0" smtClean="0">
              <a:solidFill>
                <a:schemeClr val="tx1"/>
              </a:solidFill>
            </a:endParaRPr>
          </a:p>
          <a:p>
            <a:endParaRPr lang="en-US" sz="2000" dirty="0">
              <a:solidFill>
                <a:schemeClr val="tx1"/>
              </a:solidFill>
            </a:endParaRPr>
          </a:p>
          <a:p>
            <a:r>
              <a:rPr lang="en-US" sz="2000" dirty="0" smtClean="0">
                <a:solidFill>
                  <a:schemeClr val="tx1"/>
                </a:solidFill>
              </a:rPr>
              <a:t>The ServSafe </a:t>
            </a:r>
            <a:r>
              <a:rPr lang="en-US" sz="2000" dirty="0">
                <a:solidFill>
                  <a:schemeClr val="tx1"/>
                </a:solidFill>
              </a:rPr>
              <a:t>Food Safety training </a:t>
            </a:r>
            <a:endParaRPr lang="en-US" sz="2000" dirty="0" smtClean="0">
              <a:solidFill>
                <a:schemeClr val="tx1"/>
              </a:solidFill>
            </a:endParaRPr>
          </a:p>
          <a:p>
            <a:r>
              <a:rPr lang="en-US" sz="2000" dirty="0" smtClean="0">
                <a:solidFill>
                  <a:schemeClr val="tx1"/>
                </a:solidFill>
              </a:rPr>
              <a:t>program </a:t>
            </a:r>
            <a:r>
              <a:rPr lang="en-US" sz="2000" dirty="0">
                <a:solidFill>
                  <a:schemeClr val="tx1"/>
                </a:solidFill>
              </a:rPr>
              <a:t>is widely recognized and </a:t>
            </a:r>
            <a:endParaRPr lang="en-US" sz="2000" dirty="0" smtClean="0">
              <a:solidFill>
                <a:schemeClr val="tx1"/>
              </a:solidFill>
            </a:endParaRPr>
          </a:p>
          <a:p>
            <a:r>
              <a:rPr lang="en-US" sz="2000" dirty="0" smtClean="0">
                <a:solidFill>
                  <a:schemeClr val="tx1"/>
                </a:solidFill>
              </a:rPr>
              <a:t>respected </a:t>
            </a:r>
            <a:r>
              <a:rPr lang="en-US" sz="2000" dirty="0">
                <a:solidFill>
                  <a:schemeClr val="tx1"/>
                </a:solidFill>
              </a:rPr>
              <a:t>in the foodservice industry.</a:t>
            </a:r>
            <a:endParaRPr lang="en-US" sz="2000" dirty="0"/>
          </a:p>
          <a:p>
            <a:endParaRPr lang="en-US" sz="2000" dirty="0"/>
          </a:p>
        </p:txBody>
      </p:sp>
      <p:pic>
        <p:nvPicPr>
          <p:cNvPr id="5" name="Picture 4"/>
          <p:cNvPicPr>
            <a:picLocks noChangeAspect="1"/>
          </p:cNvPicPr>
          <p:nvPr/>
        </p:nvPicPr>
        <p:blipFill>
          <a:blip r:embed="rId4"/>
          <a:stretch>
            <a:fillRect/>
          </a:stretch>
        </p:blipFill>
        <p:spPr>
          <a:xfrm>
            <a:off x="4854011" y="1070723"/>
            <a:ext cx="3628596" cy="2984207"/>
          </a:xfrm>
          <a:prstGeom prst="rect">
            <a:avLst/>
          </a:prstGeom>
        </p:spPr>
      </p:pic>
      <p:pic>
        <p:nvPicPr>
          <p:cNvPr id="6" name="Picture 5"/>
          <p:cNvPicPr>
            <a:picLocks noChangeAspect="1"/>
          </p:cNvPicPr>
          <p:nvPr/>
        </p:nvPicPr>
        <p:blipFill>
          <a:blip r:embed="rId5"/>
          <a:stretch>
            <a:fillRect/>
          </a:stretch>
        </p:blipFill>
        <p:spPr>
          <a:xfrm>
            <a:off x="5806169" y="4237056"/>
            <a:ext cx="1231629" cy="633127"/>
          </a:xfrm>
          <a:prstGeom prst="rect">
            <a:avLst/>
          </a:prstGeom>
        </p:spPr>
      </p:pic>
    </p:spTree>
    <p:extLst>
      <p:ext uri="{BB962C8B-B14F-4D97-AF65-F5344CB8AC3E}">
        <p14:creationId xmlns:p14="http://schemas.microsoft.com/office/powerpoint/2010/main" val="1070585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Why</a:t>
            </a:r>
            <a:endParaRPr lang="en-US" sz="4000" dirty="0">
              <a:solidFill>
                <a:srgbClr val="4F2881"/>
              </a:solidFill>
            </a:endParaRPr>
          </a:p>
        </p:txBody>
      </p:sp>
      <p:sp>
        <p:nvSpPr>
          <p:cNvPr id="3" name="Subtitle 2"/>
          <p:cNvSpPr>
            <a:spLocks noGrp="1"/>
          </p:cNvSpPr>
          <p:nvPr>
            <p:ph type="subTitle" idx="1"/>
          </p:nvPr>
        </p:nvSpPr>
        <p:spPr/>
        <p:txBody>
          <a:bodyPr>
            <a:normAutofit/>
          </a:bodyPr>
          <a:lstStyle/>
          <a:p>
            <a:pPr marL="342900" indent="-342900">
              <a:buFont typeface="Arial" panose="020B0604020202020204" pitchFamily="34" charset="0"/>
              <a:buChar char="•"/>
            </a:pPr>
            <a:r>
              <a:rPr lang="en-US" sz="2800" dirty="0" smtClean="0"/>
              <a:t>Quality materials and exams</a:t>
            </a:r>
          </a:p>
          <a:p>
            <a:pPr marL="342900" indent="-342900">
              <a:buFont typeface="Arial" panose="020B0604020202020204" pitchFamily="34" charset="0"/>
              <a:buChar char="•"/>
            </a:pPr>
            <a:r>
              <a:rPr lang="en-US" sz="2800" dirty="0" smtClean="0"/>
              <a:t>Accepted in all 50 States</a:t>
            </a:r>
          </a:p>
          <a:p>
            <a:pPr marL="342900" indent="-342900">
              <a:buFont typeface="Arial" panose="020B0604020202020204" pitchFamily="34" charset="0"/>
              <a:buChar char="•"/>
            </a:pPr>
            <a:r>
              <a:rPr lang="en-US" sz="2800" dirty="0" smtClean="0"/>
              <a:t>Provides Food Safety Education</a:t>
            </a:r>
          </a:p>
          <a:p>
            <a:pPr marL="342900" indent="-342900">
              <a:buFont typeface="Arial" panose="020B0604020202020204" pitchFamily="34" charset="0"/>
              <a:buChar char="•"/>
            </a:pPr>
            <a:r>
              <a:rPr lang="en-US" sz="2800" dirty="0" smtClean="0"/>
              <a:t>Provides Food Safety Certification</a:t>
            </a:r>
          </a:p>
          <a:p>
            <a:pPr marL="342900" indent="-342900">
              <a:buFont typeface="Arial" panose="020B0604020202020204" pitchFamily="34" charset="0"/>
              <a:buChar char="•"/>
            </a:pPr>
            <a:r>
              <a:rPr lang="en-US" sz="2800" dirty="0"/>
              <a:t>Widely supported by Cooperative Extension</a:t>
            </a:r>
          </a:p>
          <a:p>
            <a:pPr marL="342900" indent="-342900">
              <a:buFont typeface="Arial" panose="020B0604020202020204" pitchFamily="34" charset="0"/>
              <a:buChar char="•"/>
            </a:pPr>
            <a:r>
              <a:rPr lang="en-US" sz="2800" dirty="0" smtClean="0"/>
              <a:t>Up-to-date Information</a:t>
            </a:r>
          </a:p>
          <a:p>
            <a:endParaRPr lang="en-US" sz="2000" dirty="0"/>
          </a:p>
        </p:txBody>
      </p:sp>
      <p:pic>
        <p:nvPicPr>
          <p:cNvPr id="5" name="Picture 4"/>
          <p:cNvPicPr>
            <a:picLocks noChangeAspect="1"/>
          </p:cNvPicPr>
          <p:nvPr/>
        </p:nvPicPr>
        <p:blipFill>
          <a:blip r:embed="rId3"/>
          <a:stretch>
            <a:fillRect/>
          </a:stretch>
        </p:blipFill>
        <p:spPr>
          <a:xfrm>
            <a:off x="6658345" y="430111"/>
            <a:ext cx="1877731" cy="2688569"/>
          </a:xfrm>
          <a:prstGeom prst="rect">
            <a:avLst/>
          </a:prstGeom>
        </p:spPr>
      </p:pic>
      <p:pic>
        <p:nvPicPr>
          <p:cNvPr id="4" name="Picture 3"/>
          <p:cNvPicPr>
            <a:picLocks noChangeAspect="1"/>
          </p:cNvPicPr>
          <p:nvPr/>
        </p:nvPicPr>
        <p:blipFill>
          <a:blip r:embed="rId4"/>
          <a:stretch>
            <a:fillRect/>
          </a:stretch>
        </p:blipFill>
        <p:spPr>
          <a:xfrm>
            <a:off x="6206291" y="4258093"/>
            <a:ext cx="1231499" cy="634039"/>
          </a:xfrm>
          <a:prstGeom prst="rect">
            <a:avLst/>
          </a:prstGeom>
        </p:spPr>
      </p:pic>
    </p:spTree>
    <p:extLst>
      <p:ext uri="{BB962C8B-B14F-4D97-AF65-F5344CB8AC3E}">
        <p14:creationId xmlns:p14="http://schemas.microsoft.com/office/powerpoint/2010/main" val="106545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8583" y="257512"/>
            <a:ext cx="8161117" cy="787690"/>
          </a:xfrm>
        </p:spPr>
        <p:txBody>
          <a:bodyPr/>
          <a:lstStyle/>
          <a:p>
            <a:pPr algn="l"/>
            <a:r>
              <a:rPr lang="en-US" sz="3200" dirty="0" smtClean="0">
                <a:solidFill>
                  <a:srgbClr val="4F2881"/>
                </a:solidFill>
              </a:rPr>
              <a:t>Levels of ServSafe Food Safety Training</a:t>
            </a:r>
            <a:endParaRPr lang="en-US" sz="3200" dirty="0">
              <a:solidFill>
                <a:srgbClr val="4F2881"/>
              </a:solidFill>
            </a:endParaRPr>
          </a:p>
        </p:txBody>
      </p:sp>
      <p:sp>
        <p:nvSpPr>
          <p:cNvPr id="3" name="Subtitle 2"/>
          <p:cNvSpPr>
            <a:spLocks noGrp="1"/>
          </p:cNvSpPr>
          <p:nvPr>
            <p:ph type="subTitle" idx="1"/>
          </p:nvPr>
        </p:nvSpPr>
        <p:spPr>
          <a:xfrm>
            <a:off x="762734" y="1113578"/>
            <a:ext cx="7650107" cy="3118260"/>
          </a:xfrm>
        </p:spPr>
        <p:txBody>
          <a:bodyPr>
            <a:normAutofit/>
          </a:bodyPr>
          <a:lstStyle/>
          <a:p>
            <a:r>
              <a:rPr lang="en-US" sz="2800" dirty="0" smtClean="0"/>
              <a:t>Food Handlers</a:t>
            </a:r>
          </a:p>
          <a:p>
            <a:endParaRPr lang="en-US" sz="2800" dirty="0"/>
          </a:p>
        </p:txBody>
      </p:sp>
      <p:pic>
        <p:nvPicPr>
          <p:cNvPr id="4" name="Picture 3"/>
          <p:cNvPicPr>
            <a:picLocks noChangeAspect="1"/>
          </p:cNvPicPr>
          <p:nvPr/>
        </p:nvPicPr>
        <p:blipFill>
          <a:blip r:embed="rId3"/>
          <a:stretch>
            <a:fillRect/>
          </a:stretch>
        </p:blipFill>
        <p:spPr>
          <a:xfrm>
            <a:off x="5203371" y="1728185"/>
            <a:ext cx="2306681" cy="2941018"/>
          </a:xfrm>
          <a:prstGeom prst="rect">
            <a:avLst/>
          </a:prstGeom>
        </p:spPr>
      </p:pic>
      <p:pic>
        <p:nvPicPr>
          <p:cNvPr id="5" name="Picture 4"/>
          <p:cNvPicPr>
            <a:picLocks noChangeAspect="1"/>
          </p:cNvPicPr>
          <p:nvPr/>
        </p:nvPicPr>
        <p:blipFill>
          <a:blip r:embed="rId4"/>
          <a:stretch>
            <a:fillRect/>
          </a:stretch>
        </p:blipFill>
        <p:spPr>
          <a:xfrm>
            <a:off x="861778" y="1708430"/>
            <a:ext cx="2501908" cy="3236933"/>
          </a:xfrm>
          <a:prstGeom prst="rect">
            <a:avLst/>
          </a:prstGeom>
        </p:spPr>
      </p:pic>
      <p:sp>
        <p:nvSpPr>
          <p:cNvPr id="6" name="TextBox 5"/>
          <p:cNvSpPr txBox="1"/>
          <p:nvPr/>
        </p:nvSpPr>
        <p:spPr>
          <a:xfrm>
            <a:off x="4502330" y="1139832"/>
            <a:ext cx="3640183" cy="523220"/>
          </a:xfrm>
          <a:prstGeom prst="rect">
            <a:avLst/>
          </a:prstGeom>
          <a:noFill/>
        </p:spPr>
        <p:txBody>
          <a:bodyPr wrap="square" rtlCol="0">
            <a:spAutoFit/>
          </a:bodyPr>
          <a:lstStyle/>
          <a:p>
            <a:r>
              <a:rPr lang="en-US" sz="2800" dirty="0" smtClean="0">
                <a:solidFill>
                  <a:srgbClr val="3D156F"/>
                </a:solidFill>
                <a:latin typeface="Arial" panose="020B0604020202020204" pitchFamily="34" charset="0"/>
                <a:cs typeface="Arial" panose="020B0604020202020204" pitchFamily="34" charset="0"/>
              </a:rPr>
              <a:t>Manager Certification</a:t>
            </a:r>
            <a:endParaRPr lang="en-US" sz="2800" dirty="0">
              <a:solidFill>
                <a:srgbClr val="3D156F"/>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3667779" y="4133501"/>
            <a:ext cx="1231499" cy="634039"/>
          </a:xfrm>
          <a:prstGeom prst="rect">
            <a:avLst/>
          </a:prstGeom>
        </p:spPr>
      </p:pic>
    </p:spTree>
    <p:extLst>
      <p:ext uri="{BB962C8B-B14F-4D97-AF65-F5344CB8AC3E}">
        <p14:creationId xmlns:p14="http://schemas.microsoft.com/office/powerpoint/2010/main" val="56963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000" dirty="0" smtClean="0">
                <a:solidFill>
                  <a:srgbClr val="4F2881"/>
                </a:solidFill>
              </a:rPr>
              <a:t>Who Can Teach ServSafe?</a:t>
            </a:r>
            <a:endParaRPr lang="en-US" sz="4000" dirty="0">
              <a:solidFill>
                <a:srgbClr val="4F2881"/>
              </a:solidFill>
            </a:endParaRPr>
          </a:p>
        </p:txBody>
      </p:sp>
      <p:sp>
        <p:nvSpPr>
          <p:cNvPr id="3" name="Subtitle 2"/>
          <p:cNvSpPr>
            <a:spLocks noGrp="1"/>
          </p:cNvSpPr>
          <p:nvPr>
            <p:ph type="subTitle" idx="1"/>
          </p:nvPr>
        </p:nvSpPr>
        <p:spPr>
          <a:xfrm>
            <a:off x="242034" y="1193567"/>
            <a:ext cx="8161117" cy="3118260"/>
          </a:xfrm>
        </p:spPr>
        <p:txBody>
          <a:bodyPr>
            <a:normAutofit/>
          </a:bodyPr>
          <a:lstStyle/>
          <a:p>
            <a:pPr marL="342900" indent="-342900">
              <a:buFont typeface="Arial" panose="020B0604020202020204" pitchFamily="34" charset="0"/>
              <a:buChar char="•"/>
            </a:pPr>
            <a:r>
              <a:rPr lang="en-US" sz="2000" dirty="0"/>
              <a:t>	</a:t>
            </a:r>
            <a:r>
              <a:rPr lang="en-US" sz="2000" b="1" dirty="0" smtClean="0"/>
              <a:t>ServSafe Food Handler</a:t>
            </a:r>
            <a:endParaRPr lang="en-US" sz="2600" b="1" dirty="0" smtClean="0"/>
          </a:p>
          <a:p>
            <a:r>
              <a:rPr lang="en-US" sz="2000" b="1" dirty="0" smtClean="0"/>
              <a:t>       Extension Agent</a:t>
            </a:r>
          </a:p>
          <a:p>
            <a:endParaRPr lang="en-US" sz="2000" b="1" dirty="0" smtClean="0"/>
          </a:p>
          <a:p>
            <a:endParaRPr lang="en-US" sz="2000" b="1" dirty="0"/>
          </a:p>
          <a:p>
            <a:pPr marL="342900" indent="-342900">
              <a:buFont typeface="Arial" panose="020B0604020202020204" pitchFamily="34" charset="0"/>
              <a:buChar char="•"/>
            </a:pPr>
            <a:r>
              <a:rPr lang="en-US" sz="2000" b="1" dirty="0" smtClean="0"/>
              <a:t>	ServSafe Manager </a:t>
            </a:r>
            <a:endParaRPr lang="en-US" sz="2000" b="1" dirty="0"/>
          </a:p>
          <a:p>
            <a:r>
              <a:rPr lang="en-US" sz="2000" b="1" dirty="0" smtClean="0"/>
              <a:t>	ServSafe Certified Instructor’s</a:t>
            </a:r>
            <a:endParaRPr lang="en-US" sz="2000" b="1" dirty="0"/>
          </a:p>
        </p:txBody>
      </p:sp>
      <p:pic>
        <p:nvPicPr>
          <p:cNvPr id="5" name="Picture 4"/>
          <p:cNvPicPr>
            <a:picLocks noChangeAspect="1"/>
          </p:cNvPicPr>
          <p:nvPr/>
        </p:nvPicPr>
        <p:blipFill>
          <a:blip r:embed="rId3"/>
          <a:stretch>
            <a:fillRect/>
          </a:stretch>
        </p:blipFill>
        <p:spPr>
          <a:xfrm>
            <a:off x="4539343" y="1097426"/>
            <a:ext cx="4212153" cy="3214401"/>
          </a:xfrm>
          <a:prstGeom prst="rect">
            <a:avLst/>
          </a:prstGeom>
        </p:spPr>
      </p:pic>
      <p:pic>
        <p:nvPicPr>
          <p:cNvPr id="4" name="Picture 3"/>
          <p:cNvPicPr>
            <a:picLocks noChangeAspect="1"/>
          </p:cNvPicPr>
          <p:nvPr/>
        </p:nvPicPr>
        <p:blipFill>
          <a:blip r:embed="rId4"/>
          <a:stretch>
            <a:fillRect/>
          </a:stretch>
        </p:blipFill>
        <p:spPr>
          <a:xfrm>
            <a:off x="6145107" y="4334553"/>
            <a:ext cx="1000623" cy="515172"/>
          </a:xfrm>
          <a:prstGeom prst="rect">
            <a:avLst/>
          </a:prstGeom>
        </p:spPr>
      </p:pic>
    </p:spTree>
    <p:extLst>
      <p:ext uri="{BB962C8B-B14F-4D97-AF65-F5344CB8AC3E}">
        <p14:creationId xmlns:p14="http://schemas.microsoft.com/office/powerpoint/2010/main" val="89715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006" y="177972"/>
            <a:ext cx="8804365" cy="787690"/>
          </a:xfrm>
        </p:spPr>
        <p:txBody>
          <a:bodyPr/>
          <a:lstStyle/>
          <a:p>
            <a:pPr algn="l"/>
            <a:r>
              <a:rPr lang="en-US" sz="2800" dirty="0"/>
              <a:t>BECOME A SERVSAFE® CERTIFIED INSTRUCTOR</a:t>
            </a:r>
            <a:endParaRPr lang="en-US" sz="2800" dirty="0">
              <a:solidFill>
                <a:srgbClr val="4F2881"/>
              </a:solidFill>
            </a:endParaRPr>
          </a:p>
        </p:txBody>
      </p:sp>
      <p:sp>
        <p:nvSpPr>
          <p:cNvPr id="3" name="Subtitle 2"/>
          <p:cNvSpPr>
            <a:spLocks noGrp="1"/>
          </p:cNvSpPr>
          <p:nvPr>
            <p:ph type="subTitle" idx="1"/>
          </p:nvPr>
        </p:nvSpPr>
        <p:spPr>
          <a:xfrm>
            <a:off x="405320" y="965662"/>
            <a:ext cx="8161117" cy="3562796"/>
          </a:xfrm>
        </p:spPr>
        <p:txBody>
          <a:bodyPr>
            <a:normAutofit lnSpcReduction="10000"/>
          </a:bodyPr>
          <a:lstStyle/>
          <a:p>
            <a:r>
              <a:rPr lang="en-US" sz="2000" dirty="0" smtClean="0"/>
              <a:t>As </a:t>
            </a:r>
            <a:r>
              <a:rPr lang="en-US" sz="2000" dirty="0"/>
              <a:t>a Certified ServSafe® </a:t>
            </a:r>
            <a:r>
              <a:rPr lang="en-US" sz="2000" dirty="0" smtClean="0"/>
              <a:t>Instructor, </a:t>
            </a:r>
            <a:r>
              <a:rPr lang="en-US" sz="2000" dirty="0"/>
              <a:t>you can</a:t>
            </a:r>
            <a:r>
              <a:rPr lang="en-US" sz="2000" dirty="0" smtClean="0"/>
              <a:t>:</a:t>
            </a:r>
            <a:endParaRPr lang="en-US" sz="2000" dirty="0"/>
          </a:p>
          <a:p>
            <a:pPr marL="342900" indent="-342900">
              <a:buFont typeface="Arial" panose="020B0604020202020204" pitchFamily="34" charset="0"/>
              <a:buChar char="•"/>
            </a:pPr>
            <a:r>
              <a:rPr lang="en-US" sz="2000" dirty="0"/>
              <a:t>Teach the ServSafe food safety manager training course.</a:t>
            </a:r>
          </a:p>
          <a:p>
            <a:pPr marL="342900" indent="-342900">
              <a:buFont typeface="Arial" panose="020B0604020202020204" pitchFamily="34" charset="0"/>
              <a:buChar char="•"/>
            </a:pPr>
            <a:r>
              <a:rPr lang="en-US" sz="2000" dirty="0"/>
              <a:t>Access online instructor resources and information.</a:t>
            </a:r>
          </a:p>
          <a:p>
            <a:endParaRPr lang="en-US" sz="2000" dirty="0" smtClean="0"/>
          </a:p>
          <a:p>
            <a:r>
              <a:rPr lang="en-US" sz="2000" b="1" dirty="0" smtClean="0"/>
              <a:t>Recommendation:</a:t>
            </a:r>
          </a:p>
          <a:p>
            <a:r>
              <a:rPr lang="en-US" sz="2000" dirty="0" smtClean="0"/>
              <a:t>Obtain ServSafe Dual Role Certified Instructor/Registered Proctor</a:t>
            </a:r>
          </a:p>
          <a:p>
            <a:endParaRPr lang="en-US" sz="2000" dirty="0"/>
          </a:p>
          <a:p>
            <a:r>
              <a:rPr lang="en-US" sz="2000" dirty="0"/>
              <a:t>I</a:t>
            </a:r>
            <a:r>
              <a:rPr lang="en-US" sz="2000" dirty="0" smtClean="0"/>
              <a:t>nstructors </a:t>
            </a:r>
            <a:r>
              <a:rPr lang="en-US" sz="2000" dirty="0"/>
              <a:t>do not administer exams. </a:t>
            </a:r>
            <a:endParaRPr lang="en-US" sz="2000" dirty="0" smtClean="0"/>
          </a:p>
          <a:p>
            <a:r>
              <a:rPr lang="en-US" sz="2000" dirty="0" smtClean="0"/>
              <a:t>Proctors </a:t>
            </a:r>
            <a:r>
              <a:rPr lang="en-US" sz="2000" dirty="0"/>
              <a:t>and those with dual role status perform tasks related to secure exam administration.</a:t>
            </a:r>
            <a:endParaRPr lang="en-US" sz="2000" b="1" dirty="0"/>
          </a:p>
        </p:txBody>
      </p:sp>
      <p:pic>
        <p:nvPicPr>
          <p:cNvPr id="4" name="Picture 3"/>
          <p:cNvPicPr>
            <a:picLocks noChangeAspect="1"/>
          </p:cNvPicPr>
          <p:nvPr/>
        </p:nvPicPr>
        <p:blipFill>
          <a:blip r:embed="rId3"/>
          <a:stretch>
            <a:fillRect/>
          </a:stretch>
        </p:blipFill>
        <p:spPr>
          <a:xfrm>
            <a:off x="6144645" y="4211438"/>
            <a:ext cx="1231499" cy="634039"/>
          </a:xfrm>
          <a:prstGeom prst="rect">
            <a:avLst/>
          </a:prstGeom>
        </p:spPr>
      </p:pic>
    </p:spTree>
    <p:extLst>
      <p:ext uri="{BB962C8B-B14F-4D97-AF65-F5344CB8AC3E}">
        <p14:creationId xmlns:p14="http://schemas.microsoft.com/office/powerpoint/2010/main" val="294797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99857" y="240916"/>
            <a:ext cx="4604657" cy="4181145"/>
          </a:xfrm>
          <a:prstGeom prst="rect">
            <a:avLst/>
          </a:prstGeom>
        </p:spPr>
      </p:pic>
      <p:sp>
        <p:nvSpPr>
          <p:cNvPr id="3" name="Subtitle 2"/>
          <p:cNvSpPr>
            <a:spLocks noGrp="1"/>
          </p:cNvSpPr>
          <p:nvPr>
            <p:ph type="subTitle" idx="1"/>
          </p:nvPr>
        </p:nvSpPr>
        <p:spPr>
          <a:xfrm>
            <a:off x="219297" y="944612"/>
            <a:ext cx="8161117" cy="3118260"/>
          </a:xfrm>
        </p:spPr>
        <p:txBody>
          <a:bodyPr>
            <a:normAutofit fontScale="70000" lnSpcReduction="20000"/>
          </a:bodyPr>
          <a:lstStyle/>
          <a:p>
            <a:r>
              <a:rPr lang="en-US" sz="2000" b="1" dirty="0" smtClean="0"/>
              <a:t>K-State Extension</a:t>
            </a:r>
            <a:endParaRPr lang="en-US" sz="2000" b="1" dirty="0"/>
          </a:p>
          <a:p>
            <a:r>
              <a:rPr lang="en-US" sz="2000" b="1" dirty="0" smtClean="0">
                <a:hlinkClick r:id="rId4"/>
              </a:rPr>
              <a:t>ServSafe Program Website </a:t>
            </a:r>
            <a:endParaRPr lang="en-US" sz="2000" b="1" dirty="0" smtClean="0"/>
          </a:p>
          <a:p>
            <a:endParaRPr lang="en-US" sz="2000" b="1" dirty="0"/>
          </a:p>
          <a:p>
            <a:pPr marL="342900" indent="-342900">
              <a:buFont typeface="Arial" panose="020B0604020202020204" pitchFamily="34" charset="0"/>
              <a:buChar char="•"/>
            </a:pPr>
            <a:r>
              <a:rPr lang="en-US" sz="2000" b="1" dirty="0" smtClean="0"/>
              <a:t>2018 Training Schedules</a:t>
            </a:r>
          </a:p>
          <a:p>
            <a:pPr marL="342900" indent="-342900">
              <a:buFont typeface="Arial" panose="020B0604020202020204" pitchFamily="34" charset="0"/>
              <a:buChar char="•"/>
            </a:pPr>
            <a:r>
              <a:rPr lang="en-US" sz="2000" b="1" dirty="0" smtClean="0"/>
              <a:t>Agent Resources</a:t>
            </a:r>
          </a:p>
          <a:p>
            <a:pPr marL="342900" indent="-342900">
              <a:buFont typeface="Arial" panose="020B0604020202020204" pitchFamily="34" charset="0"/>
              <a:buChar char="•"/>
            </a:pPr>
            <a:r>
              <a:rPr lang="en-US" sz="2000" b="1" dirty="0" smtClean="0"/>
              <a:t>Price List (Pearson-Oasis)</a:t>
            </a:r>
          </a:p>
          <a:p>
            <a:pPr marL="342900" indent="-342900">
              <a:buFont typeface="Arial" panose="020B0604020202020204" pitchFamily="34" charset="0"/>
              <a:buChar char="•"/>
            </a:pPr>
            <a:r>
              <a:rPr lang="en-US" sz="2000" b="1" dirty="0" smtClean="0"/>
              <a:t>SS Manager Resources</a:t>
            </a:r>
          </a:p>
          <a:p>
            <a:pPr marL="342900" indent="-342900">
              <a:buFont typeface="Arial" panose="020B0604020202020204" pitchFamily="34" charset="0"/>
              <a:buChar char="•"/>
            </a:pPr>
            <a:r>
              <a:rPr lang="en-US" sz="2000" b="1" dirty="0" smtClean="0"/>
              <a:t>Professional Development Units</a:t>
            </a:r>
          </a:p>
          <a:p>
            <a:pPr marL="342900" indent="-342900">
              <a:buFont typeface="Arial" panose="020B0604020202020204" pitchFamily="34" charset="0"/>
              <a:buChar char="•"/>
            </a:pPr>
            <a:r>
              <a:rPr lang="en-US" sz="2000" b="1" dirty="0" smtClean="0"/>
              <a:t>SS Food Handler Resources</a:t>
            </a:r>
          </a:p>
          <a:p>
            <a:pPr marL="342900" indent="-342900">
              <a:buFont typeface="Arial" panose="020B0604020202020204" pitchFamily="34" charset="0"/>
              <a:buChar char="•"/>
            </a:pPr>
            <a:r>
              <a:rPr lang="en-US" sz="2000" b="1" dirty="0" smtClean="0"/>
              <a:t>Evaluation</a:t>
            </a:r>
          </a:p>
          <a:p>
            <a:pPr marL="342900" indent="-342900">
              <a:buFont typeface="Arial" panose="020B0604020202020204" pitchFamily="34" charset="0"/>
              <a:buChar char="•"/>
            </a:pPr>
            <a:r>
              <a:rPr lang="en-US" sz="2000" b="1" dirty="0" smtClean="0"/>
              <a:t>Program Impact Reporting (Agent)</a:t>
            </a:r>
          </a:p>
          <a:p>
            <a:endParaRPr lang="en-US" sz="2000" b="1" dirty="0" smtClean="0"/>
          </a:p>
          <a:p>
            <a:r>
              <a:rPr lang="en-US" sz="2000" b="1" dirty="0"/>
              <a:t>	</a:t>
            </a:r>
            <a:r>
              <a:rPr lang="en-US" sz="2000" b="1" dirty="0" smtClean="0"/>
              <a:t>						</a:t>
            </a:r>
            <a:endParaRPr lang="en-US" sz="2000" b="1" dirty="0"/>
          </a:p>
        </p:txBody>
      </p:sp>
      <p:sp>
        <p:nvSpPr>
          <p:cNvPr id="5" name="Rectangle 4"/>
          <p:cNvSpPr/>
          <p:nvPr/>
        </p:nvSpPr>
        <p:spPr>
          <a:xfrm>
            <a:off x="492406" y="4500806"/>
            <a:ext cx="6706281" cy="369332"/>
          </a:xfrm>
          <a:prstGeom prst="rect">
            <a:avLst/>
          </a:prstGeom>
        </p:spPr>
        <p:txBody>
          <a:bodyPr wrap="square">
            <a:spAutoFit/>
          </a:bodyPr>
          <a:lstStyle/>
          <a:p>
            <a:r>
              <a:rPr lang="en-US" b="1" dirty="0"/>
              <a:t>http://www.ksre.k-state.edu/foodsafety/servsafe/index.html</a:t>
            </a:r>
          </a:p>
        </p:txBody>
      </p:sp>
      <p:sp>
        <p:nvSpPr>
          <p:cNvPr id="2" name="Right Arrow 1"/>
          <p:cNvSpPr/>
          <p:nvPr/>
        </p:nvSpPr>
        <p:spPr>
          <a:xfrm>
            <a:off x="4049003" y="3254830"/>
            <a:ext cx="501707" cy="370108"/>
          </a:xfrm>
          <a:prstGeom prst="righ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32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579" y="280106"/>
            <a:ext cx="8499192" cy="787690"/>
          </a:xfrm>
        </p:spPr>
        <p:txBody>
          <a:bodyPr/>
          <a:lstStyle/>
          <a:p>
            <a:pPr algn="l"/>
            <a:r>
              <a:rPr lang="en-US" dirty="0" smtClean="0">
                <a:solidFill>
                  <a:srgbClr val="7030A0"/>
                </a:solidFill>
              </a:rPr>
              <a:t>Ordering ServSafe Materials</a:t>
            </a:r>
            <a:endParaRPr lang="en-US" dirty="0">
              <a:solidFill>
                <a:srgbClr val="7030A0"/>
              </a:solidFill>
            </a:endParaRPr>
          </a:p>
        </p:txBody>
      </p:sp>
      <p:pic>
        <p:nvPicPr>
          <p:cNvPr id="6" name="Picture 5">
            <a:hlinkClick r:id="rId3"/>
          </p:cNvPr>
          <p:cNvPicPr/>
          <p:nvPr/>
        </p:nvPicPr>
        <p:blipFill rotWithShape="1">
          <a:blip r:embed="rId4"/>
          <a:srcRect t="23186" b="6653"/>
          <a:stretch/>
        </p:blipFill>
        <p:spPr bwMode="auto">
          <a:xfrm>
            <a:off x="285579" y="1067796"/>
            <a:ext cx="8577942" cy="3810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3889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1141</Words>
  <Application>Microsoft Office PowerPoint</Application>
  <PresentationFormat>On-screen Show (16:9)</PresentationFormat>
  <Paragraphs>216</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Program Update August 30, 2018</vt:lpstr>
      <vt:lpstr>Objectives:</vt:lpstr>
      <vt:lpstr>Why</vt:lpstr>
      <vt:lpstr>Why</vt:lpstr>
      <vt:lpstr>Levels of ServSafe Food Safety Training</vt:lpstr>
      <vt:lpstr>Who Can Teach ServSafe?</vt:lpstr>
      <vt:lpstr>BECOME A SERVSAFE® CERTIFIED INSTRUCTOR</vt:lpstr>
      <vt:lpstr>PowerPoint Presentation</vt:lpstr>
      <vt:lpstr>Ordering ServSafe Materials</vt:lpstr>
      <vt:lpstr>Evaluation and Reporting</vt:lpstr>
      <vt:lpstr>Kansas ServSafe Impact</vt:lpstr>
      <vt:lpstr>ServSafe Class Registration</vt:lpstr>
      <vt:lpstr>Class Registration</vt:lpstr>
      <vt:lpstr>Class Registration</vt:lpstr>
      <vt:lpstr>2017 Food Code Update</vt:lpstr>
      <vt:lpstr>2017 Food Code Update</vt:lpstr>
      <vt:lpstr>2017 Food Code Update</vt:lpstr>
      <vt:lpstr>KRHA Food Safety Initiative</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Rodriguez</dc:creator>
  <cp:lastModifiedBy>Linda Lamb</cp:lastModifiedBy>
  <cp:revision>54</cp:revision>
  <cp:lastPrinted>2018-08-27T16:27:57Z</cp:lastPrinted>
  <dcterms:created xsi:type="dcterms:W3CDTF">2016-07-26T16:42:57Z</dcterms:created>
  <dcterms:modified xsi:type="dcterms:W3CDTF">2018-09-04T20:23:06Z</dcterms:modified>
</cp:coreProperties>
</file>