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83" r:id="rId7"/>
    <p:sldId id="262" r:id="rId8"/>
    <p:sldId id="265" r:id="rId9"/>
    <p:sldId id="264" r:id="rId10"/>
    <p:sldId id="263" r:id="rId11"/>
    <p:sldId id="26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1" r:id="rId23"/>
    <p:sldId id="276" r:id="rId24"/>
    <p:sldId id="277" r:id="rId25"/>
    <p:sldId id="284" r:id="rId26"/>
    <p:sldId id="278" r:id="rId27"/>
    <p:sldId id="279" r:id="rId28"/>
    <p:sldId id="280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12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15451-78D4-5942-B769-F6AA4E35D294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9FC73-EF48-294C-8652-60661364A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29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3C8D8-57C4-0B49-A2C3-736A4A823269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FF4D3-7B43-ED4E-8580-BD34B8AD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0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FF4D3-7B43-ED4E-8580-BD34B8AD7B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FDA pregnancy category B: Animal reproduction studies have failed to demonstrate a risk to the fetus and there are no adequate and well-controlled studies in pregnant women.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FF4D3-7B43-ED4E-8580-BD34B8AD7B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February 8,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8,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550782"/>
            <a:ext cx="6498158" cy="3457686"/>
          </a:xfrm>
        </p:spPr>
        <p:txBody>
          <a:bodyPr/>
          <a:lstStyle/>
          <a:p>
            <a:r>
              <a:rPr lang="en-US" sz="4000" dirty="0" smtClean="0"/>
              <a:t>Gestational Diabetes Management: What’s New &amp; How to Achieve Optimal Outcomes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0" y="4682264"/>
            <a:ext cx="6498159" cy="11927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Linda Yarrow, PhD, RDN, LD, CDE</a:t>
            </a:r>
          </a:p>
          <a:p>
            <a:r>
              <a:rPr lang="en-US" dirty="0" smtClean="0"/>
              <a:t>Dept. of Food, Nutrition, Dietetics &amp; Health</a:t>
            </a:r>
          </a:p>
          <a:p>
            <a:r>
              <a:rPr lang="en-US" dirty="0" smtClean="0"/>
              <a:t>Kansas State University</a:t>
            </a:r>
          </a:p>
          <a:p>
            <a:r>
              <a:rPr lang="en-US" dirty="0" smtClean="0"/>
              <a:t>Clay Country Medical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20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3594"/>
            <a:ext cx="8042276" cy="1490431"/>
          </a:xfrm>
        </p:spPr>
        <p:txBody>
          <a:bodyPr/>
          <a:lstStyle/>
          <a:p>
            <a:r>
              <a:rPr lang="en-US" sz="4000" dirty="0" smtClean="0"/>
              <a:t>HAPO Study (Hyperglycemia &amp; Adverse Pregnancy Outcome)</a:t>
            </a:r>
            <a:br>
              <a:rPr lang="en-US" sz="4000" dirty="0" smtClean="0"/>
            </a:br>
            <a:r>
              <a:rPr lang="en-US" sz="1800" dirty="0"/>
              <a:t>Multinational cohort study of 23,000 </a:t>
            </a:r>
            <a:r>
              <a:rPr lang="en-US" sz="1800" dirty="0" smtClean="0"/>
              <a:t>pregnant women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368" y="1674025"/>
            <a:ext cx="3840480" cy="480786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Primary adverse risks:</a:t>
            </a:r>
            <a:endParaRPr lang="en-US" sz="2800" dirty="0"/>
          </a:p>
          <a:p>
            <a:pPr lvl="1"/>
            <a:r>
              <a:rPr lang="en-US" sz="2800" dirty="0" smtClean="0"/>
              <a:t>Macrosomia (50% risk)</a:t>
            </a:r>
          </a:p>
          <a:p>
            <a:pPr lvl="1"/>
            <a:r>
              <a:rPr lang="en-US" sz="2800" dirty="0" smtClean="0"/>
              <a:t>Cesarean section</a:t>
            </a:r>
          </a:p>
          <a:p>
            <a:pPr lvl="1"/>
            <a:r>
              <a:rPr lang="en-US" sz="2800" dirty="0" smtClean="0"/>
              <a:t>Neonatal hypoglycemia</a:t>
            </a:r>
          </a:p>
          <a:p>
            <a:pPr lvl="1"/>
            <a:r>
              <a:rPr lang="en-US" sz="2800" dirty="0" smtClean="0"/>
              <a:t>Neonatal </a:t>
            </a:r>
            <a:r>
              <a:rPr lang="en-US" sz="2800" dirty="0" err="1" smtClean="0"/>
              <a:t>hyperinsulinemia</a:t>
            </a:r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4651" y="1674025"/>
            <a:ext cx="4560096" cy="498125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Secondary Outcomes:</a:t>
            </a:r>
          </a:p>
          <a:p>
            <a:pPr lvl="1"/>
            <a:r>
              <a:rPr lang="en-US" sz="2800" dirty="0" smtClean="0"/>
              <a:t>Preterm birth</a:t>
            </a:r>
          </a:p>
          <a:p>
            <a:pPr lvl="1"/>
            <a:r>
              <a:rPr lang="en-US" sz="2800" dirty="0" smtClean="0"/>
              <a:t>Shoulder dystocia</a:t>
            </a:r>
          </a:p>
          <a:p>
            <a:pPr lvl="1"/>
            <a:r>
              <a:rPr lang="en-US" sz="2800" dirty="0" smtClean="0"/>
              <a:t>Skinfold thickness &gt;9-%</a:t>
            </a:r>
          </a:p>
          <a:p>
            <a:pPr lvl="1"/>
            <a:r>
              <a:rPr lang="en-US" sz="2800" dirty="0" smtClean="0"/>
              <a:t>Admission to NICU</a:t>
            </a:r>
          </a:p>
          <a:p>
            <a:pPr lvl="1"/>
            <a:r>
              <a:rPr lang="en-US" sz="2800" dirty="0" err="1" smtClean="0"/>
              <a:t>Hyperbilirubinemia</a:t>
            </a:r>
            <a:endParaRPr lang="en-US" sz="2800" dirty="0" smtClean="0"/>
          </a:p>
          <a:p>
            <a:pPr lvl="1"/>
            <a:r>
              <a:rPr lang="en-US" sz="2800" dirty="0" smtClean="0"/>
              <a:t>Pre </a:t>
            </a:r>
            <a:r>
              <a:rPr lang="en-US" sz="2800" dirty="0" err="1" smtClean="0"/>
              <a:t>eclampsia</a:t>
            </a:r>
            <a:endParaRPr lang="en-US" sz="2800" dirty="0" smtClean="0"/>
          </a:p>
          <a:p>
            <a:pPr lvl="1"/>
            <a:r>
              <a:rPr lang="en-US" sz="2800" dirty="0" smtClean="0"/>
              <a:t>Miscarriage</a:t>
            </a:r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tillbirth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215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Strategies for Diagnosis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49274" y="1239032"/>
            <a:ext cx="3840480" cy="443914"/>
          </a:xfrm>
        </p:spPr>
        <p:txBody>
          <a:bodyPr/>
          <a:lstStyle/>
          <a:p>
            <a:r>
              <a:rPr lang="en-US" b="1" u="sng" dirty="0" smtClean="0"/>
              <a:t>One Step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870" y="1682946"/>
            <a:ext cx="3840480" cy="4834640"/>
          </a:xfrm>
        </p:spPr>
        <p:txBody>
          <a:bodyPr>
            <a:noAutofit/>
          </a:bodyPr>
          <a:lstStyle/>
          <a:p>
            <a:r>
              <a:rPr lang="en-US" sz="2400" dirty="0" smtClean="0"/>
              <a:t>75 g OGTT (fasting 8 </a:t>
            </a:r>
            <a:r>
              <a:rPr lang="en-US" sz="2400" dirty="0" err="1" smtClean="0"/>
              <a:t>hrs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Cutoffs based on odds of adverse outcomes at 1.75</a:t>
            </a:r>
          </a:p>
          <a:p>
            <a:r>
              <a:rPr lang="en-US" sz="2400" dirty="0" err="1" smtClean="0"/>
              <a:t>Dx</a:t>
            </a:r>
            <a:r>
              <a:rPr lang="en-US" sz="2400" dirty="0" smtClean="0"/>
              <a:t> when exceeds 1 value</a:t>
            </a:r>
          </a:p>
          <a:p>
            <a:r>
              <a:rPr lang="en-US" sz="2400" dirty="0" err="1" smtClean="0"/>
              <a:t>Fbg</a:t>
            </a:r>
            <a:r>
              <a:rPr lang="en-US" sz="2400" dirty="0" smtClean="0"/>
              <a:t>: </a:t>
            </a:r>
            <a:r>
              <a:rPr lang="en-US" sz="2400" u="sng" dirty="0" smtClean="0"/>
              <a:t>&gt;</a:t>
            </a:r>
            <a:r>
              <a:rPr lang="en-US" sz="2400" dirty="0" smtClean="0"/>
              <a:t>92 mg/</a:t>
            </a:r>
            <a:r>
              <a:rPr lang="en-US" sz="2400" dirty="0" err="1" smtClean="0"/>
              <a:t>dL</a:t>
            </a:r>
            <a:endParaRPr lang="en-US" sz="2400" dirty="0" smtClean="0"/>
          </a:p>
          <a:p>
            <a:r>
              <a:rPr lang="en-US" sz="2400" dirty="0" smtClean="0"/>
              <a:t>1 </a:t>
            </a:r>
            <a:r>
              <a:rPr lang="en-US" sz="2400" dirty="0" err="1" smtClean="0"/>
              <a:t>hr</a:t>
            </a:r>
            <a:r>
              <a:rPr lang="en-US" sz="2400" dirty="0" smtClean="0"/>
              <a:t>: </a:t>
            </a:r>
            <a:r>
              <a:rPr lang="en-US" sz="2400" u="sng" dirty="0" smtClean="0"/>
              <a:t>&gt;</a:t>
            </a:r>
            <a:r>
              <a:rPr lang="en-US" sz="2400" dirty="0" smtClean="0"/>
              <a:t>180 mg/</a:t>
            </a:r>
            <a:r>
              <a:rPr lang="en-US" sz="2400" dirty="0" err="1" smtClean="0"/>
              <a:t>dL</a:t>
            </a:r>
            <a:endParaRPr lang="en-US" sz="2400" dirty="0" smtClean="0"/>
          </a:p>
          <a:p>
            <a:r>
              <a:rPr lang="en-US" sz="2400" dirty="0" smtClean="0"/>
              <a:t>2 </a:t>
            </a:r>
            <a:r>
              <a:rPr lang="en-US" sz="2400" dirty="0" err="1" smtClean="0"/>
              <a:t>hr</a:t>
            </a:r>
            <a:r>
              <a:rPr lang="en-US" sz="2400" dirty="0" smtClean="0"/>
              <a:t>: </a:t>
            </a:r>
            <a:r>
              <a:rPr lang="en-US" sz="2400" u="sng" dirty="0" smtClean="0"/>
              <a:t>&gt;</a:t>
            </a:r>
            <a:r>
              <a:rPr lang="en-US" sz="2400" dirty="0" smtClean="0"/>
              <a:t>153 mg/</a:t>
            </a:r>
            <a:r>
              <a:rPr lang="en-US" sz="2400" dirty="0" err="1" smtClean="0"/>
              <a:t>dL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965278" y="1254333"/>
            <a:ext cx="3840480" cy="489812"/>
          </a:xfrm>
        </p:spPr>
        <p:txBody>
          <a:bodyPr/>
          <a:lstStyle/>
          <a:p>
            <a:r>
              <a:rPr lang="en-US" b="1" u="sng" dirty="0" smtClean="0"/>
              <a:t>Two Step</a:t>
            </a:r>
            <a:endParaRPr lang="en-US" b="1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965278" y="1744145"/>
            <a:ext cx="3840480" cy="47887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50 g GLT (non-fasting)</a:t>
            </a:r>
          </a:p>
          <a:p>
            <a:r>
              <a:rPr lang="en-US" sz="2400" dirty="0" smtClean="0"/>
              <a:t>+ (</a:t>
            </a:r>
            <a:r>
              <a:rPr lang="en-US" sz="2400" u="sng" dirty="0" smtClean="0"/>
              <a:t>&gt;</a:t>
            </a:r>
            <a:r>
              <a:rPr lang="en-US" sz="2400" dirty="0" smtClean="0"/>
              <a:t>130-140) : 3 </a:t>
            </a:r>
            <a:r>
              <a:rPr lang="en-US" sz="2400" dirty="0" err="1" smtClean="0"/>
              <a:t>hr</a:t>
            </a:r>
            <a:r>
              <a:rPr lang="en-US" sz="2400" dirty="0" smtClean="0"/>
              <a:t> 100 g OGTT</a:t>
            </a:r>
          </a:p>
          <a:p>
            <a:r>
              <a:rPr lang="en-US" sz="2400" dirty="0" err="1" smtClean="0"/>
              <a:t>Dx</a:t>
            </a:r>
            <a:r>
              <a:rPr lang="en-US" sz="2400" dirty="0" smtClean="0"/>
              <a:t> when exceeds 2 values</a:t>
            </a:r>
          </a:p>
          <a:p>
            <a:r>
              <a:rPr lang="en-US" sz="2400" dirty="0" err="1" smtClean="0"/>
              <a:t>Fbg</a:t>
            </a:r>
            <a:r>
              <a:rPr lang="en-US" sz="2400" dirty="0" smtClean="0"/>
              <a:t>: </a:t>
            </a:r>
            <a:r>
              <a:rPr lang="en-US" sz="2400" u="sng" dirty="0"/>
              <a:t>&gt;</a:t>
            </a:r>
            <a:r>
              <a:rPr lang="en-US" sz="2400" dirty="0" smtClean="0"/>
              <a:t>95 mg/dl</a:t>
            </a:r>
          </a:p>
          <a:p>
            <a:r>
              <a:rPr lang="en-US" sz="2400" dirty="0" smtClean="0"/>
              <a:t>1 </a:t>
            </a:r>
            <a:r>
              <a:rPr lang="en-US" sz="2400" dirty="0" err="1" smtClean="0"/>
              <a:t>hr</a:t>
            </a:r>
            <a:r>
              <a:rPr lang="en-US" sz="2400" dirty="0" smtClean="0"/>
              <a:t>: </a:t>
            </a:r>
            <a:r>
              <a:rPr lang="en-US" sz="2400" u="sng" dirty="0"/>
              <a:t>&gt;</a:t>
            </a:r>
            <a:r>
              <a:rPr lang="en-US" sz="2400" dirty="0" smtClean="0"/>
              <a:t>180 mg/dl</a:t>
            </a:r>
          </a:p>
          <a:p>
            <a:r>
              <a:rPr lang="en-US" sz="2400" dirty="0" smtClean="0"/>
              <a:t>2 </a:t>
            </a:r>
            <a:r>
              <a:rPr lang="en-US" sz="2400" dirty="0" err="1" smtClean="0"/>
              <a:t>hr</a:t>
            </a:r>
            <a:r>
              <a:rPr lang="en-US" sz="2400" dirty="0" smtClean="0"/>
              <a:t>: </a:t>
            </a:r>
            <a:r>
              <a:rPr lang="en-US" sz="2400" u="sng" dirty="0"/>
              <a:t>&gt;</a:t>
            </a:r>
            <a:r>
              <a:rPr lang="en-US" sz="2400" dirty="0" smtClean="0"/>
              <a:t>155 mg/dl</a:t>
            </a:r>
          </a:p>
          <a:p>
            <a:r>
              <a:rPr lang="en-US" sz="2400" dirty="0" smtClean="0"/>
              <a:t>3 </a:t>
            </a:r>
            <a:r>
              <a:rPr lang="en-US" sz="2400" dirty="0" err="1" smtClean="0"/>
              <a:t>hr</a:t>
            </a:r>
            <a:r>
              <a:rPr lang="en-US" sz="2400" dirty="0" smtClean="0"/>
              <a:t>: </a:t>
            </a:r>
            <a:r>
              <a:rPr lang="en-US" sz="2400" u="sng" dirty="0"/>
              <a:t>&gt;</a:t>
            </a:r>
            <a:r>
              <a:rPr lang="en-US" sz="2400" dirty="0" smtClean="0"/>
              <a:t>140 mg/</a:t>
            </a:r>
            <a:r>
              <a:rPr lang="en-US" sz="2400" dirty="0" err="1" smtClean="0"/>
              <a:t>dL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5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40993"/>
          </a:xfrm>
        </p:spPr>
        <p:txBody>
          <a:bodyPr/>
          <a:lstStyle/>
          <a:p>
            <a:r>
              <a:rPr lang="en-US" dirty="0" smtClean="0"/>
              <a:t>GDM in the US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49275" y="1064718"/>
            <a:ext cx="8042276" cy="5253975"/>
          </a:xfrm>
        </p:spPr>
        <p:txBody>
          <a:bodyPr>
            <a:noAutofit/>
          </a:bodyPr>
          <a:lstStyle/>
          <a:p>
            <a:r>
              <a:rPr lang="en-US" dirty="0" smtClean="0"/>
              <a:t>Using the new diagnostic criteria, the diagnosis rate in the U.S. increased from 8% to 18%</a:t>
            </a:r>
          </a:p>
          <a:p>
            <a:r>
              <a:rPr lang="en-US" dirty="0" smtClean="0"/>
              <a:t>15% of diagnosed patients will require oral medications or insulin</a:t>
            </a:r>
          </a:p>
          <a:p>
            <a:r>
              <a:rPr lang="en-US" dirty="0" smtClean="0"/>
              <a:t>Immediately after pregnancy, 5-10% will have type 2 </a:t>
            </a:r>
            <a:r>
              <a:rPr lang="en-US" dirty="0" err="1" smtClean="0"/>
              <a:t>dm</a:t>
            </a:r>
            <a:endParaRPr lang="en-US" dirty="0" smtClean="0"/>
          </a:p>
          <a:p>
            <a:r>
              <a:rPr lang="en-US" dirty="0" smtClean="0"/>
              <a:t>Women who have GDM have a 35-60% risk of developing </a:t>
            </a:r>
            <a:r>
              <a:rPr lang="en-US" dirty="0" err="1" smtClean="0"/>
              <a:t>dm</a:t>
            </a:r>
            <a:r>
              <a:rPr lang="en-US" dirty="0" smtClean="0"/>
              <a:t> within the next 10-20 years</a:t>
            </a:r>
          </a:p>
          <a:p>
            <a:r>
              <a:rPr lang="en-US" dirty="0" smtClean="0"/>
              <a:t>2011 study (900,000 women) found 1/3</a:t>
            </a:r>
            <a:r>
              <a:rPr lang="en-US" baseline="30000" dirty="0" smtClean="0"/>
              <a:t>rd</a:t>
            </a:r>
            <a:r>
              <a:rPr lang="en-US" dirty="0" smtClean="0"/>
              <a:t> were not screened for GDM and 19% who were dx were not screened for </a:t>
            </a:r>
            <a:r>
              <a:rPr lang="en-US" dirty="0" err="1" smtClean="0"/>
              <a:t>dm</a:t>
            </a:r>
            <a:r>
              <a:rPr lang="en-US" dirty="0" smtClean="0"/>
              <a:t> within 6 months after giving birth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36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Pre-conceptual Planning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Obese patients:</a:t>
            </a:r>
          </a:p>
          <a:p>
            <a:pPr lvl="1"/>
            <a:r>
              <a:rPr lang="en-US" sz="2800" dirty="0" smtClean="0"/>
              <a:t>3-4 times more likely to develop GDM</a:t>
            </a:r>
          </a:p>
          <a:p>
            <a:pPr lvl="1"/>
            <a:r>
              <a:rPr lang="en-US" sz="2800" dirty="0" smtClean="0"/>
              <a:t>Increased risk of miscarriage/stillborn</a:t>
            </a:r>
          </a:p>
          <a:p>
            <a:pPr lvl="1"/>
            <a:r>
              <a:rPr lang="en-US" sz="2800" dirty="0" smtClean="0"/>
              <a:t>Increased risk of congenital abnormalities</a:t>
            </a:r>
          </a:p>
          <a:p>
            <a:pPr lvl="1"/>
            <a:r>
              <a:rPr lang="en-US" sz="2800" dirty="0" smtClean="0"/>
              <a:t>Increased risk of pre-term delivery</a:t>
            </a:r>
          </a:p>
          <a:p>
            <a:pPr lvl="1"/>
            <a:r>
              <a:rPr lang="en-US" sz="2800" dirty="0" smtClean="0"/>
              <a:t>Increased risk of macrosomia</a:t>
            </a:r>
          </a:p>
          <a:p>
            <a:pPr lvl="1"/>
            <a:r>
              <a:rPr lang="en-US" sz="2800" dirty="0" smtClean="0"/>
              <a:t>Increased risk of caesarean section</a:t>
            </a:r>
          </a:p>
          <a:p>
            <a:pPr lvl="1"/>
            <a:r>
              <a:rPr lang="en-US" sz="2800" dirty="0" smtClean="0"/>
              <a:t>Increased risk of postoperative complications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329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401420"/>
            <a:ext cx="8042276" cy="1336956"/>
          </a:xfrm>
        </p:spPr>
        <p:txBody>
          <a:bodyPr/>
          <a:lstStyle/>
          <a:p>
            <a:r>
              <a:rPr lang="en-US" dirty="0" smtClean="0"/>
              <a:t>Recommended Weight Gain</a:t>
            </a:r>
            <a:br>
              <a:rPr lang="en-US" dirty="0" smtClean="0"/>
            </a:br>
            <a:r>
              <a:rPr lang="en-US" dirty="0" smtClean="0"/>
              <a:t>IOM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541853"/>
              </p:ext>
            </p:extLst>
          </p:nvPr>
        </p:nvGraphicFramePr>
        <p:xfrm>
          <a:off x="549275" y="1768495"/>
          <a:ext cx="8042276" cy="4113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569"/>
                <a:gridCol w="2010569"/>
                <a:gridCol w="2010569"/>
                <a:gridCol w="2010569"/>
              </a:tblGrid>
              <a:tr h="7998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Wt</a:t>
                      </a:r>
                      <a:r>
                        <a:rPr lang="en-US" dirty="0" smtClean="0"/>
                        <a:t>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Weekly Gain (2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&amp;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trimester)</a:t>
                      </a:r>
                      <a:endParaRPr lang="en-US" dirty="0"/>
                    </a:p>
                  </a:txBody>
                  <a:tcPr/>
                </a:tc>
              </a:tr>
              <a:tr h="799883">
                <a:tc>
                  <a:txBody>
                    <a:bodyPr/>
                    <a:lstStyle/>
                    <a:p>
                      <a:r>
                        <a:rPr lang="en-US" dirty="0" smtClean="0"/>
                        <a:t>Underweight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&lt;18.5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28-40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lb</a:t>
                      </a:r>
                      <a:endParaRPr lang="en-US" dirty="0"/>
                    </a:p>
                  </a:txBody>
                  <a:tcPr anchor="ctr"/>
                </a:tc>
              </a:tr>
              <a:tr h="799883">
                <a:tc>
                  <a:txBody>
                    <a:bodyPr/>
                    <a:lstStyle/>
                    <a:p>
                      <a:r>
                        <a:rPr lang="en-US" dirty="0" smtClean="0"/>
                        <a:t>Normal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18.5-24.9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25-35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lb</a:t>
                      </a:r>
                      <a:endParaRPr lang="en-US" dirty="0"/>
                    </a:p>
                  </a:txBody>
                  <a:tcPr anchor="ctr"/>
                </a:tc>
              </a:tr>
              <a:tr h="799883">
                <a:tc>
                  <a:txBody>
                    <a:bodyPr/>
                    <a:lstStyle/>
                    <a:p>
                      <a:r>
                        <a:rPr lang="en-US" dirty="0" smtClean="0"/>
                        <a:t>Overweight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25.0-29.9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15-25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lb</a:t>
                      </a:r>
                      <a:endParaRPr lang="en-US" dirty="0"/>
                    </a:p>
                  </a:txBody>
                  <a:tcPr anchor="ctr"/>
                </a:tc>
              </a:tr>
              <a:tr h="799883">
                <a:tc>
                  <a:txBody>
                    <a:bodyPr/>
                    <a:lstStyle/>
                    <a:p>
                      <a:r>
                        <a:rPr lang="en-US" dirty="0" smtClean="0"/>
                        <a:t>Obese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&gt;</a:t>
                      </a:r>
                      <a:r>
                        <a:rPr lang="en-US" dirty="0" smtClean="0"/>
                        <a:t>30.0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11-20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 </a:t>
                      </a:r>
                      <a:r>
                        <a:rPr lang="en-US" dirty="0" err="1" smtClean="0"/>
                        <a:t>lb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97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Glycemic Goals</a:t>
            </a:r>
            <a:br>
              <a:rPr lang="en-US" dirty="0" smtClean="0"/>
            </a:b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303204"/>
              </p:ext>
            </p:extLst>
          </p:nvPr>
        </p:nvGraphicFramePr>
        <p:xfrm>
          <a:off x="549275" y="1600200"/>
          <a:ext cx="8042276" cy="3616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569"/>
                <a:gridCol w="1953823"/>
                <a:gridCol w="2067315"/>
                <a:gridCol w="2010569"/>
              </a:tblGrid>
              <a:tr h="900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Non-Pregnant</a:t>
                      </a:r>
                    </a:p>
                    <a:p>
                      <a:r>
                        <a:rPr lang="en-US" dirty="0" smtClean="0"/>
                        <a:t>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Non-pregnant</a:t>
                      </a:r>
                    </a:p>
                    <a:p>
                      <a:r>
                        <a:rPr lang="en-US" dirty="0" smtClean="0"/>
                        <a:t>AACE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Pregnant</a:t>
                      </a:r>
                      <a:endParaRPr lang="en-US" dirty="0"/>
                    </a:p>
                  </a:txBody>
                  <a:tcPr/>
                </a:tc>
              </a:tr>
              <a:tr h="9008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&lt;7.0%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&lt;6.5%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6.0-6.5% in first trimester.</a:t>
                      </a:r>
                    </a:p>
                    <a:p>
                      <a:pPr algn="ctr"/>
                      <a:r>
                        <a:rPr lang="en-US" dirty="0" smtClean="0"/>
                        <a:t>6.0%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&amp; 3rd</a:t>
                      </a:r>
                      <a:endParaRPr lang="en-US" dirty="0"/>
                    </a:p>
                  </a:txBody>
                  <a:tcPr anchor="ctr"/>
                </a:tc>
              </a:tr>
              <a:tr h="900860">
                <a:tc>
                  <a:txBody>
                    <a:bodyPr/>
                    <a:lstStyle/>
                    <a:p>
                      <a:r>
                        <a:rPr lang="en-US" dirty="0" smtClean="0"/>
                        <a:t>Fasting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70-130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&lt;</a:t>
                      </a:r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900860">
                <a:tc>
                  <a:txBody>
                    <a:bodyPr/>
                    <a:lstStyle/>
                    <a:p>
                      <a:r>
                        <a:rPr lang="en-US" dirty="0" smtClean="0"/>
                        <a:t>Postprandial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hr</a:t>
                      </a:r>
                      <a:r>
                        <a:rPr lang="en-US" dirty="0" smtClean="0"/>
                        <a:t>: </a:t>
                      </a:r>
                      <a:r>
                        <a:rPr lang="en-US" u="sng" dirty="0" smtClean="0"/>
                        <a:t>&lt;</a:t>
                      </a:r>
                      <a:r>
                        <a:rPr lang="en-US" dirty="0" smtClean="0"/>
                        <a:t>140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hr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u="sng" baseline="0" dirty="0" smtClean="0"/>
                        <a:t>&lt;</a:t>
                      </a:r>
                      <a:r>
                        <a:rPr lang="en-US" baseline="0" dirty="0" smtClean="0"/>
                        <a:t> 120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47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3115" y="368300"/>
            <a:ext cx="3960764" cy="840360"/>
          </a:xfrm>
        </p:spPr>
        <p:txBody>
          <a:bodyPr/>
          <a:lstStyle/>
          <a:p>
            <a:r>
              <a:rPr lang="en-US" sz="2800" dirty="0" smtClean="0"/>
              <a:t>Physiology of Diabetes in Pregnancy</a:t>
            </a:r>
            <a:endParaRPr lang="en-US" sz="2800" dirty="0"/>
          </a:p>
        </p:txBody>
      </p:sp>
      <p:pic>
        <p:nvPicPr>
          <p:cNvPr id="9" name="Content Placeholder 8" descr="baby in womb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1" r="15561"/>
          <a:stretch>
            <a:fillRect/>
          </a:stretch>
        </p:blipFill>
        <p:spPr>
          <a:xfrm>
            <a:off x="5690556" y="1208660"/>
            <a:ext cx="2892747" cy="4199457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533398" y="1331055"/>
            <a:ext cx="4775897" cy="4987637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Mother’s blood brings extra glucose to the fetus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Fetus makes more insulin to handle extra glucose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Extra glucose gets stored as fat and fetus becomes larger than normal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Placental hormones increase insulin resistance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Placental hormones increase degradation of insulin</a:t>
            </a:r>
          </a:p>
        </p:txBody>
      </p:sp>
    </p:spTree>
    <p:extLst>
      <p:ext uri="{BB962C8B-B14F-4D97-AF65-F5344CB8AC3E}">
        <p14:creationId xmlns:p14="http://schemas.microsoft.com/office/powerpoint/2010/main" val="200402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01084"/>
          </a:xfrm>
        </p:spPr>
        <p:txBody>
          <a:bodyPr/>
          <a:lstStyle/>
          <a:p>
            <a:r>
              <a:rPr lang="en-US" dirty="0" smtClean="0"/>
              <a:t>GDM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Lifestyle Modifications</a:t>
            </a:r>
          </a:p>
          <a:p>
            <a:pPr lvl="1"/>
            <a:r>
              <a:rPr lang="en-US" sz="3200" dirty="0" smtClean="0"/>
              <a:t>Medical Nutrition Therapy (MNT)</a:t>
            </a:r>
          </a:p>
          <a:p>
            <a:pPr lvl="1"/>
            <a:r>
              <a:rPr lang="en-US" sz="3200" dirty="0" smtClean="0"/>
              <a:t>Physical activity</a:t>
            </a:r>
          </a:p>
          <a:p>
            <a:pPr lvl="1"/>
            <a:r>
              <a:rPr lang="en-US" sz="3200" dirty="0" smtClean="0"/>
              <a:t>Weight management</a:t>
            </a:r>
          </a:p>
          <a:p>
            <a:r>
              <a:rPr lang="en-US" sz="3200" dirty="0" smtClean="0"/>
              <a:t>70-85% of women can control GDM with lifestyle modification alone</a:t>
            </a:r>
          </a:p>
          <a:p>
            <a:endParaRPr lang="en-US" sz="3200" dirty="0"/>
          </a:p>
        </p:txBody>
      </p:sp>
      <p:pic>
        <p:nvPicPr>
          <p:cNvPr id="2" name="Picture 1" descr="fruitGir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48" y="5128516"/>
            <a:ext cx="1713413" cy="16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7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Kcal: energy estimations are individualized based on PPW, activity, and weight gain pattern. Typically 2200-2600 kcal/day</a:t>
            </a:r>
          </a:p>
          <a:p>
            <a:r>
              <a:rPr lang="en-US" dirty="0" smtClean="0"/>
              <a:t>CHO counting: minimum 175 g CHO per day for pregnancy, best results with &lt;45% of energy</a:t>
            </a:r>
          </a:p>
          <a:p>
            <a:r>
              <a:rPr lang="en-US" dirty="0" smtClean="0"/>
              <a:t>Protein: 0.8 g/kg </a:t>
            </a:r>
            <a:r>
              <a:rPr lang="en-US" dirty="0" err="1" smtClean="0"/>
              <a:t>bw</a:t>
            </a:r>
            <a:r>
              <a:rPr lang="en-US" dirty="0" smtClean="0"/>
              <a:t> increases to 1.1 g/kg </a:t>
            </a:r>
            <a:r>
              <a:rPr lang="en-US" dirty="0" err="1" smtClean="0"/>
              <a:t>bw</a:t>
            </a:r>
            <a:r>
              <a:rPr lang="en-US" dirty="0" smtClean="0"/>
              <a:t> in 2</a:t>
            </a:r>
            <a:r>
              <a:rPr lang="en-US" baseline="30000" dirty="0" smtClean="0"/>
              <a:t>nd</a:t>
            </a:r>
            <a:r>
              <a:rPr lang="en-US" dirty="0" smtClean="0"/>
              <a:t> trimester (+25 g/day). RDA: 71 g/day</a:t>
            </a:r>
          </a:p>
          <a:p>
            <a:r>
              <a:rPr lang="en-US" dirty="0" smtClean="0"/>
              <a:t>Fat: same as general population with emphasis on 2-3 servings DHA foods per week (up to 12 </a:t>
            </a:r>
            <a:r>
              <a:rPr lang="en-US" dirty="0" err="1" smtClean="0"/>
              <a:t>oz</a:t>
            </a:r>
            <a:r>
              <a:rPr lang="en-US" dirty="0" smtClean="0"/>
              <a:t> of low mercury, preferably fatty fish)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97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76998"/>
            <a:ext cx="8042276" cy="4343400"/>
          </a:xfrm>
        </p:spPr>
        <p:txBody>
          <a:bodyPr/>
          <a:lstStyle/>
          <a:p>
            <a:r>
              <a:rPr lang="en-US" dirty="0" smtClean="0"/>
              <a:t>Most women with GDM are CHO sensitive due to hormone changes</a:t>
            </a:r>
          </a:p>
          <a:p>
            <a:r>
              <a:rPr lang="en-US" dirty="0" smtClean="0"/>
              <a:t>Recommend 3 meals + 1-2 snacks carefully spaced and at consistent times</a:t>
            </a:r>
          </a:p>
          <a:p>
            <a:r>
              <a:rPr lang="en-US" dirty="0" smtClean="0"/>
              <a:t>First meal of the day has the most insulin resistance</a:t>
            </a:r>
          </a:p>
          <a:p>
            <a:r>
              <a:rPr lang="en-US" dirty="0" smtClean="0"/>
              <a:t>Breakfast: 15-30 g CHO, no fruit</a:t>
            </a:r>
          </a:p>
          <a:p>
            <a:endParaRPr lang="en-US" dirty="0"/>
          </a:p>
        </p:txBody>
      </p:sp>
      <p:pic>
        <p:nvPicPr>
          <p:cNvPr id="4" name="Picture 3" descr="Carbohydra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18" y="4957036"/>
            <a:ext cx="3018407" cy="17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Participants </a:t>
            </a:r>
            <a:r>
              <a:rPr lang="en-US" dirty="0"/>
              <a:t>will be able recognize the risks associated with hyperglycemia on pregnancy </a:t>
            </a:r>
            <a:r>
              <a:rPr lang="en-US" dirty="0" smtClean="0"/>
              <a:t>outcomes</a:t>
            </a:r>
          </a:p>
          <a:p>
            <a:r>
              <a:rPr lang="en-US" dirty="0" smtClean="0"/>
              <a:t>Participants </a:t>
            </a:r>
            <a:r>
              <a:rPr lang="en-US" dirty="0"/>
              <a:t>will be able describe the different screening methods for GDM and identify the treatment goals for optimal GDM </a:t>
            </a:r>
            <a:r>
              <a:rPr lang="en-US" dirty="0" smtClean="0"/>
              <a:t>outcomes</a:t>
            </a:r>
          </a:p>
          <a:p>
            <a:r>
              <a:rPr lang="en-US" dirty="0" smtClean="0"/>
              <a:t>Participants </a:t>
            </a:r>
            <a:r>
              <a:rPr lang="en-US" dirty="0"/>
              <a:t>will be able to describe the treatment options to include nutrition, physical activity, self-monitoring of glucose, and pharmaceutical options.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5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5654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Initially, limit:</a:t>
            </a:r>
          </a:p>
          <a:p>
            <a:pPr lvl="1"/>
            <a:r>
              <a:rPr lang="en-US" dirty="0" smtClean="0"/>
              <a:t>Refined sugars</a:t>
            </a:r>
          </a:p>
          <a:p>
            <a:pPr lvl="1"/>
            <a:r>
              <a:rPr lang="en-US" dirty="0" smtClean="0"/>
              <a:t>Fruit juice</a:t>
            </a:r>
          </a:p>
          <a:p>
            <a:pPr lvl="1"/>
            <a:r>
              <a:rPr lang="en-US" dirty="0" smtClean="0"/>
              <a:t>Soda</a:t>
            </a:r>
          </a:p>
          <a:p>
            <a:pPr lvl="1"/>
            <a:r>
              <a:rPr lang="en-US" dirty="0" smtClean="0"/>
              <a:t>Energy drinks</a:t>
            </a:r>
          </a:p>
          <a:p>
            <a:pPr lvl="1"/>
            <a:r>
              <a:rPr lang="en-US" dirty="0" smtClean="0"/>
              <a:t>Sports drinks</a:t>
            </a:r>
          </a:p>
          <a:p>
            <a:pPr lvl="1"/>
            <a:r>
              <a:rPr lang="en-US" dirty="0" smtClean="0"/>
              <a:t>Sweetened coffee/tea</a:t>
            </a:r>
          </a:p>
          <a:p>
            <a:pPr lvl="1"/>
            <a:r>
              <a:rPr lang="en-US" dirty="0" smtClean="0"/>
              <a:t>Refined breakfast cereals</a:t>
            </a:r>
          </a:p>
          <a:p>
            <a:pPr lvl="1"/>
            <a:r>
              <a:rPr lang="en-US" dirty="0" smtClean="0"/>
              <a:t>Instant mashed potatoes/noodles</a:t>
            </a:r>
          </a:p>
          <a:p>
            <a:r>
              <a:rPr lang="en-US" dirty="0" smtClean="0"/>
              <a:t>Use can be individualized based on glycemic control</a:t>
            </a:r>
            <a:endParaRPr lang="en-US" dirty="0"/>
          </a:p>
        </p:txBody>
      </p:sp>
      <p:pic>
        <p:nvPicPr>
          <p:cNvPr id="4" name="Picture 3" descr="refined ch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56" y="2394209"/>
            <a:ext cx="17716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Emphasis on slower digested CHO: whole grains, legumes, fresh vegetables</a:t>
            </a:r>
          </a:p>
          <a:p>
            <a:r>
              <a:rPr lang="en-US" dirty="0" smtClean="0"/>
              <a:t>Fresh fruit: limit to one serving per meal, avoid at breakfast until glycemic control is observed</a:t>
            </a:r>
          </a:p>
          <a:p>
            <a:r>
              <a:rPr lang="en-US" dirty="0" smtClean="0"/>
              <a:t>Snacks: 2-3 </a:t>
            </a:r>
            <a:r>
              <a:rPr lang="en-US" dirty="0" err="1" smtClean="0"/>
              <a:t>hrs</a:t>
            </a:r>
            <a:r>
              <a:rPr lang="en-US" dirty="0" smtClean="0"/>
              <a:t> between meals and snacks</a:t>
            </a:r>
          </a:p>
          <a:p>
            <a:r>
              <a:rPr lang="en-US" dirty="0" smtClean="0"/>
              <a:t>CHO content of snacks: less than meal content</a:t>
            </a:r>
          </a:p>
          <a:p>
            <a:r>
              <a:rPr lang="en-US" dirty="0" smtClean="0"/>
              <a:t>Bedtime snack: 15-30 g CHO and 1 </a:t>
            </a:r>
            <a:r>
              <a:rPr lang="en-US" dirty="0" err="1" smtClean="0"/>
              <a:t>oz</a:t>
            </a:r>
            <a:r>
              <a:rPr lang="en-US" dirty="0" smtClean="0"/>
              <a:t> protein</a:t>
            </a:r>
          </a:p>
          <a:p>
            <a:r>
              <a:rPr lang="en-US" dirty="0" smtClean="0"/>
              <a:t>No longer than 10 </a:t>
            </a:r>
            <a:r>
              <a:rPr lang="en-US" dirty="0" err="1" smtClean="0"/>
              <a:t>hrs</a:t>
            </a:r>
            <a:r>
              <a:rPr lang="en-US" dirty="0" smtClean="0"/>
              <a:t> between snack and breakfast to lower risk of starvation ketosis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56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Non-nutritive Sweeteners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“According </a:t>
            </a:r>
            <a:r>
              <a:rPr lang="en-US" dirty="0"/>
              <a:t>to the EAL, very limited </a:t>
            </a:r>
            <a:r>
              <a:rPr lang="en-US" dirty="0" smtClean="0"/>
              <a:t>evidence </a:t>
            </a:r>
            <a:r>
              <a:rPr lang="en-US" dirty="0"/>
              <a:t>(Grade IV=Expert Opinion) is available to support </a:t>
            </a:r>
            <a:r>
              <a:rPr lang="en-US" dirty="0" smtClean="0"/>
              <a:t>the </a:t>
            </a:r>
            <a:r>
              <a:rPr lang="en-US" dirty="0"/>
              <a:t>use of nonnutritive sweeteners for </a:t>
            </a:r>
            <a:r>
              <a:rPr lang="en-US" dirty="0" smtClean="0"/>
              <a:t>GDM. The </a:t>
            </a:r>
            <a:r>
              <a:rPr lang="en-US" dirty="0"/>
              <a:t>Food </a:t>
            </a:r>
            <a:r>
              <a:rPr lang="en-US" dirty="0" smtClean="0"/>
              <a:t>and </a:t>
            </a:r>
            <a:r>
              <a:rPr lang="en-US" dirty="0"/>
              <a:t>Drug Administration (FDA) has approved aspartame, </a:t>
            </a:r>
            <a:r>
              <a:rPr lang="en-US" dirty="0" err="1" smtClean="0"/>
              <a:t>acesulfame</a:t>
            </a:r>
            <a:r>
              <a:rPr lang="en-US" dirty="0" smtClean="0"/>
              <a:t> </a:t>
            </a:r>
            <a:r>
              <a:rPr lang="en-US" dirty="0"/>
              <a:t>potassium, sucralose, saccharin, and </a:t>
            </a:r>
            <a:r>
              <a:rPr lang="en-US" dirty="0" err="1"/>
              <a:t>neotame</a:t>
            </a:r>
            <a:r>
              <a:rPr lang="en-US" dirty="0"/>
              <a:t> for </a:t>
            </a:r>
            <a:r>
              <a:rPr lang="en-US" dirty="0" smtClean="0"/>
              <a:t>general </a:t>
            </a:r>
            <a:r>
              <a:rPr lang="en-US" dirty="0"/>
              <a:t>use, while whole leaf or crude extracts of stevia have </a:t>
            </a:r>
            <a:r>
              <a:rPr lang="en-US" dirty="0" smtClean="0"/>
              <a:t>not </a:t>
            </a:r>
            <a:r>
              <a:rPr lang="en-US" dirty="0"/>
              <a:t>been approved</a:t>
            </a:r>
            <a:r>
              <a:rPr lang="en-US" dirty="0" smtClean="0"/>
              <a:t>.”</a:t>
            </a:r>
            <a:endParaRPr lang="en-US" dirty="0"/>
          </a:p>
          <a:p>
            <a:r>
              <a:rPr lang="en-US" dirty="0" smtClean="0"/>
              <a:t>“The </a:t>
            </a:r>
            <a:r>
              <a:rPr lang="en-US" dirty="0"/>
              <a:t>use of FDA-approved nonnutritive </a:t>
            </a:r>
            <a:r>
              <a:rPr lang="en-US" dirty="0" smtClean="0"/>
              <a:t>sweeteners </a:t>
            </a:r>
            <a:r>
              <a:rPr lang="en-US" dirty="0"/>
              <a:t>during pregnancy is acceptable with the exception </a:t>
            </a:r>
            <a:r>
              <a:rPr lang="en-US" dirty="0" smtClean="0"/>
              <a:t>of </a:t>
            </a:r>
            <a:r>
              <a:rPr lang="en-US" dirty="0"/>
              <a:t>aspartame for pregnant women with phenylketonuria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55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52368"/>
            <a:ext cx="8042276" cy="1336956"/>
          </a:xfrm>
        </p:spPr>
        <p:txBody>
          <a:bodyPr/>
          <a:lstStyle/>
          <a:p>
            <a:r>
              <a:rPr lang="en-US" dirty="0" smtClean="0"/>
              <a:t>Other Lifestyle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75592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Exercise: remain active 15 minutes after meals</a:t>
            </a:r>
          </a:p>
          <a:p>
            <a:r>
              <a:rPr lang="en-US" dirty="0" smtClean="0"/>
              <a:t>Exercise 30 minutes+ per day as tolerated</a:t>
            </a:r>
          </a:p>
          <a:p>
            <a:r>
              <a:rPr lang="en-US" dirty="0" smtClean="0"/>
              <a:t>Hydration</a:t>
            </a:r>
          </a:p>
          <a:p>
            <a:r>
              <a:rPr lang="en-US" dirty="0" smtClean="0"/>
              <a:t>Adequate sleep</a:t>
            </a:r>
          </a:p>
          <a:p>
            <a:r>
              <a:rPr lang="en-US" dirty="0" smtClean="0"/>
              <a:t>Stress management</a:t>
            </a:r>
          </a:p>
          <a:p>
            <a:r>
              <a:rPr lang="en-US" dirty="0" smtClean="0"/>
              <a:t>SMBG: self-monitoring of blood glucose: fasting and 1-2 </a:t>
            </a:r>
            <a:r>
              <a:rPr lang="en-US" dirty="0" err="1" smtClean="0"/>
              <a:t>hr</a:t>
            </a:r>
            <a:r>
              <a:rPr lang="en-US" dirty="0" smtClean="0"/>
              <a:t> post-prandial</a:t>
            </a:r>
          </a:p>
        </p:txBody>
      </p:sp>
      <p:pic>
        <p:nvPicPr>
          <p:cNvPr id="4" name="Picture 3" descr="Pregnancy-Fitness-and-Exercis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13" y="3136398"/>
            <a:ext cx="2663778" cy="17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7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MNT goals should be reviewed at least monthly as glucose tolerance worsens as pregnancy advances</a:t>
            </a:r>
          </a:p>
          <a:p>
            <a:r>
              <a:rPr lang="en-US" dirty="0" smtClean="0"/>
              <a:t>Monitor weight and adjust meal plan as needed</a:t>
            </a:r>
          </a:p>
          <a:p>
            <a:r>
              <a:rPr lang="en-US" dirty="0" smtClean="0"/>
              <a:t>If diet adherence/physical activity is positive and glucose goals are not achieved, consider pharmaceutical initiation</a:t>
            </a:r>
          </a:p>
          <a:p>
            <a:endParaRPr lang="en-US" dirty="0"/>
          </a:p>
        </p:txBody>
      </p:sp>
      <p:pic>
        <p:nvPicPr>
          <p:cNvPr id="4" name="Picture 3" descr="diabetes SMB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01" y="4816728"/>
            <a:ext cx="21907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16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Glycemic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69747"/>
            <a:ext cx="8042276" cy="3873853"/>
          </a:xfrm>
        </p:spPr>
        <p:txBody>
          <a:bodyPr/>
          <a:lstStyle/>
          <a:p>
            <a:r>
              <a:rPr lang="en-US" sz="3200" dirty="0" smtClean="0"/>
              <a:t>FBG </a:t>
            </a:r>
            <a:r>
              <a:rPr lang="en-US" sz="3200" u="sng" dirty="0" smtClean="0"/>
              <a:t>&lt;</a:t>
            </a:r>
            <a:r>
              <a:rPr lang="en-US" sz="3200" dirty="0" smtClean="0"/>
              <a:t> 95</a:t>
            </a:r>
          </a:p>
          <a:p>
            <a:r>
              <a:rPr lang="en-US" sz="3200" dirty="0" smtClean="0"/>
              <a:t>1 </a:t>
            </a:r>
            <a:r>
              <a:rPr lang="en-US" sz="3200" dirty="0" err="1" smtClean="0"/>
              <a:t>hr</a:t>
            </a:r>
            <a:r>
              <a:rPr lang="en-US" sz="3200" dirty="0" smtClean="0"/>
              <a:t> post-prandial glucose </a:t>
            </a:r>
            <a:r>
              <a:rPr lang="en-US" sz="3200" u="sng" dirty="0" smtClean="0"/>
              <a:t>&lt;</a:t>
            </a:r>
            <a:r>
              <a:rPr lang="en-US" sz="3200" dirty="0" smtClean="0"/>
              <a:t>140</a:t>
            </a:r>
          </a:p>
          <a:p>
            <a:r>
              <a:rPr lang="en-US" sz="3200" dirty="0" smtClean="0"/>
              <a:t>2 </a:t>
            </a:r>
            <a:r>
              <a:rPr lang="en-US" sz="3200" dirty="0" err="1" smtClean="0"/>
              <a:t>hr</a:t>
            </a:r>
            <a:r>
              <a:rPr lang="en-US" sz="3200" dirty="0" smtClean="0"/>
              <a:t> post-prandial glucose </a:t>
            </a:r>
            <a:r>
              <a:rPr lang="en-US" sz="3200" u="sng" dirty="0" smtClean="0"/>
              <a:t>&lt;</a:t>
            </a:r>
            <a:r>
              <a:rPr lang="en-US" sz="3200" dirty="0" smtClean="0"/>
              <a:t>120</a:t>
            </a:r>
          </a:p>
          <a:p>
            <a:endParaRPr lang="en-US" dirty="0"/>
          </a:p>
        </p:txBody>
      </p:sp>
      <p:pic>
        <p:nvPicPr>
          <p:cNvPr id="4" name="Picture 3" descr="target-arrow-bulls-eye-Fotolia_13229798_Subscription_XXL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45" y="4249758"/>
            <a:ext cx="1880586" cy="18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86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40993"/>
          </a:xfrm>
        </p:spPr>
        <p:txBody>
          <a:bodyPr/>
          <a:lstStyle/>
          <a:p>
            <a:r>
              <a:rPr lang="en-US" dirty="0" smtClean="0"/>
              <a:t>Medication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48569"/>
            <a:ext cx="8042276" cy="5575264"/>
          </a:xfrm>
        </p:spPr>
        <p:txBody>
          <a:bodyPr>
            <a:noAutofit/>
          </a:bodyPr>
          <a:lstStyle/>
          <a:p>
            <a:r>
              <a:rPr lang="en-US" dirty="0" smtClean="0"/>
              <a:t>Women with greater initial hyperglycemia may require early initiation of pharmacologic therapy</a:t>
            </a:r>
          </a:p>
          <a:p>
            <a:r>
              <a:rPr lang="en-US" dirty="0" smtClean="0"/>
              <a:t>Insulin is recommended as first line treatment</a:t>
            </a:r>
          </a:p>
          <a:p>
            <a:r>
              <a:rPr lang="en-US" dirty="0" smtClean="0"/>
              <a:t>Metformin: may slightly increase the risk of prematurity</a:t>
            </a:r>
          </a:p>
          <a:p>
            <a:pPr lvl="1"/>
            <a:r>
              <a:rPr lang="en-US" sz="2400" dirty="0" smtClean="0"/>
              <a:t>50% of patients started on Metformin eventually needed insulin for glycemic control</a:t>
            </a:r>
          </a:p>
          <a:p>
            <a:pPr lvl="1"/>
            <a:r>
              <a:rPr lang="en-US" sz="2400" dirty="0" smtClean="0"/>
              <a:t>Metformin crosses the placenta. No adverse effects on fetus have been noted but long-term studies are lacking.</a:t>
            </a:r>
          </a:p>
          <a:p>
            <a:r>
              <a:rPr lang="en-US" dirty="0" smtClean="0"/>
              <a:t>Insulin: increasing insulin resistance starting in 2</a:t>
            </a:r>
            <a:r>
              <a:rPr lang="en-US" baseline="30000" dirty="0" smtClean="0"/>
              <a:t>nd</a:t>
            </a:r>
            <a:r>
              <a:rPr lang="en-US" dirty="0" smtClean="0"/>
              <a:t> trimester. Adherence to SMBG is critical.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92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Post-partum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4-12 weeks post-partum: OGTT is preferred over </a:t>
            </a:r>
            <a:r>
              <a:rPr lang="en-US" dirty="0" err="1" smtClean="0"/>
              <a:t>AlC</a:t>
            </a:r>
            <a:r>
              <a:rPr lang="en-US" dirty="0" smtClean="0"/>
              <a:t> due to increased red blood cell turnover related to pregnancy or blood loss during delivery</a:t>
            </a:r>
          </a:p>
          <a:p>
            <a:r>
              <a:rPr lang="en-US" dirty="0" smtClean="0"/>
              <a:t>If first check is normal, recheck every 1-3 years depending on risk factors</a:t>
            </a:r>
          </a:p>
          <a:p>
            <a:r>
              <a:rPr lang="en-US" dirty="0" smtClean="0"/>
              <a:t>Lowest risk for type 2 </a:t>
            </a:r>
            <a:r>
              <a:rPr lang="en-US" dirty="0" err="1" smtClean="0"/>
              <a:t>dm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Healthy eating plan</a:t>
            </a:r>
          </a:p>
          <a:p>
            <a:pPr lvl="1"/>
            <a:r>
              <a:rPr lang="en-US" dirty="0" smtClean="0"/>
              <a:t>Post-partum weight</a:t>
            </a:r>
          </a:p>
          <a:p>
            <a:pPr lvl="1"/>
            <a:r>
              <a:rPr lang="en-US" dirty="0" smtClean="0"/>
              <a:t>Exercise</a:t>
            </a:r>
          </a:p>
          <a:p>
            <a:pPr lvl="1"/>
            <a:r>
              <a:rPr lang="en-US" dirty="0" smtClean="0"/>
              <a:t>Pre-conceptual planning for next pregnancy</a:t>
            </a:r>
            <a:endParaRPr lang="en-US" dirty="0"/>
          </a:p>
        </p:txBody>
      </p:sp>
      <p:pic>
        <p:nvPicPr>
          <p:cNvPr id="4" name="Picture 3" descr="handsfee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33" y="3442388"/>
            <a:ext cx="2104786" cy="18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Breastfeeding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weight woman: 1-2 # per month does not impact milk quantity</a:t>
            </a:r>
          </a:p>
          <a:p>
            <a:r>
              <a:rPr lang="en-US" dirty="0" smtClean="0"/>
              <a:t>Overweight woman: up to 4.5# per month</a:t>
            </a:r>
          </a:p>
          <a:p>
            <a:endParaRPr lang="en-US" dirty="0"/>
          </a:p>
        </p:txBody>
      </p:sp>
      <p:pic>
        <p:nvPicPr>
          <p:cNvPr id="4" name="Picture 3" descr="tree-of-roots-breastfeeding-photo-picsar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50" y="3182296"/>
            <a:ext cx="3294770" cy="34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8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&amp; Questions?</a:t>
            </a:r>
            <a:endParaRPr lang="en-US" dirty="0"/>
          </a:p>
        </p:txBody>
      </p:sp>
      <p:pic>
        <p:nvPicPr>
          <p:cNvPr id="4" name="Content Placeholder 3" descr="questions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36" t="-4245" r="-9943"/>
          <a:stretch/>
        </p:blipFill>
        <p:spPr>
          <a:xfrm>
            <a:off x="549275" y="1444532"/>
            <a:ext cx="8042276" cy="5103653"/>
          </a:xfrm>
        </p:spPr>
      </p:pic>
    </p:spTree>
    <p:extLst>
      <p:ext uri="{BB962C8B-B14F-4D97-AF65-F5344CB8AC3E}">
        <p14:creationId xmlns:p14="http://schemas.microsoft.com/office/powerpoint/2010/main" val="279611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 of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56187"/>
          </a:xfrm>
        </p:spPr>
        <p:txBody>
          <a:bodyPr>
            <a:normAutofit/>
          </a:bodyPr>
          <a:lstStyle/>
          <a:p>
            <a:r>
              <a:rPr lang="en-US" dirty="0" smtClean="0"/>
              <a:t>Type 1: Primary Defect: Insulin deficiency due to beta cell failure</a:t>
            </a:r>
          </a:p>
          <a:p>
            <a:pPr lvl="1"/>
            <a:r>
              <a:rPr lang="en-US" dirty="0" smtClean="0"/>
              <a:t>~ 5% of all diabetes diagnoses</a:t>
            </a:r>
          </a:p>
          <a:p>
            <a:pPr lvl="1"/>
            <a:endParaRPr lang="en-US" dirty="0"/>
          </a:p>
          <a:p>
            <a:r>
              <a:rPr lang="en-US" dirty="0" smtClean="0"/>
              <a:t>Type 2: Primary Defect: Insulin resistance due to…</a:t>
            </a:r>
          </a:p>
          <a:p>
            <a:pPr lvl="1"/>
            <a:r>
              <a:rPr lang="en-US" dirty="0" smtClean="0"/>
              <a:t>Overweight/excess weight gain</a:t>
            </a:r>
          </a:p>
          <a:p>
            <a:pPr lvl="1"/>
            <a:r>
              <a:rPr lang="en-US" dirty="0" smtClean="0"/>
              <a:t>Food choices</a:t>
            </a:r>
          </a:p>
          <a:p>
            <a:pPr lvl="1"/>
            <a:r>
              <a:rPr lang="en-US" dirty="0" smtClean="0"/>
              <a:t>Sedentary lifestyle</a:t>
            </a:r>
          </a:p>
          <a:p>
            <a:pPr lvl="1"/>
            <a:r>
              <a:rPr lang="en-US" dirty="0" smtClean="0"/>
              <a:t>Ethnicity</a:t>
            </a:r>
          </a:p>
          <a:p>
            <a:pPr lvl="1"/>
            <a:r>
              <a:rPr lang="en-US" dirty="0" smtClean="0"/>
              <a:t>PCOS </a:t>
            </a:r>
          </a:p>
          <a:p>
            <a:pPr lvl="1"/>
            <a:r>
              <a:rPr lang="en-US" dirty="0" smtClean="0"/>
              <a:t>90-95% of diabetes diagnoses</a:t>
            </a:r>
          </a:p>
          <a:p>
            <a:pPr lvl="1"/>
            <a:endParaRPr lang="en-US" dirty="0"/>
          </a:p>
        </p:txBody>
      </p:sp>
      <p:pic>
        <p:nvPicPr>
          <p:cNvPr id="5" name="Picture 4" descr="diabetes-graphic-45820309-e1442866926312.jpe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16" y="4350051"/>
            <a:ext cx="2199734" cy="15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4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Gestational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020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Glucose intolerance with onset or first recognition during pregnancy</a:t>
            </a:r>
          </a:p>
          <a:p>
            <a:r>
              <a:rPr lang="en-US" dirty="0" smtClean="0"/>
              <a:t>Primary defect: Insulin resistance due to placental hormones in addition to:</a:t>
            </a:r>
          </a:p>
          <a:p>
            <a:pPr lvl="1"/>
            <a:r>
              <a:rPr lang="en-US" dirty="0" smtClean="0"/>
              <a:t>Overweight/excess weight gain in pregnancy</a:t>
            </a:r>
          </a:p>
          <a:p>
            <a:pPr lvl="1"/>
            <a:r>
              <a:rPr lang="en-US" dirty="0" smtClean="0"/>
              <a:t>Family </a:t>
            </a:r>
            <a:r>
              <a:rPr lang="en-US" dirty="0" err="1" smtClean="0"/>
              <a:t>hx</a:t>
            </a:r>
            <a:r>
              <a:rPr lang="en-US" dirty="0" smtClean="0"/>
              <a:t> of type 2 </a:t>
            </a:r>
            <a:r>
              <a:rPr lang="en-US" dirty="0" err="1" smtClean="0"/>
              <a:t>dm</a:t>
            </a:r>
            <a:endParaRPr lang="en-US" dirty="0" smtClean="0"/>
          </a:p>
          <a:p>
            <a:pPr lvl="1"/>
            <a:r>
              <a:rPr lang="en-US" dirty="0" smtClean="0"/>
              <a:t>Sedentary lifestyle</a:t>
            </a:r>
          </a:p>
          <a:p>
            <a:pPr lvl="1"/>
            <a:r>
              <a:rPr lang="en-US" dirty="0" smtClean="0"/>
              <a:t>Ethnicity</a:t>
            </a:r>
          </a:p>
          <a:p>
            <a:pPr lvl="1"/>
            <a:r>
              <a:rPr lang="en-US" dirty="0" smtClean="0"/>
              <a:t>PCOS</a:t>
            </a:r>
          </a:p>
          <a:p>
            <a:pPr lvl="1"/>
            <a:r>
              <a:rPr lang="en-US" dirty="0" smtClean="0"/>
              <a:t>Prior IGT or GDM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Multiple gestation</a:t>
            </a:r>
          </a:p>
        </p:txBody>
      </p:sp>
      <p:pic>
        <p:nvPicPr>
          <p:cNvPr id="4" name="Picture 3" descr="diabetes-graphi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96" y="3809575"/>
            <a:ext cx="3026184" cy="22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1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GDM 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 15-20% of all pregnancies</a:t>
            </a:r>
          </a:p>
          <a:p>
            <a:r>
              <a:rPr lang="en-US" dirty="0" smtClean="0"/>
              <a:t>Prevalence of diabetes in pregnancy has increased in the United States, with the majority being an increase in GDM</a:t>
            </a:r>
          </a:p>
          <a:p>
            <a:r>
              <a:rPr lang="en-US" dirty="0" smtClean="0"/>
              <a:t>Increase in diagnosis parallels increase in obesity in the U.S. and world-wide</a:t>
            </a:r>
          </a:p>
          <a:p>
            <a:endParaRPr lang="en-US" dirty="0"/>
          </a:p>
        </p:txBody>
      </p:sp>
      <p:pic>
        <p:nvPicPr>
          <p:cNvPr id="5" name="Picture 4" descr="arro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87" y="4178533"/>
            <a:ext cx="37465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 women at 24-28 weeks </a:t>
            </a:r>
          </a:p>
          <a:p>
            <a:pPr lvl="1"/>
            <a:r>
              <a:rPr lang="en-US" dirty="0" smtClean="0"/>
              <a:t>No previous dx of diabetes</a:t>
            </a:r>
          </a:p>
          <a:p>
            <a:pPr lvl="1"/>
            <a:r>
              <a:rPr lang="en-US" dirty="0" smtClean="0"/>
              <a:t>No risk factors</a:t>
            </a:r>
          </a:p>
          <a:p>
            <a:r>
              <a:rPr lang="en-US" dirty="0" smtClean="0"/>
              <a:t>Test </a:t>
            </a:r>
            <a:r>
              <a:rPr lang="en-US" dirty="0"/>
              <a:t>for undiagnosed </a:t>
            </a:r>
            <a:r>
              <a:rPr lang="en-US" dirty="0" err="1"/>
              <a:t>dm</a:t>
            </a:r>
            <a:r>
              <a:rPr lang="en-US" dirty="0"/>
              <a:t> at first prenatal visit for those with risk factors using standard diagnostic criteria </a:t>
            </a:r>
            <a:endParaRPr lang="en-US" dirty="0" smtClean="0"/>
          </a:p>
        </p:txBody>
      </p:sp>
      <p:pic>
        <p:nvPicPr>
          <p:cNvPr id="4" name="Picture 3" descr="pregnancy-twins-multipl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92" y="3983756"/>
            <a:ext cx="2552417" cy="25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2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733791"/>
          </a:xfrm>
        </p:spPr>
        <p:txBody>
          <a:bodyPr>
            <a:normAutofit/>
          </a:bodyPr>
          <a:lstStyle/>
          <a:p>
            <a:r>
              <a:rPr lang="en-US" dirty="0" smtClean="0"/>
              <a:t>Risk Factors for early prenatal testing</a:t>
            </a:r>
            <a:endParaRPr lang="en-US" dirty="0"/>
          </a:p>
          <a:p>
            <a:pPr lvl="1"/>
            <a:r>
              <a:rPr lang="en-US" dirty="0" smtClean="0"/>
              <a:t>Overweight or obese</a:t>
            </a:r>
          </a:p>
          <a:p>
            <a:pPr lvl="1"/>
            <a:r>
              <a:rPr lang="en-US" dirty="0" smtClean="0"/>
              <a:t>First degree relative with </a:t>
            </a:r>
            <a:r>
              <a:rPr lang="en-US" dirty="0" err="1" smtClean="0"/>
              <a:t>dm</a:t>
            </a:r>
            <a:endParaRPr lang="en-US" dirty="0" smtClean="0"/>
          </a:p>
          <a:p>
            <a:pPr lvl="1"/>
            <a:r>
              <a:rPr lang="en-US" dirty="0" smtClean="0"/>
              <a:t>History of GDM</a:t>
            </a:r>
          </a:p>
          <a:p>
            <a:pPr lvl="1"/>
            <a:r>
              <a:rPr lang="en-US" dirty="0" err="1" smtClean="0"/>
              <a:t>Acanthosis</a:t>
            </a:r>
            <a:r>
              <a:rPr lang="en-US" dirty="0" smtClean="0"/>
              <a:t> </a:t>
            </a:r>
            <a:r>
              <a:rPr lang="en-US" dirty="0" err="1" smtClean="0"/>
              <a:t>Nigricans</a:t>
            </a:r>
            <a:endParaRPr lang="en-US" dirty="0" smtClean="0"/>
          </a:p>
          <a:p>
            <a:pPr lvl="1"/>
            <a:r>
              <a:rPr lang="en-US" dirty="0" smtClean="0"/>
              <a:t>PCOS</a:t>
            </a:r>
          </a:p>
          <a:p>
            <a:pPr lvl="1"/>
            <a:r>
              <a:rPr lang="en-US" dirty="0" smtClean="0"/>
              <a:t>Physical inactivity</a:t>
            </a:r>
          </a:p>
          <a:p>
            <a:pPr lvl="1"/>
            <a:r>
              <a:rPr lang="en-US" dirty="0" smtClean="0"/>
              <a:t>HTN</a:t>
            </a:r>
          </a:p>
          <a:p>
            <a:pPr lvl="1"/>
            <a:r>
              <a:rPr lang="en-US" dirty="0" smtClean="0"/>
              <a:t>HDL &lt;35 or triglycerides &gt;250</a:t>
            </a:r>
          </a:p>
          <a:p>
            <a:pPr lvl="1"/>
            <a:r>
              <a:rPr lang="en-US" dirty="0" smtClean="0"/>
              <a:t>CVD history</a:t>
            </a:r>
          </a:p>
          <a:p>
            <a:endParaRPr lang="en-US" dirty="0"/>
          </a:p>
        </p:txBody>
      </p:sp>
      <p:pic>
        <p:nvPicPr>
          <p:cNvPr id="4" name="Picture 3" descr="Diabetes-Blackboard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30" y="3136396"/>
            <a:ext cx="1911456" cy="19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9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Acanthosis</a:t>
            </a:r>
            <a:r>
              <a:rPr lang="en-US" dirty="0" smtClean="0"/>
              <a:t> </a:t>
            </a:r>
            <a:r>
              <a:rPr lang="en-US" dirty="0" err="1" smtClean="0"/>
              <a:t>Nigricans</a:t>
            </a:r>
            <a:endParaRPr lang="en-US" dirty="0"/>
          </a:p>
        </p:txBody>
      </p:sp>
      <p:pic>
        <p:nvPicPr>
          <p:cNvPr id="4" name="Content Placeholder 3" descr="CAPD_acanthosis_nigrican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3" b="10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841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Obesity epidemic has led to more undiagnosed type 2 </a:t>
            </a:r>
            <a:r>
              <a:rPr lang="en-US" dirty="0" err="1" smtClean="0"/>
              <a:t>dm</a:t>
            </a:r>
            <a:r>
              <a:rPr lang="en-US" dirty="0" smtClean="0"/>
              <a:t> in women</a:t>
            </a:r>
          </a:p>
          <a:p>
            <a:r>
              <a:rPr lang="en-US" dirty="0" smtClean="0"/>
              <a:t>Women diagnosed in first trimester of pregnancy should be labeled as pre-existing pre-gestational </a:t>
            </a:r>
            <a:r>
              <a:rPr lang="en-US" dirty="0" err="1" smtClean="0"/>
              <a:t>dm</a:t>
            </a:r>
            <a:endParaRPr lang="en-US" dirty="0" smtClean="0"/>
          </a:p>
          <a:p>
            <a:r>
              <a:rPr lang="en-US" dirty="0" smtClean="0"/>
              <a:t>When diagnosed in 2</a:t>
            </a:r>
            <a:r>
              <a:rPr lang="en-US" baseline="30000" dirty="0" smtClean="0"/>
              <a:t>nd</a:t>
            </a:r>
            <a:r>
              <a:rPr lang="en-US" dirty="0" smtClean="0"/>
              <a:t> or 3</a:t>
            </a:r>
            <a:r>
              <a:rPr lang="en-US" baseline="30000" dirty="0" smtClean="0"/>
              <a:t>rd</a:t>
            </a:r>
            <a:r>
              <a:rPr lang="en-US" dirty="0" smtClean="0"/>
              <a:t> trimester of pregnancy, it is GDM</a:t>
            </a:r>
          </a:p>
          <a:p>
            <a:endParaRPr lang="en-US" dirty="0"/>
          </a:p>
        </p:txBody>
      </p:sp>
      <p:pic>
        <p:nvPicPr>
          <p:cNvPr id="4" name="Picture 3" descr="Gestational-Diabetes.jpe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70" y="4474820"/>
            <a:ext cx="3213120" cy="21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73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412</TotalTime>
  <Words>1523</Words>
  <Application>Microsoft Macintosh PowerPoint</Application>
  <PresentationFormat>On-screen Show (4:3)</PresentationFormat>
  <Paragraphs>222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Breeze</vt:lpstr>
      <vt:lpstr>Gestational Diabetes Management: What’s New &amp; How to Achieve Optimal Outcomes</vt:lpstr>
      <vt:lpstr>Learning Outcomes</vt:lpstr>
      <vt:lpstr>Classifications of Diabetes</vt:lpstr>
      <vt:lpstr>Gestational Diabetes</vt:lpstr>
      <vt:lpstr>GDM Prevalence</vt:lpstr>
      <vt:lpstr>Screening</vt:lpstr>
      <vt:lpstr>Diagnostic Criteria</vt:lpstr>
      <vt:lpstr>Acanthosis Nigricans</vt:lpstr>
      <vt:lpstr>Diagnostic Criteria</vt:lpstr>
      <vt:lpstr>HAPO Study (Hyperglycemia &amp; Adverse Pregnancy Outcome) Multinational cohort study of 23,000 pregnant women</vt:lpstr>
      <vt:lpstr>Two Strategies for Diagnosis</vt:lpstr>
      <vt:lpstr>GDM in the US</vt:lpstr>
      <vt:lpstr>Pre-conceptual Planning</vt:lpstr>
      <vt:lpstr>Recommended Weight Gain IOM</vt:lpstr>
      <vt:lpstr>Glycemic Goals </vt:lpstr>
      <vt:lpstr>Physiology of Diabetes in Pregnancy</vt:lpstr>
      <vt:lpstr>GDM Treatment</vt:lpstr>
      <vt:lpstr>MNT</vt:lpstr>
      <vt:lpstr>CHO Regulation</vt:lpstr>
      <vt:lpstr>CHO Regulation</vt:lpstr>
      <vt:lpstr>CHO Regulation</vt:lpstr>
      <vt:lpstr>Non-nutritive Sweeteners</vt:lpstr>
      <vt:lpstr>Other Lifestyle Modifications</vt:lpstr>
      <vt:lpstr>Monitoring</vt:lpstr>
      <vt:lpstr>Glycemic Targets</vt:lpstr>
      <vt:lpstr>Medication</vt:lpstr>
      <vt:lpstr>Post-partum Care</vt:lpstr>
      <vt:lpstr>Breastfeeding </vt:lpstr>
      <vt:lpstr>Review &amp;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Gestational Diabetes Management: What’s New &amp; How to Achieve Optimal Outcomes</dc:title>
  <dc:creator>Linda Yarrow</dc:creator>
  <cp:lastModifiedBy>Linda Yarrow</cp:lastModifiedBy>
  <cp:revision>30</cp:revision>
  <cp:lastPrinted>2017-02-08T15:37:23Z</cp:lastPrinted>
  <dcterms:created xsi:type="dcterms:W3CDTF">2017-02-03T12:42:22Z</dcterms:created>
  <dcterms:modified xsi:type="dcterms:W3CDTF">2017-02-08T15:47:31Z</dcterms:modified>
</cp:coreProperties>
</file>