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5" r:id="rId18"/>
    <p:sldId id="424" r:id="rId19"/>
    <p:sldId id="426" r:id="rId20"/>
    <p:sldId id="32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74" autoAdjust="0"/>
    <p:restoredTop sz="94660"/>
  </p:normalViewPr>
  <p:slideViewPr>
    <p:cSldViewPr>
      <p:cViewPr>
        <p:scale>
          <a:sx n="92" d="100"/>
          <a:sy n="92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A9B20D-2626-42D2-A3E2-C955BEAD259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330764-437F-4122-96D1-DCF851F0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F62D-EFD4-4BF1-9688-35CD59648486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079C6-7DC7-473A-8A1D-6CE1D417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7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0A4E3F-5541-48AA-B2F9-F388E02EACFE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9399A5-88D0-4171-B0D2-41CBDD49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2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re.ksu.edu/FoodSafety/p.aspx?tabid=39" TargetMode="External"/><Relationship Id="rId2" Type="http://schemas.openxmlformats.org/officeDocument/2006/relationships/hyperlink" Target="http://www.ksre.ksu.edu/bookstore/pubs/MF313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safety.gov/blog/farmers_marke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re.ksu.edu/foodsafe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 sz="4800" i="1" dirty="0" smtClean="0">
                <a:ea typeface="ＭＳ Ｐゴシック" pitchFamily="34" charset="-128"/>
              </a:rPr>
              <a:t>Shopping Safe                                       at Farmers Markets</a:t>
            </a: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81200"/>
          </a:xfrm>
        </p:spPr>
        <p:txBody>
          <a:bodyPr/>
          <a:lstStyle/>
          <a:p>
            <a:pPr eaLnBrk="1" hangingPunct="1"/>
            <a:r>
              <a:rPr lang="en-US" altLang="en-US" sz="2800" i="1" smtClean="0">
                <a:solidFill>
                  <a:srgbClr val="898989"/>
                </a:solidFill>
                <a:ea typeface="ＭＳ Ｐゴシック" pitchFamily="34" charset="-128"/>
              </a:rPr>
              <a:t>Prepared by: Londa </a:t>
            </a:r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Nwadike</a:t>
            </a:r>
          </a:p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Extension Consumer Food Safety Specialist</a:t>
            </a:r>
          </a:p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University of Missouri/                          Kansas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6272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Look for clues- 5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Baked goods</a:t>
            </a:r>
          </a:p>
          <a:p>
            <a:pPr lvl="1"/>
            <a:r>
              <a:rPr lang="en-US" altLang="en-US" i="1" dirty="0" smtClean="0">
                <a:ea typeface="ＭＳ Ｐゴシック" pitchFamily="34" charset="-128"/>
              </a:rPr>
              <a:t>Cookies, breads, fruit pies, dry powder mixes allowed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Samples	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Servers should keep a barrier between hands and food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Gloves, tongs, tissues, utensils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Samples offered so that shoppers only touch 1 sample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Ex: toothpicks in apple slices</a:t>
            </a:r>
          </a:p>
        </p:txBody>
      </p:sp>
      <p:pic>
        <p:nvPicPr>
          <p:cNvPr id="11268" name="Picture 4" descr="C:\Users\lvanderw\Pictures\2011 Sept 5\2011 Sept 5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3160" r="18295" b="39417"/>
          <a:stretch>
            <a:fillRect/>
          </a:stretch>
        </p:blipFill>
        <p:spPr bwMode="auto">
          <a:xfrm>
            <a:off x="19050" y="5015290"/>
            <a:ext cx="3105150" cy="202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2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Look for clues- 6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525963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Handwashing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Seeing vendors washing their hands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See </a:t>
            </a:r>
            <a:r>
              <a:rPr lang="en-US" altLang="en-US" dirty="0" err="1" smtClean="0">
                <a:ea typeface="ＭＳ Ｐゴシック" pitchFamily="34" charset="-128"/>
              </a:rPr>
              <a:t>handwashing</a:t>
            </a:r>
            <a:r>
              <a:rPr lang="en-US" altLang="en-US" dirty="0" smtClean="0">
                <a:ea typeface="ＭＳ Ｐゴシック" pitchFamily="34" charset="-128"/>
              </a:rPr>
              <a:t> station in booth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Needed for hot prepared foods, samples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Booth cleanliness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Surfaces of their booth, knives, other utensils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Personal hygiene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Clean clothes, hands, no wiping nose, etc. </a:t>
            </a:r>
          </a:p>
        </p:txBody>
      </p:sp>
      <p:pic>
        <p:nvPicPr>
          <p:cNvPr id="12292" name="Content Placeholder 4" descr="tempw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623" r="14696" b="3008"/>
          <a:stretch>
            <a:fillRect/>
          </a:stretch>
        </p:blipFill>
        <p:spPr bwMode="auto">
          <a:xfrm>
            <a:off x="6705600" y="1079500"/>
            <a:ext cx="25003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8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Look for clues- 7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9831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Look for any posted food safety certifications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Training, inspections, </a:t>
            </a:r>
            <a:r>
              <a:rPr lang="en-US" altLang="en-US" dirty="0" err="1" smtClean="0">
                <a:ea typeface="ＭＳ Ｐゴシック" pitchFamily="34" charset="-128"/>
              </a:rPr>
              <a:t>etc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Ask vendors about their food safety practices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Water they use in irrigation, washing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Harvesting/processing/ sanitation methods</a:t>
            </a:r>
            <a:endParaRPr lang="en-US" altLang="en-US" dirty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Fertilizers used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On-farm animal practices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Employee training, health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Product transportation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4" r="-2"/>
          <a:stretch>
            <a:fillRect/>
          </a:stretch>
        </p:blipFill>
        <p:spPr bwMode="auto">
          <a:xfrm>
            <a:off x="4800600" y="3811588"/>
            <a:ext cx="43434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9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NOT necessarily a clue…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5725" y="1066800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Labeling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“organic”, “local”, </a:t>
            </a:r>
            <a:r>
              <a:rPr lang="en-US" altLang="en-US" dirty="0" err="1" smtClean="0">
                <a:ea typeface="ＭＳ Ｐゴシック" pitchFamily="34" charset="-128"/>
              </a:rPr>
              <a:t>etc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These labels refer to things other than                        directly to (microbial) food safety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“No one has ever gotten sick from eating my products”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Hard to trace food borne illnesses back to foods eaten only in small quantities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Outbreaks can occur from “local” products</a:t>
            </a:r>
          </a:p>
        </p:txBody>
      </p:sp>
      <p:pic>
        <p:nvPicPr>
          <p:cNvPr id="14340" name="Picture 2" descr="USDA Organic Seal in 4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877888"/>
            <a:ext cx="16573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6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On the way home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Make market last stop before going home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Keep raw meat separate from other foods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Use cooler/ insulated bag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Especially on hot days or if &gt;1 hour home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Store in passenger part of car, rather than trunk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Reusable bags: wash often, store dry</a:t>
            </a:r>
          </a:p>
        </p:txBody>
      </p:sp>
      <p:pic>
        <p:nvPicPr>
          <p:cNvPr id="15364" name="Picture 2" descr="https://encrypted-tbn2.gstatic.com/images?q=tbn:ANd9GcTmIW95-R1iRgQ7Hfz8Lj8q2QWqhcxStdBLsj3FgUpYjyC1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429125"/>
            <a:ext cx="44799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5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At home- 1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Same as any foods you eat</a:t>
            </a:r>
          </a:p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Chill:  refrigerate or freeze perishables immediately</a:t>
            </a:r>
          </a:p>
          <a:p>
            <a:pPr lvl="1">
              <a:defRPr/>
            </a:pPr>
            <a:r>
              <a:rPr lang="en-US" altLang="en-US" dirty="0" smtClean="0">
                <a:ea typeface="ＭＳ Ｐゴシック" pitchFamily="34" charset="-128"/>
              </a:rPr>
              <a:t>Refrigerate cut or peeled produce, meats within 2 hours </a:t>
            </a:r>
          </a:p>
          <a:p>
            <a:pPr lvl="1">
              <a:defRPr/>
            </a:pPr>
            <a:r>
              <a:rPr lang="en-US" altLang="en-US" dirty="0" smtClean="0">
                <a:ea typeface="ＭＳ Ｐゴシック" pitchFamily="34" charset="-128"/>
              </a:rPr>
              <a:t>If air temperature is &gt;90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F, within 1 hour</a:t>
            </a:r>
          </a:p>
          <a:p>
            <a:pPr lvl="1">
              <a:defRPr/>
            </a:pPr>
            <a:r>
              <a:rPr lang="en-US" altLang="en-US" dirty="0" smtClean="0">
                <a:ea typeface="ＭＳ Ｐゴシック" pitchFamily="34" charset="-128"/>
              </a:rPr>
              <a:t>Pathogens (germs) love room temperature, so grow fast!</a:t>
            </a:r>
          </a:p>
        </p:txBody>
      </p:sp>
      <p:pic>
        <p:nvPicPr>
          <p:cNvPr id="16388" name="Picture 2" descr=" Clean, Separate, Cook, and Chill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133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5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At home- 2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Cook: thoroughly, as with any foods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Heat kills germs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Check temperature with thermometer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Beef, pork, lamb steaks, chops, roasts: 145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 with 3 min rest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Ground beef, pork; egg dishes (quiche): 160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All poultry products, reheated foods: 165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</a:t>
            </a:r>
          </a:p>
        </p:txBody>
      </p:sp>
      <p:pic>
        <p:nvPicPr>
          <p:cNvPr id="17412" name="Picture 6" descr="https://encrypted-tbn1.gstatic.com/images?q=tbn:ANd9GcRknVBfH38RMNTvoGzRj6xRRNxtEOEP76Jh1vJyQTyFxPKIj4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>
            <a:fillRect/>
          </a:stretch>
        </p:blipFill>
        <p:spPr bwMode="auto">
          <a:xfrm>
            <a:off x="6599581" y="533400"/>
            <a:ext cx="251777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7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 home- 3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Clean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Always wash hands before and after handling food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Wash produce under running water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No soap or produce washes 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Even if peeling the produce</a:t>
            </a:r>
          </a:p>
          <a:p>
            <a:pPr lvl="3"/>
            <a:r>
              <a:rPr lang="en-US" altLang="en-US" smtClean="0">
                <a:ea typeface="ＭＳ Ｐゴシック" pitchFamily="34" charset="-128"/>
              </a:rPr>
              <a:t>Don’t transfer “dirt” from outside to inside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Wash cantaloupe, potatoes, etc                                                    with produce brush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Keep surfaces, utensils clean- before and after use</a:t>
            </a:r>
          </a:p>
        </p:txBody>
      </p:sp>
      <p:pic>
        <p:nvPicPr>
          <p:cNvPr id="19460" name="Picture 6" descr="https://encrypted-tbn2.gstatic.com/images?q=tbn:ANd9GcQBy7n62AgQoqwyR9hwFdseI9Bc7LwaFX1K5ei2DbQ-lDimx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/>
          <a:stretch>
            <a:fillRect/>
          </a:stretch>
        </p:blipFill>
        <p:spPr bwMode="auto">
          <a:xfrm>
            <a:off x="6408738" y="2667000"/>
            <a:ext cx="27352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 home- 4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875" y="1230313"/>
            <a:ext cx="9144000" cy="452596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Separate: Keep raw, RTE foods separate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Use separate cutting boards, plates, utensils for raw meat and produce or cooked foods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Keep raw meat, eggs separate from other foods in frig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Raw items in sealed plastic bags or other containers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Keep eggs in carton and do not store in door (keep cooler)</a:t>
            </a:r>
          </a:p>
        </p:txBody>
      </p:sp>
      <p:pic>
        <p:nvPicPr>
          <p:cNvPr id="18436" name="Picture 6" descr="http://www.orchd.com/environmentalhealth/foodHygeine/foodSafety/images/Separat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2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ea typeface="ＭＳ Ｐゴシック" pitchFamily="34" charset="-128"/>
              </a:rPr>
              <a:t>Additional information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" y="1143000"/>
            <a:ext cx="91440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a typeface="ＭＳ Ｐゴシック" pitchFamily="34" charset="-128"/>
              </a:rPr>
              <a:t>Shopping Safe at Farmers Market Fact Sheet</a:t>
            </a:r>
          </a:p>
          <a:p>
            <a:pPr lvl="1">
              <a:defRPr/>
            </a:pPr>
            <a:r>
              <a:rPr lang="en-US" altLang="en-US" sz="2400" dirty="0" smtClean="0">
                <a:ea typeface="ＭＳ Ｐゴシック" pitchFamily="34" charset="-128"/>
                <a:hlinkClick r:id="rId2"/>
              </a:rPr>
              <a:t>www.ksre.ksu.edu/bookstore/pubs/MF3136.pdf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 dirty="0" smtClean="0">
                <a:ea typeface="ＭＳ Ｐゴシック" pitchFamily="34" charset="-128"/>
              </a:rPr>
              <a:t>KSRE Food Safety at Farmers Markets page: </a:t>
            </a:r>
          </a:p>
          <a:p>
            <a:pPr lvl="1">
              <a:defRPr/>
            </a:pPr>
            <a:r>
              <a:rPr lang="en-US" altLang="en-US" dirty="0" smtClean="0">
                <a:ea typeface="ＭＳ Ｐゴシック" pitchFamily="34" charset="-128"/>
                <a:hlinkClick r:id="rId3"/>
              </a:rPr>
              <a:t>www.ksre.ksu.edu/FoodSafety/p.aspx?tabid=39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1"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 dirty="0" smtClean="0">
                <a:ea typeface="ＭＳ Ｐゴシック" pitchFamily="34" charset="-128"/>
              </a:rPr>
              <a:t>Food Safety.gov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en-US" dirty="0" smtClean="0">
                <a:ea typeface="ＭＳ Ｐゴシック" pitchFamily="34" charset="-128"/>
                <a:hlinkClick r:id="rId4"/>
              </a:rPr>
              <a:t>www.foodsafety.gov/blog/farmers_market.html</a:t>
            </a:r>
            <a:endParaRPr lang="en-US" altLang="en-US" dirty="0" smtClean="0">
              <a:ea typeface="ＭＳ Ｐゴシック" pitchFamily="34" charset="-128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BAE868-7294-4775-8A73-E2D7707A6F02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7938" y="533400"/>
            <a:ext cx="5554663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Presentation outline	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830763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Why Farmers Markets?</a:t>
            </a:r>
          </a:p>
          <a:p>
            <a:r>
              <a:rPr lang="en-US" altLang="en-US" smtClean="0">
                <a:ea typeface="ＭＳ Ｐゴシック" pitchFamily="34" charset="-128"/>
              </a:rPr>
              <a:t>Who needs food safety?	</a:t>
            </a:r>
          </a:p>
          <a:p>
            <a:r>
              <a:rPr lang="en-US" altLang="en-US" smtClean="0">
                <a:ea typeface="ＭＳ Ｐゴシック" pitchFamily="34" charset="-128"/>
              </a:rPr>
              <a:t>Safety tips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At the market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On the way home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At home</a:t>
            </a:r>
          </a:p>
        </p:txBody>
      </p:sp>
      <p:pic>
        <p:nvPicPr>
          <p:cNvPr id="3076" name="Picture 4" descr="http://farm1.staticflickr.com/54/136632570_e938444643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10306" r="2676" b="4359"/>
          <a:stretch>
            <a:fillRect/>
          </a:stretch>
        </p:blipFill>
        <p:spPr bwMode="auto">
          <a:xfrm>
            <a:off x="5707063" y="685800"/>
            <a:ext cx="343693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Contact Details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7545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Londa </a:t>
            </a:r>
            <a:r>
              <a:rPr lang="en-US" dirty="0" err="1" smtClean="0"/>
              <a:t>Nwadike</a:t>
            </a:r>
            <a:r>
              <a:rPr lang="en-US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Extension Consumer Food Safety Specialist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Kansas State </a:t>
            </a:r>
            <a:r>
              <a:rPr lang="en-US" dirty="0"/>
              <a:t>University/ University of </a:t>
            </a:r>
            <a:r>
              <a:rPr lang="en-US" dirty="0" smtClean="0"/>
              <a:t>Missouri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Cell Phone: 913 313 9273</a:t>
            </a:r>
            <a:br>
              <a:rPr lang="en-US" dirty="0" smtClean="0"/>
            </a:br>
            <a:r>
              <a:rPr lang="en-US" dirty="0" smtClean="0"/>
              <a:t>Email: lnwadike@ksu.edu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hlinkClick r:id="rId2"/>
              </a:rPr>
              <a:t>www.ksre.ksu.edu/foodsafety/</a:t>
            </a:r>
            <a:r>
              <a:rPr lang="en-US" dirty="0" smtClean="0"/>
              <a:t> </a:t>
            </a: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2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66750" y="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Why Farmers Markets?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Growing in popularity across US and Kansas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Purchase healthy produce and other foods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Meet and support local farmers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Enjoy shopping in a fun environment</a:t>
            </a:r>
          </a:p>
        </p:txBody>
      </p:sp>
      <p:pic>
        <p:nvPicPr>
          <p:cNvPr id="4100" name="Picture 7" descr="http://biggreenboulder.com/wp-content/uploads/2010/07/boulder-farmers-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1813"/>
          <a:stretch>
            <a:fillRect/>
          </a:stretch>
        </p:blipFill>
        <p:spPr bwMode="auto">
          <a:xfrm>
            <a:off x="1588" y="3979863"/>
            <a:ext cx="47799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1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 sz="4800" smtClean="0">
                <a:ea typeface="ＭＳ Ｐゴシック" pitchFamily="34" charset="-128"/>
              </a:rPr>
              <a:t>Who needs food safety?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225" y="1752600"/>
            <a:ext cx="8229600" cy="4525963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Everyone!  Particularly vulnerable populations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Young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Aging populations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Pregnant women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Sick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64CB6A-B4D9-428F-8885-D00111FF402B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125" name="Picture 2" descr="https://fbcdn-sphotos-g-a.akamaihd.net/hphotos-ak-frc1/405698_10151423964562006_17626870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16263" r="21730" b="42068"/>
          <a:stretch>
            <a:fillRect/>
          </a:stretch>
        </p:blipFill>
        <p:spPr bwMode="auto">
          <a:xfrm>
            <a:off x="4676775" y="3048000"/>
            <a:ext cx="4467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73063" y="20638"/>
            <a:ext cx="8763000" cy="969962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Safety tips at market- Look for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6783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May not have same food safety system as a store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</a:t>
            </a:r>
            <a:r>
              <a:rPr lang="en-US" dirty="0" smtClean="0"/>
              <a:t>But can talk to producer directly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Cannot see pathogens (“germs”)- use clues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Fresh produce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Tomatoes:  Avoid those with cuts or nicks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All others:  clean, look fresh, above ground/floor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Cut/peeled produce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Displayed on/surrounded by ice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Should look fresh, cold</a:t>
            </a:r>
          </a:p>
          <a:p>
            <a:pPr lvl="3">
              <a:buFont typeface="Arial" pitchFamily="34" charset="0"/>
              <a:buChar char="–"/>
              <a:defRPr/>
            </a:pPr>
            <a:r>
              <a:rPr lang="en-US" sz="2800" i="1" dirty="0" smtClean="0"/>
              <a:t>Processor needs KDA license</a:t>
            </a:r>
          </a:p>
          <a:p>
            <a:pPr marL="914400" lvl="2" indent="0">
              <a:buFont typeface="Arial" pitchFamily="34" charset="0"/>
              <a:buNone/>
              <a:defRPr/>
            </a:pPr>
            <a:r>
              <a:rPr lang="en-US" dirty="0"/>
              <a:t>	</a:t>
            </a:r>
          </a:p>
        </p:txBody>
      </p:sp>
      <p:pic>
        <p:nvPicPr>
          <p:cNvPr id="6148" name="Picture 2" descr="C:\Users\lvanderw\Pictures\girlandfrt_farmers 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7" b="15115"/>
          <a:stretch>
            <a:fillRect/>
          </a:stretch>
        </p:blipFill>
        <p:spPr bwMode="auto">
          <a:xfrm>
            <a:off x="5953125" y="4697412"/>
            <a:ext cx="3190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Look for clues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7938" y="1295400"/>
            <a:ext cx="9144001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ea typeface="ＭＳ Ｐゴシック" pitchFamily="34" charset="-128"/>
              </a:rPr>
              <a:t>Note: local FM rules may be stricter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Meats, eggs, cheeses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Can touch to see if they are cold</a:t>
            </a:r>
          </a:p>
          <a:p>
            <a:pPr lvl="2"/>
            <a:r>
              <a:rPr lang="en-US" altLang="en-US" i="1" u="sng" dirty="0" smtClean="0">
                <a:ea typeface="ＭＳ Ｐゴシック" pitchFamily="34" charset="-128"/>
              </a:rPr>
              <a:t>All</a:t>
            </a:r>
            <a:r>
              <a:rPr lang="en-US" altLang="en-US" i="1" dirty="0" smtClean="0">
                <a:ea typeface="ＭＳ Ｐゴシック" pitchFamily="34" charset="-128"/>
              </a:rPr>
              <a:t> meat and poultry must be USDA/KDA inspected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Want to see these products in a cooler with ice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Eggs:  Open carton- ensure eggs are clean, not cracked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Ensure carton is clean, can be re-used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&lt;45F is a best practice, but r</a:t>
            </a:r>
            <a:r>
              <a:rPr lang="en-US" altLang="en-US" i="1" dirty="0" smtClean="0">
                <a:ea typeface="ＭＳ Ｐゴシック" pitchFamily="34" charset="-128"/>
              </a:rPr>
              <a:t>equirements depend on flock size; </a:t>
            </a:r>
          </a:p>
        </p:txBody>
      </p:sp>
      <p:pic>
        <p:nvPicPr>
          <p:cNvPr id="7172" name="Picture 4" descr="C:\Users\lvanderw\Pictures\2011 Aug 20\2011 Aug 20 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711" r="2856" b="13976"/>
          <a:stretch>
            <a:fillRect/>
          </a:stretch>
        </p:blipFill>
        <p:spPr bwMode="auto">
          <a:xfrm>
            <a:off x="6196013" y="1447800"/>
            <a:ext cx="296386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2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Look for clues- 2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5125"/>
            <a:ext cx="8991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Milk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i="1" dirty="0" smtClean="0"/>
              <a:t>All dairy products must be KDA inspected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i="1" dirty="0" smtClean="0"/>
              <a:t>Raw milk can only be sold </a:t>
            </a:r>
            <a:r>
              <a:rPr lang="en-US" i="1" u="sng" dirty="0" smtClean="0"/>
              <a:t>on the farm</a:t>
            </a:r>
            <a:endParaRPr lang="en-US" i="1" u="sng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Juice, cider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Pasteurized is safest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Particularly for pregnant women,                                                 children, older adults, sick</a:t>
            </a:r>
          </a:p>
          <a:p>
            <a:pPr marL="914400" lvl="2" indent="0">
              <a:buFont typeface="Arial" pitchFamily="34" charset="0"/>
              <a:buNone/>
              <a:defRPr/>
            </a:pPr>
            <a:r>
              <a:rPr lang="en-US" dirty="0"/>
              <a:t>	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/>
          <a:stretch>
            <a:fillRect/>
          </a:stretch>
        </p:blipFill>
        <p:spPr bwMode="auto">
          <a:xfrm>
            <a:off x="7246938" y="609600"/>
            <a:ext cx="1905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 descr="freshcidertemp-inte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895600"/>
            <a:ext cx="2057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4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Look for clues- 3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Hot prepared foods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Would like to see vendor using thermometer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Check how vendor is keeping foods hot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Should see steam rising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# of </a:t>
            </a:r>
            <a:r>
              <a:rPr lang="en-US" altLang="en-US" dirty="0" err="1" smtClean="0">
                <a:ea typeface="ＭＳ Ｐゴシック" pitchFamily="34" charset="-128"/>
              </a:rPr>
              <a:t>sterno</a:t>
            </a:r>
            <a:r>
              <a:rPr lang="en-US" altLang="en-US" dirty="0" smtClean="0">
                <a:ea typeface="ＭＳ Ｐゴシック" pitchFamily="34" charset="-128"/>
              </a:rPr>
              <a:t> cans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Use of lids  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Electric heating better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NOTE: tips are true for any festival where food is sold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9220" name="Picture 6" descr="https://encrypted-tbn1.gstatic.com/images?q=tbn:ANd9GcRknVBfH38RMNTvoGzRj6xRRNxtEOEP76Jh1vJyQTyFxPKIj4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>
            <a:fillRect/>
          </a:stretch>
        </p:blipFill>
        <p:spPr bwMode="auto">
          <a:xfrm>
            <a:off x="7019925" y="3163888"/>
            <a:ext cx="2133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8" descr="http://ecx.images-amazon.com/images/I/71ii%2Bigp1H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0954" r="7381" b="3033"/>
          <a:stretch>
            <a:fillRect/>
          </a:stretch>
        </p:blipFill>
        <p:spPr bwMode="auto">
          <a:xfrm>
            <a:off x="4724399" y="3613944"/>
            <a:ext cx="197008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0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Look for clues- 4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07488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Prepared (canned) foods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Ask vendor for specific handling instructions at home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Could require refrigeration or may be shelf-stable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Ask how food was prepared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Boiling water bath (or pressure canner)                                  required for shelf-stable; otherwise refrigerate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Gain sense of their food safety knowledge</a:t>
            </a:r>
          </a:p>
          <a:p>
            <a:pPr lvl="1"/>
            <a:r>
              <a:rPr lang="en-US" altLang="en-US" i="1" dirty="0">
                <a:ea typeface="ＭＳ Ｐゴシック" pitchFamily="34" charset="-128"/>
              </a:rPr>
              <a:t>License required for home-canned pickles, meats, vegetables, sauerkraut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26419" r="21272" b="2"/>
          <a:stretch>
            <a:fillRect/>
          </a:stretch>
        </p:blipFill>
        <p:spPr bwMode="auto">
          <a:xfrm>
            <a:off x="7431087" y="2149904"/>
            <a:ext cx="1712913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35912"/>
      </p:ext>
    </p:extLst>
  </p:cSld>
  <p:clrMapOvr>
    <a:masterClrMapping/>
  </p:clrMapOvr>
</p:sld>
</file>

<file path=ppt/theme/theme1.xml><?xml version="1.0" encoding="utf-8"?>
<a:theme xmlns:a="http://schemas.openxmlformats.org/drawingml/2006/main" name="KSRE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KSREgrid</Template>
  <TotalTime>1795</TotalTime>
  <Words>788</Words>
  <Application>Microsoft Office PowerPoint</Application>
  <PresentationFormat>On-screen Show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KSREgrid</vt:lpstr>
      <vt:lpstr>Shopping Safe                                       at Farmers Markets</vt:lpstr>
      <vt:lpstr>Presentation outline </vt:lpstr>
      <vt:lpstr>Why Farmers Markets?</vt:lpstr>
      <vt:lpstr>Who needs food safety? </vt:lpstr>
      <vt:lpstr>Safety tips at market- Look for clues</vt:lpstr>
      <vt:lpstr>Look for clues</vt:lpstr>
      <vt:lpstr>Look for clues- 2</vt:lpstr>
      <vt:lpstr>Look for clues- 3</vt:lpstr>
      <vt:lpstr>Look for clues- 4</vt:lpstr>
      <vt:lpstr>Look for clues- 5</vt:lpstr>
      <vt:lpstr>Look for clues- 6</vt:lpstr>
      <vt:lpstr>Look for clues- 7</vt:lpstr>
      <vt:lpstr>NOT necessarily a clue…</vt:lpstr>
      <vt:lpstr>On the way home</vt:lpstr>
      <vt:lpstr>At home- 1</vt:lpstr>
      <vt:lpstr>At home- 2</vt:lpstr>
      <vt:lpstr>At home- 3</vt:lpstr>
      <vt:lpstr>At home- 4</vt:lpstr>
      <vt:lpstr>Additional information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Londa Nwadike</dc:creator>
  <cp:lastModifiedBy>Londa Nwadike</cp:lastModifiedBy>
  <cp:revision>106</cp:revision>
  <cp:lastPrinted>2013-08-14T14:59:44Z</cp:lastPrinted>
  <dcterms:created xsi:type="dcterms:W3CDTF">2013-08-08T21:03:43Z</dcterms:created>
  <dcterms:modified xsi:type="dcterms:W3CDTF">2014-12-02T18:58:27Z</dcterms:modified>
</cp:coreProperties>
</file>