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08" r:id="rId1"/>
  </p:sldMasterIdLst>
  <p:notesMasterIdLst>
    <p:notesMasterId r:id="rId25"/>
  </p:notesMasterIdLst>
  <p:sldIdLst>
    <p:sldId id="260" r:id="rId2"/>
    <p:sldId id="259" r:id="rId3"/>
    <p:sldId id="262" r:id="rId4"/>
    <p:sldId id="263" r:id="rId5"/>
    <p:sldId id="267" r:id="rId6"/>
    <p:sldId id="266" r:id="rId7"/>
    <p:sldId id="268" r:id="rId8"/>
    <p:sldId id="269" r:id="rId9"/>
    <p:sldId id="270" r:id="rId10"/>
    <p:sldId id="274" r:id="rId11"/>
    <p:sldId id="261" r:id="rId12"/>
    <p:sldId id="271" r:id="rId13"/>
    <p:sldId id="272" r:id="rId14"/>
    <p:sldId id="273" r:id="rId15"/>
    <p:sldId id="283" r:id="rId16"/>
    <p:sldId id="275" r:id="rId17"/>
    <p:sldId id="276" r:id="rId18"/>
    <p:sldId id="279" r:id="rId19"/>
    <p:sldId id="277" r:id="rId20"/>
    <p:sldId id="278" r:id="rId21"/>
    <p:sldId id="280" r:id="rId22"/>
    <p:sldId id="281" r:id="rId23"/>
    <p:sldId id="282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489" autoAdjust="0"/>
    <p:restoredTop sz="90929"/>
  </p:normalViewPr>
  <p:slideViewPr>
    <p:cSldViewPr>
      <p:cViewPr varScale="1">
        <p:scale>
          <a:sx n="106" d="100"/>
          <a:sy n="106" d="100"/>
        </p:scale>
        <p:origin x="78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D0657-F5BA-4B96-9510-674A0A4D4914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9AFDDD5B-6556-4DE5-8E17-BCEEEA56CD19}">
      <dgm:prSet phldrT="[Text]" custT="1"/>
      <dgm:spPr/>
      <dgm:t>
        <a:bodyPr/>
        <a:lstStyle/>
        <a:p>
          <a:r>
            <a:rPr lang="en-US" sz="3200" dirty="0" smtClean="0"/>
            <a:t>Relief from symptoms</a:t>
          </a:r>
          <a:endParaRPr lang="en-US" sz="3200" dirty="0"/>
        </a:p>
      </dgm:t>
    </dgm:pt>
    <dgm:pt modelId="{50996A51-2934-49AD-99EC-96BB375A9069}" type="parTrans" cxnId="{705D7B3F-98B4-4BBE-964A-7094220E2ED0}">
      <dgm:prSet/>
      <dgm:spPr/>
      <dgm:t>
        <a:bodyPr/>
        <a:lstStyle/>
        <a:p>
          <a:endParaRPr lang="en-US"/>
        </a:p>
      </dgm:t>
    </dgm:pt>
    <dgm:pt modelId="{58CCC22B-3AFF-4CE2-B69C-E031F58EC969}" type="sibTrans" cxnId="{705D7B3F-98B4-4BBE-964A-7094220E2ED0}">
      <dgm:prSet/>
      <dgm:spPr/>
      <dgm:t>
        <a:bodyPr/>
        <a:lstStyle/>
        <a:p>
          <a:endParaRPr lang="en-US"/>
        </a:p>
      </dgm:t>
    </dgm:pt>
    <dgm:pt modelId="{1F7B5F6C-F77C-4B2D-BF08-F6C770D47006}">
      <dgm:prSet phldrT="[Text]" custT="1"/>
      <dgm:spPr/>
      <dgm:t>
        <a:bodyPr/>
        <a:lstStyle/>
        <a:p>
          <a:r>
            <a:rPr lang="en-US" sz="2800" dirty="0" smtClean="0"/>
            <a:t>Hope for weight loss?</a:t>
          </a:r>
          <a:endParaRPr lang="en-US" sz="2800" dirty="0"/>
        </a:p>
      </dgm:t>
    </dgm:pt>
    <dgm:pt modelId="{237D2731-0991-4AB3-8489-8B49AB9F1FE8}" type="parTrans" cxnId="{710607A6-9503-4666-9DC5-9FD99F845BB5}">
      <dgm:prSet/>
      <dgm:spPr/>
      <dgm:t>
        <a:bodyPr/>
        <a:lstStyle/>
        <a:p>
          <a:endParaRPr lang="en-US"/>
        </a:p>
      </dgm:t>
    </dgm:pt>
    <dgm:pt modelId="{43746B98-03D2-4B0D-9994-4AA720183BC0}" type="sibTrans" cxnId="{710607A6-9503-4666-9DC5-9FD99F845BB5}">
      <dgm:prSet/>
      <dgm:spPr/>
      <dgm:t>
        <a:bodyPr/>
        <a:lstStyle/>
        <a:p>
          <a:endParaRPr lang="en-US"/>
        </a:p>
      </dgm:t>
    </dgm:pt>
    <dgm:pt modelId="{1E2225D3-4779-4BF2-B1E2-11CE15FFF80D}">
      <dgm:prSet phldrT="[Text]" custT="1"/>
      <dgm:spPr/>
      <dgm:t>
        <a:bodyPr/>
        <a:lstStyle/>
        <a:p>
          <a:r>
            <a:rPr lang="en-US" sz="2800" dirty="0" smtClean="0"/>
            <a:t>Popular press increasing awareness</a:t>
          </a:r>
          <a:endParaRPr lang="en-US" sz="2800" dirty="0"/>
        </a:p>
      </dgm:t>
    </dgm:pt>
    <dgm:pt modelId="{055FA617-66A6-48D6-B60C-43B0E675AF28}" type="sibTrans" cxnId="{838E3876-EFDA-4A55-9107-4207FB9084C1}">
      <dgm:prSet/>
      <dgm:spPr/>
      <dgm:t>
        <a:bodyPr/>
        <a:lstStyle/>
        <a:p>
          <a:endParaRPr lang="en-US"/>
        </a:p>
      </dgm:t>
    </dgm:pt>
    <dgm:pt modelId="{B34B6F21-4158-423A-B62C-E02BEC7665B9}" type="parTrans" cxnId="{838E3876-EFDA-4A55-9107-4207FB9084C1}">
      <dgm:prSet/>
      <dgm:spPr/>
      <dgm:t>
        <a:bodyPr/>
        <a:lstStyle/>
        <a:p>
          <a:endParaRPr lang="en-US"/>
        </a:p>
      </dgm:t>
    </dgm:pt>
    <dgm:pt modelId="{87DA5C6F-171C-499B-8574-DC6C5DC2B186}" type="pres">
      <dgm:prSet presAssocID="{BD3D0657-F5BA-4B96-9510-674A0A4D4914}" presName="compositeShape" presStyleCnt="0">
        <dgm:presLayoutVars>
          <dgm:chMax val="7"/>
          <dgm:dir/>
          <dgm:resizeHandles val="exact"/>
        </dgm:presLayoutVars>
      </dgm:prSet>
      <dgm:spPr/>
    </dgm:pt>
    <dgm:pt modelId="{C629ECE0-E7CF-4BF0-BC0D-A4F06CDE5CD8}" type="pres">
      <dgm:prSet presAssocID="{9AFDDD5B-6556-4DE5-8E17-BCEEEA56CD19}" presName="circ1" presStyleLbl="vennNode1" presStyleIdx="0" presStyleCnt="3"/>
      <dgm:spPr/>
      <dgm:t>
        <a:bodyPr/>
        <a:lstStyle/>
        <a:p>
          <a:endParaRPr lang="en-US"/>
        </a:p>
      </dgm:t>
    </dgm:pt>
    <dgm:pt modelId="{21AAD6E1-2FB0-431D-B534-9E8BFF4952C1}" type="pres">
      <dgm:prSet presAssocID="{9AFDDD5B-6556-4DE5-8E17-BCEEEA56CD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3CCEF-8658-434B-8F13-07E2C7938521}" type="pres">
      <dgm:prSet presAssocID="{1F7B5F6C-F77C-4B2D-BF08-F6C770D47006}" presName="circ2" presStyleLbl="vennNode1" presStyleIdx="1" presStyleCnt="3" custScaleX="114891"/>
      <dgm:spPr/>
      <dgm:t>
        <a:bodyPr/>
        <a:lstStyle/>
        <a:p>
          <a:endParaRPr lang="en-US"/>
        </a:p>
      </dgm:t>
    </dgm:pt>
    <dgm:pt modelId="{8B188940-AE9D-41E2-A248-DE259BFE88C0}" type="pres">
      <dgm:prSet presAssocID="{1F7B5F6C-F77C-4B2D-BF08-F6C770D4700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A5FE6-A9F6-4C97-A2BC-BA7C7A084ADB}" type="pres">
      <dgm:prSet presAssocID="{1E2225D3-4779-4BF2-B1E2-11CE15FFF80D}" presName="circ3" presStyleLbl="vennNode1" presStyleIdx="2" presStyleCnt="3" custScaleX="127640" custScaleY="84040" custLinFactNeighborX="-4209" custLinFactNeighborY="1865"/>
      <dgm:spPr/>
      <dgm:t>
        <a:bodyPr/>
        <a:lstStyle/>
        <a:p>
          <a:endParaRPr lang="en-US"/>
        </a:p>
      </dgm:t>
    </dgm:pt>
    <dgm:pt modelId="{4F48AB8C-AFE5-4FC7-8157-1868C915F669}" type="pres">
      <dgm:prSet presAssocID="{1E2225D3-4779-4BF2-B1E2-11CE15FFF80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607A6-9503-4666-9DC5-9FD99F845BB5}" srcId="{BD3D0657-F5BA-4B96-9510-674A0A4D4914}" destId="{1F7B5F6C-F77C-4B2D-BF08-F6C770D47006}" srcOrd="1" destOrd="0" parTransId="{237D2731-0991-4AB3-8489-8B49AB9F1FE8}" sibTransId="{43746B98-03D2-4B0D-9994-4AA720183BC0}"/>
    <dgm:cxn modelId="{21FD106B-49F0-4046-815D-8F44E3AE3D91}" type="presOf" srcId="{1E2225D3-4779-4BF2-B1E2-11CE15FFF80D}" destId="{4F48AB8C-AFE5-4FC7-8157-1868C915F669}" srcOrd="1" destOrd="0" presId="urn:microsoft.com/office/officeart/2005/8/layout/venn1"/>
    <dgm:cxn modelId="{CDDCC88A-6B1A-4F6D-8EBD-6A90E6E97C08}" type="presOf" srcId="{1F7B5F6C-F77C-4B2D-BF08-F6C770D47006}" destId="{4063CCEF-8658-434B-8F13-07E2C7938521}" srcOrd="0" destOrd="0" presId="urn:microsoft.com/office/officeart/2005/8/layout/venn1"/>
    <dgm:cxn modelId="{CD0A3325-C1FA-4478-A1B5-DBE434F08237}" type="presOf" srcId="{9AFDDD5B-6556-4DE5-8E17-BCEEEA56CD19}" destId="{21AAD6E1-2FB0-431D-B534-9E8BFF4952C1}" srcOrd="1" destOrd="0" presId="urn:microsoft.com/office/officeart/2005/8/layout/venn1"/>
    <dgm:cxn modelId="{0A5DB121-7430-4CB3-B392-7D7ADC0906E4}" type="presOf" srcId="{BD3D0657-F5BA-4B96-9510-674A0A4D4914}" destId="{87DA5C6F-171C-499B-8574-DC6C5DC2B186}" srcOrd="0" destOrd="0" presId="urn:microsoft.com/office/officeart/2005/8/layout/venn1"/>
    <dgm:cxn modelId="{D4E1B28C-E521-4FA4-98DF-30696382861C}" type="presOf" srcId="{1E2225D3-4779-4BF2-B1E2-11CE15FFF80D}" destId="{B86A5FE6-A9F6-4C97-A2BC-BA7C7A084ADB}" srcOrd="0" destOrd="0" presId="urn:microsoft.com/office/officeart/2005/8/layout/venn1"/>
    <dgm:cxn modelId="{1CD2F8CC-CA87-482A-8147-26F5A7F6854A}" type="presOf" srcId="{1F7B5F6C-F77C-4B2D-BF08-F6C770D47006}" destId="{8B188940-AE9D-41E2-A248-DE259BFE88C0}" srcOrd="1" destOrd="0" presId="urn:microsoft.com/office/officeart/2005/8/layout/venn1"/>
    <dgm:cxn modelId="{705D7B3F-98B4-4BBE-964A-7094220E2ED0}" srcId="{BD3D0657-F5BA-4B96-9510-674A0A4D4914}" destId="{9AFDDD5B-6556-4DE5-8E17-BCEEEA56CD19}" srcOrd="0" destOrd="0" parTransId="{50996A51-2934-49AD-99EC-96BB375A9069}" sibTransId="{58CCC22B-3AFF-4CE2-B69C-E031F58EC969}"/>
    <dgm:cxn modelId="{8DA9A300-0E10-40E3-99B0-8FEF01EEC3C9}" type="presOf" srcId="{9AFDDD5B-6556-4DE5-8E17-BCEEEA56CD19}" destId="{C629ECE0-E7CF-4BF0-BC0D-A4F06CDE5CD8}" srcOrd="0" destOrd="0" presId="urn:microsoft.com/office/officeart/2005/8/layout/venn1"/>
    <dgm:cxn modelId="{838E3876-EFDA-4A55-9107-4207FB9084C1}" srcId="{BD3D0657-F5BA-4B96-9510-674A0A4D4914}" destId="{1E2225D3-4779-4BF2-B1E2-11CE15FFF80D}" srcOrd="2" destOrd="0" parTransId="{B34B6F21-4158-423A-B62C-E02BEC7665B9}" sibTransId="{055FA617-66A6-48D6-B60C-43B0E675AF28}"/>
    <dgm:cxn modelId="{54642E16-1C57-40D4-B774-D5148214FD21}" type="presParOf" srcId="{87DA5C6F-171C-499B-8574-DC6C5DC2B186}" destId="{C629ECE0-E7CF-4BF0-BC0D-A4F06CDE5CD8}" srcOrd="0" destOrd="0" presId="urn:microsoft.com/office/officeart/2005/8/layout/venn1"/>
    <dgm:cxn modelId="{4358B81B-8EFE-483D-8361-317583E0FCFE}" type="presParOf" srcId="{87DA5C6F-171C-499B-8574-DC6C5DC2B186}" destId="{21AAD6E1-2FB0-431D-B534-9E8BFF4952C1}" srcOrd="1" destOrd="0" presId="urn:microsoft.com/office/officeart/2005/8/layout/venn1"/>
    <dgm:cxn modelId="{FA946F16-FB8B-4C82-97C2-585BB80950A1}" type="presParOf" srcId="{87DA5C6F-171C-499B-8574-DC6C5DC2B186}" destId="{4063CCEF-8658-434B-8F13-07E2C7938521}" srcOrd="2" destOrd="0" presId="urn:microsoft.com/office/officeart/2005/8/layout/venn1"/>
    <dgm:cxn modelId="{30359AB4-A9D8-49D8-B797-A3C9E2AFD332}" type="presParOf" srcId="{87DA5C6F-171C-499B-8574-DC6C5DC2B186}" destId="{8B188940-AE9D-41E2-A248-DE259BFE88C0}" srcOrd="3" destOrd="0" presId="urn:microsoft.com/office/officeart/2005/8/layout/venn1"/>
    <dgm:cxn modelId="{D9CB65AB-CC0F-4C50-86A6-E9CB040AD3D9}" type="presParOf" srcId="{87DA5C6F-171C-499B-8574-DC6C5DC2B186}" destId="{B86A5FE6-A9F6-4C97-A2BC-BA7C7A084ADB}" srcOrd="4" destOrd="0" presId="urn:microsoft.com/office/officeart/2005/8/layout/venn1"/>
    <dgm:cxn modelId="{D5B95C09-CBEF-4069-BB5F-C4D083C4A240}" type="presParOf" srcId="{87DA5C6F-171C-499B-8574-DC6C5DC2B186}" destId="{4F48AB8C-AFE5-4FC7-8157-1868C915F66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9ECE0-E7CF-4BF0-BC0D-A4F06CDE5CD8}">
      <dsp:nvSpPr>
        <dsp:cNvPr id="0" name=""/>
        <dsp:cNvSpPr/>
      </dsp:nvSpPr>
      <dsp:spPr>
        <a:xfrm>
          <a:off x="2151094" y="124073"/>
          <a:ext cx="2567047" cy="25670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Relief from symptoms</a:t>
          </a:r>
          <a:endParaRPr lang="en-US" sz="3200" kern="1200" dirty="0"/>
        </a:p>
      </dsp:txBody>
      <dsp:txXfrm>
        <a:off x="2493367" y="573307"/>
        <a:ext cx="1882501" cy="1155171"/>
      </dsp:txXfrm>
    </dsp:sp>
    <dsp:sp modelId="{4063CCEF-8658-434B-8F13-07E2C7938521}">
      <dsp:nvSpPr>
        <dsp:cNvPr id="0" name=""/>
        <dsp:cNvSpPr/>
      </dsp:nvSpPr>
      <dsp:spPr>
        <a:xfrm>
          <a:off x="2886241" y="1728478"/>
          <a:ext cx="2949306" cy="2567047"/>
        </a:xfrm>
        <a:prstGeom prst="ellipse">
          <a:avLst/>
        </a:prstGeom>
        <a:solidFill>
          <a:schemeClr val="accent4">
            <a:alpha val="50000"/>
            <a:hueOff val="4628582"/>
            <a:satOff val="24561"/>
            <a:lumOff val="3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Hope for weight loss?</a:t>
          </a:r>
          <a:endParaRPr lang="en-US" sz="2800" kern="1200" dirty="0"/>
        </a:p>
      </dsp:txBody>
      <dsp:txXfrm>
        <a:off x="3788237" y="2391632"/>
        <a:ext cx="1769583" cy="1411876"/>
      </dsp:txXfrm>
    </dsp:sp>
    <dsp:sp modelId="{B86A5FE6-A9F6-4C97-A2BC-BA7C7A084ADB}">
      <dsp:nvSpPr>
        <dsp:cNvPr id="0" name=""/>
        <dsp:cNvSpPr/>
      </dsp:nvSpPr>
      <dsp:spPr>
        <a:xfrm>
          <a:off x="762005" y="1981204"/>
          <a:ext cx="3276579" cy="2157346"/>
        </a:xfrm>
        <a:prstGeom prst="ellipse">
          <a:avLst/>
        </a:prstGeom>
        <a:solidFill>
          <a:schemeClr val="accent4">
            <a:alpha val="50000"/>
            <a:hueOff val="9257164"/>
            <a:satOff val="49122"/>
            <a:lumOff val="7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Popular press increasing awareness</a:t>
          </a:r>
          <a:endParaRPr lang="en-US" sz="2800" kern="1200" dirty="0"/>
        </a:p>
      </dsp:txBody>
      <dsp:txXfrm>
        <a:off x="1070549" y="2538518"/>
        <a:ext cx="1965947" cy="1186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69BD0BD-EFBF-44A4-9E2A-89B34704BDBB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070478-8D7C-4D94-B4D4-9B554C00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793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FD07C2-0E1B-46CB-9C25-7AC0F7E9878D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7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3D3C36-E234-4738-8A6F-4B062EA37BE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3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053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8323277-26B9-423E-9F96-EFCE7419BCF3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3222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4191000"/>
            <a:ext cx="7734300" cy="8382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7288" y="5334000"/>
            <a:ext cx="6829425" cy="7620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0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2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76200"/>
            <a:ext cx="1733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5048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2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8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01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3276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524000"/>
            <a:ext cx="3276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27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09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94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693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6705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68975"/>
            <a:ext cx="110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1046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533400" y="41910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i="1" smtClean="0"/>
              <a:t> Gluten and Your Gut’s Good Health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233488" y="4876800"/>
            <a:ext cx="6829425" cy="1219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2016 FCS Lesson</a:t>
            </a:r>
          </a:p>
          <a:p>
            <a:pPr eaLnBrk="1" hangingPunct="1"/>
            <a:r>
              <a:rPr lang="en-US" altLang="en-US" sz="2400" smtClean="0"/>
              <a:t>K-State Research &amp; Extension</a:t>
            </a:r>
          </a:p>
          <a:p>
            <a:pPr eaLnBrk="1" hangingPunct="1"/>
            <a:r>
              <a:rPr lang="en-US" altLang="en-US" sz="2000" smtClean="0"/>
              <a:t> Sandy Procter, PhD, RD/LD </a:t>
            </a:r>
            <a:r>
              <a:rPr lang="en-US" altLang="en-US" sz="1400" smtClean="0"/>
              <a:t>and</a:t>
            </a:r>
            <a:r>
              <a:rPr lang="en-US" altLang="en-US" sz="2000" smtClean="0"/>
              <a:t> Katelyn Dixon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What </a:t>
            </a:r>
            <a:r>
              <a:rPr lang="en-US" altLang="en-US" b="1" i="1" smtClean="0"/>
              <a:t>is</a:t>
            </a:r>
            <a:r>
              <a:rPr lang="en-US" altLang="en-US" b="1" smtClean="0"/>
              <a:t> a gluten-free diet?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705600" cy="502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2013, the U.S. FDA published a regulation defining “gluten free” </a:t>
            </a:r>
          </a:p>
          <a:p>
            <a:pPr lvl="1">
              <a:defRPr/>
            </a:pPr>
            <a:r>
              <a:rPr lang="en-US" dirty="0" smtClean="0"/>
              <a:t>Contains less than 20 ppm of gluten</a:t>
            </a:r>
          </a:p>
          <a:p>
            <a:pPr lvl="1">
              <a:defRPr/>
            </a:pPr>
            <a:r>
              <a:rPr lang="en-US" dirty="0" smtClean="0"/>
              <a:t>Also covers similar claims, to decrease confusion:</a:t>
            </a:r>
          </a:p>
          <a:p>
            <a:pPr lvl="2">
              <a:defRPr/>
            </a:pPr>
            <a:r>
              <a:rPr lang="en-US" dirty="0" smtClean="0"/>
              <a:t>No gluten</a:t>
            </a:r>
          </a:p>
          <a:p>
            <a:pPr lvl="2">
              <a:defRPr/>
            </a:pPr>
            <a:r>
              <a:rPr lang="en-US" dirty="0" smtClean="0"/>
              <a:t>Free of gluten</a:t>
            </a:r>
          </a:p>
          <a:p>
            <a:pPr lvl="2">
              <a:defRPr/>
            </a:pPr>
            <a:r>
              <a:rPr lang="en-US" dirty="0" smtClean="0"/>
              <a:t>Without gluten</a:t>
            </a:r>
          </a:p>
          <a:p>
            <a:pPr marL="914400" lvl="2" indent="0">
              <a:buFontTx/>
              <a:buNone/>
              <a:defRPr/>
            </a:pPr>
            <a:r>
              <a:rPr lang="en-US" i="1" dirty="0" smtClean="0"/>
              <a:t>ALL MUST MEET GLUTEN-FREE DEFINITION!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How does a gluten-free diet help?</a:t>
            </a:r>
          </a:p>
        </p:txBody>
      </p:sp>
      <p:sp>
        <p:nvSpPr>
          <p:cNvPr id="1741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Allows intestine to heal</a:t>
            </a:r>
          </a:p>
          <a:p>
            <a:pPr eaLnBrk="1" hangingPunct="1">
              <a:defRPr/>
            </a:pPr>
            <a:r>
              <a:rPr lang="en-US" altLang="en-US" dirty="0" smtClean="0"/>
              <a:t>Improves GI symptoms</a:t>
            </a:r>
          </a:p>
          <a:p>
            <a:pPr eaLnBrk="1" hangingPunct="1">
              <a:defRPr/>
            </a:pPr>
            <a:r>
              <a:rPr lang="en-US" altLang="en-US" dirty="0" smtClean="0"/>
              <a:t>May help </a:t>
            </a:r>
            <a:r>
              <a:rPr lang="en-US" altLang="en-US" i="1" dirty="0" smtClean="0"/>
              <a:t>prevent </a:t>
            </a:r>
            <a:r>
              <a:rPr lang="en-US" altLang="en-US" dirty="0" smtClean="0"/>
              <a:t>conditions possibly caused by long-term untreated celiac</a:t>
            </a:r>
          </a:p>
          <a:p>
            <a:pPr lvl="1" eaLnBrk="1" hangingPunct="1">
              <a:defRPr/>
            </a:pPr>
            <a:r>
              <a:rPr lang="en-US" altLang="en-US" dirty="0"/>
              <a:t>l</a:t>
            </a:r>
            <a:r>
              <a:rPr lang="en-US" altLang="en-US" dirty="0" smtClean="0"/>
              <a:t>ymphoma</a:t>
            </a:r>
          </a:p>
          <a:p>
            <a:pPr lvl="1" eaLnBrk="1" hangingPunct="1">
              <a:defRPr/>
            </a:pPr>
            <a:r>
              <a:rPr lang="en-US" altLang="en-US" dirty="0"/>
              <a:t>o</a:t>
            </a:r>
            <a:r>
              <a:rPr lang="en-US" altLang="en-US" dirty="0" smtClean="0"/>
              <a:t>steoporosis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i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6553200" cy="838200"/>
          </a:xfrm>
        </p:spPr>
        <p:txBody>
          <a:bodyPr/>
          <a:lstStyle/>
          <a:p>
            <a:r>
              <a:rPr lang="en-US" altLang="en-US" sz="3200" b="1" smtClean="0"/>
              <a:t>Gluten vs. gluten-free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838200"/>
          <a:ext cx="6705600" cy="601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648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FFCC66"/>
                          </a:solidFill>
                          <a:latin typeface="+mn-lt"/>
                          <a:ea typeface="+mn-ea"/>
                          <a:cs typeface="+mn-cs"/>
                        </a:rPr>
                        <a:t>Gluten-Containing</a:t>
                      </a:r>
                      <a:r>
                        <a:rPr lang="en-US" sz="1800" b="1" kern="1200" baseline="0" dirty="0" smtClean="0">
                          <a:solidFill>
                            <a:srgbClr val="FFCC66"/>
                          </a:solidFill>
                          <a:latin typeface="+mn-lt"/>
                          <a:ea typeface="+mn-ea"/>
                          <a:cs typeface="+mn-cs"/>
                        </a:rPr>
                        <a:t> Grains/Thickeners</a:t>
                      </a:r>
                      <a:endParaRPr lang="en-US" sz="1800" b="1" kern="1200" dirty="0">
                        <a:solidFill>
                          <a:srgbClr val="FFCC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CC66"/>
                          </a:solidFill>
                        </a:rPr>
                        <a:t>Gluten-Free</a:t>
                      </a:r>
                      <a:r>
                        <a:rPr lang="en-US" sz="1800" baseline="0" dirty="0" smtClean="0">
                          <a:solidFill>
                            <a:srgbClr val="FFCC66"/>
                          </a:solidFill>
                        </a:rPr>
                        <a:t> Grains/ Thickeners</a:t>
                      </a:r>
                      <a:endParaRPr lang="en-US" sz="1800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996600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Wheat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Corn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Kamut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Rice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Spelt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Tapioca (cassava)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5248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Barley (malt, including malt extract and malt</a:t>
                      </a:r>
                      <a:r>
                        <a:rPr lang="en-US" sz="1400" baseline="0" dirty="0" smtClean="0"/>
                        <a:t> vinegar)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Amaranth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Rye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Buckwheat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Farro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Arrowroot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Oats*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Millet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5248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Triticale (a cross between wheat and rye)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Montina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Brewer’s yeast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Lupine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Wheat starch (not processed)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Flax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Quinoa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Soy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*Technically, oats are gluten free but</a:t>
                      </a:r>
                      <a:endParaRPr lang="en-US" sz="1200" i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Sorghum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are often contaminated during processing</a:t>
                      </a:r>
                      <a:endParaRPr lang="en-US" sz="1200" i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Taro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Teff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Chickpea (gram flour)</a:t>
                      </a:r>
                      <a:endParaRPr lang="en-US" sz="14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Why the gluten-free trend?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6705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13"/>
            <a:ext cx="41148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9ECE0-E7CF-4BF0-BC0D-A4F06CDE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63CCEF-8658-434B-8F13-07E2C7938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6A5FE6-A9F6-4C97-A2BC-BA7C7A084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How can I tell if gluten-free is for me?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Talk with your health-care provider about your symptoms, </a:t>
            </a:r>
            <a:r>
              <a:rPr lang="en-US" altLang="en-US" i="1" smtClean="0"/>
              <a:t>before</a:t>
            </a:r>
            <a:r>
              <a:rPr lang="en-US" altLang="en-US" smtClean="0"/>
              <a:t> you exclude gluten</a:t>
            </a:r>
          </a:p>
          <a:p>
            <a:r>
              <a:rPr lang="en-US" altLang="en-US" smtClean="0"/>
              <a:t>The diagnosis of celiac disease is based on blood tests and a biopsy of the small intestine. It’s important to test BEFORE starting a gluten-free diet.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Where do I start?</a:t>
            </a: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1524000"/>
            <a:ext cx="58928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Label reading is key</a:t>
            </a: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371600"/>
            <a:ext cx="3309938" cy="4419600"/>
          </a:xfrm>
        </p:spPr>
      </p:pic>
      <p:sp>
        <p:nvSpPr>
          <p:cNvPr id="5" name="TextBox 4"/>
          <p:cNvSpPr txBox="1"/>
          <p:nvPr/>
        </p:nvSpPr>
        <p:spPr>
          <a:xfrm>
            <a:off x="381000" y="1143000"/>
            <a:ext cx="25146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Here is an ingredient panel from a Nutrition Facts label. 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Is there anything here someone wishing to avoid gluten should note?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Label reading is key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352800" cy="434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/>
              <a:t>Here is an ingredient panel from a Nutrition Facts label. Is there anything here someone wishing to avoid gluten should note?</a:t>
            </a:r>
          </a:p>
          <a:p>
            <a:pPr marL="0" indent="0">
              <a:buFontTx/>
              <a:buNone/>
            </a:pPr>
            <a:r>
              <a:rPr lang="en-US" altLang="en-US" sz="2000" b="1" i="1" smtClean="0"/>
              <a:t>Wheat starch does NOT contain gluten, so this ingredient is not an issue for a person with celiac disease or NCGS.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257300"/>
            <a:ext cx="34671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 flipH="1" flipV="1">
            <a:off x="5181600" y="43434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Here’s another example…</a:t>
            </a: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295400"/>
            <a:ext cx="39624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2286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Hint: There are 2 ingredients to avoid in this food…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Here’s another example…</a:t>
            </a: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447800"/>
            <a:ext cx="39624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22860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Hint: There are 2 ingredients to avoid in this food…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Whole grain wheat flour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Malted barley flour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i="1" dirty="0">
                <a:latin typeface="+mn-lt"/>
              </a:rPr>
              <a:t>Both contain gluten!</a:t>
            </a:r>
          </a:p>
        </p:txBody>
      </p:sp>
      <p:sp>
        <p:nvSpPr>
          <p:cNvPr id="6" name="Oval 5"/>
          <p:cNvSpPr/>
          <p:nvPr/>
        </p:nvSpPr>
        <p:spPr>
          <a:xfrm>
            <a:off x="4953000" y="2697163"/>
            <a:ext cx="46038" cy="46037"/>
          </a:xfrm>
          <a:prstGeom prst="ellipse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4495800" y="2762250"/>
            <a:ext cx="1295400" cy="20955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2895600"/>
            <a:ext cx="685800" cy="20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6934200" cy="914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Objectives: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152400" y="990600"/>
            <a:ext cx="7239000" cy="49530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After completing this lesson, participants will:</a:t>
            </a:r>
          </a:p>
          <a:p>
            <a:pPr lvl="1" eaLnBrk="1" hangingPunct="1"/>
            <a:r>
              <a:rPr lang="en-US" altLang="en-US" smtClean="0"/>
              <a:t>Know what gluten is, and its role in foods</a:t>
            </a:r>
          </a:p>
          <a:p>
            <a:pPr lvl="1" eaLnBrk="1" hangingPunct="1"/>
            <a:r>
              <a:rPr lang="en-US" altLang="en-US" smtClean="0"/>
              <a:t>Distinguish common and lesser-known sources of gluten in the diet</a:t>
            </a:r>
          </a:p>
          <a:p>
            <a:pPr lvl="1" eaLnBrk="1" hangingPunct="1"/>
            <a:r>
              <a:rPr lang="en-US" altLang="en-US" smtClean="0"/>
              <a:t>Identify potential health effects related to gluten in the diet</a:t>
            </a:r>
          </a:p>
          <a:p>
            <a:pPr lvl="1" eaLnBrk="1" hangingPunct="1"/>
            <a:r>
              <a:rPr lang="en-US" altLang="en-US" smtClean="0"/>
              <a:t>Understand reasons behind current gluten-free diet trends</a:t>
            </a:r>
          </a:p>
          <a:p>
            <a:pPr lvl="1" eaLnBrk="1" hangingPunct="1"/>
            <a:r>
              <a:rPr lang="en-US" altLang="en-US" smtClean="0"/>
              <a:t>Recognize skills needed and products available supporting gluten-free living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934200" cy="1066800"/>
          </a:xfrm>
        </p:spPr>
        <p:txBody>
          <a:bodyPr/>
          <a:lstStyle/>
          <a:p>
            <a:r>
              <a:rPr lang="en-US" altLang="en-US" b="1" smtClean="0"/>
              <a:t>What to look for….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3886200" cy="1905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This symbol assures </a:t>
            </a:r>
          </a:p>
          <a:p>
            <a:pPr marL="0" indent="0">
              <a:buFontTx/>
              <a:buNone/>
            </a:pPr>
            <a:r>
              <a:rPr lang="en-US" altLang="en-US" smtClean="0"/>
              <a:t>us that this food is virtually gluten free.</a:t>
            </a: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22685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89413"/>
            <a:ext cx="1419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6600" y="4048125"/>
            <a:ext cx="4114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Limited research since the 2013 FDA regulation shows that gluten-free foods are indeed less than 20 ppm.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Check labels each time you 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7239000" cy="5105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– even on familiar foods and brands. Also, gluten maybe hidden in unexpected places!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76600"/>
            <a:ext cx="2819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276600"/>
            <a:ext cx="294163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550" y="5211763"/>
            <a:ext cx="30670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Check online for gluten-free 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1775" y="5211763"/>
            <a:ext cx="29416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Ask your pharmacist about your medications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066800"/>
          </a:xfrm>
        </p:spPr>
        <p:txBody>
          <a:bodyPr/>
          <a:lstStyle/>
          <a:p>
            <a:r>
              <a:rPr lang="en-US" altLang="en-US" b="1" smtClean="0"/>
              <a:t>How do I manage ‘gluten-free’ away from home?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705600" cy="4572000"/>
          </a:xfrm>
        </p:spPr>
        <p:txBody>
          <a:bodyPr/>
          <a:lstStyle/>
          <a:p>
            <a:r>
              <a:rPr lang="en-US" altLang="en-US" smtClean="0"/>
              <a:t>Plan ahead – check restaurants for options before you arrive</a:t>
            </a:r>
          </a:p>
          <a:p>
            <a:r>
              <a:rPr lang="en-US" altLang="en-US" smtClean="0"/>
              <a:t>Consider the possibility of cross-contact</a:t>
            </a:r>
          </a:p>
          <a:p>
            <a:r>
              <a:rPr lang="en-US" altLang="en-US" smtClean="0"/>
              <a:t>Let your host know your diet restrictions</a:t>
            </a:r>
          </a:p>
          <a:p>
            <a:r>
              <a:rPr lang="en-US" altLang="en-US" smtClean="0"/>
              <a:t>Offer to bring a gluten-free dish for everyone to enjoy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Let’s try some recipes!</a:t>
            </a:r>
            <a:endParaRPr lang="en-US" dirty="0"/>
          </a:p>
        </p:txBody>
      </p:sp>
      <p:sp>
        <p:nvSpPr>
          <p:cNvPr id="30723" name="Text Placeholder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750887"/>
          </a:xfrm>
        </p:spPr>
        <p:txBody>
          <a:bodyPr/>
          <a:lstStyle/>
          <a:p>
            <a:r>
              <a:rPr lang="en-US" altLang="en-US" sz="3600" smtClean="0"/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What is gluten?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391400" cy="4419600"/>
          </a:xfrm>
        </p:spPr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i="1" smtClean="0"/>
              <a:t>protein </a:t>
            </a:r>
            <a:r>
              <a:rPr lang="en-US" altLang="en-US" smtClean="0"/>
              <a:t>in wheat, rye, barley and some related grains</a:t>
            </a:r>
          </a:p>
          <a:p>
            <a:r>
              <a:rPr lang="en-US" altLang="en-US" smtClean="0"/>
              <a:t>provides the elastic, chewy properties in breads</a:t>
            </a:r>
          </a:p>
          <a:p>
            <a:r>
              <a:rPr lang="en-US" altLang="en-US" smtClean="0"/>
              <a:t>allows dough to stretch but not break</a:t>
            </a:r>
          </a:p>
          <a:p>
            <a:r>
              <a:rPr lang="en-US" altLang="en-US" smtClean="0"/>
              <a:t>amount varies in flours depending on how sturdy products need to be (pasta vs. pastry, for example)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066800"/>
          </a:xfrm>
        </p:spPr>
        <p:txBody>
          <a:bodyPr/>
          <a:lstStyle/>
          <a:p>
            <a:r>
              <a:rPr lang="en-US" altLang="en-US" sz="4000" b="1" smtClean="0"/>
              <a:t>Why avoid gluten?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705600" cy="4267200"/>
          </a:xfrm>
        </p:spPr>
        <p:txBody>
          <a:bodyPr/>
          <a:lstStyle/>
          <a:p>
            <a:r>
              <a:rPr lang="en-US" altLang="en-US" b="1" smtClean="0"/>
              <a:t>Celiac disease </a:t>
            </a:r>
            <a:endParaRPr lang="en-US" altLang="en-US" smtClean="0"/>
          </a:p>
          <a:p>
            <a:r>
              <a:rPr lang="en-US" altLang="en-US" b="1" smtClean="0"/>
              <a:t>Dermatitis herpetiformis</a:t>
            </a:r>
          </a:p>
          <a:p>
            <a:pPr marL="457200" lvl="1" indent="0">
              <a:buFontTx/>
              <a:buNone/>
            </a:pPr>
            <a:r>
              <a:rPr lang="en-US" altLang="en-US" smtClean="0"/>
              <a:t>(hur-peh-tuh-FOR-mis)</a:t>
            </a:r>
            <a:endParaRPr lang="en-US" altLang="en-US" b="1" smtClean="0"/>
          </a:p>
          <a:p>
            <a:r>
              <a:rPr lang="en-US" altLang="en-US" b="1" smtClean="0"/>
              <a:t>Non-celiac gluten sensitivity</a:t>
            </a:r>
          </a:p>
          <a:p>
            <a:pPr marL="457200" lvl="1" indent="0">
              <a:buFontTx/>
              <a:buNone/>
            </a:pPr>
            <a:endParaRPr lang="en-US" altLang="en-US" smtClean="0"/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-1588"/>
            <a:ext cx="1843087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Celiac disease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705600" cy="4953000"/>
          </a:xfrm>
        </p:spPr>
        <p:txBody>
          <a:bodyPr/>
          <a:lstStyle/>
          <a:p>
            <a:r>
              <a:rPr lang="en-US" altLang="en-US" smtClean="0"/>
              <a:t>Formerly called “celiac sprue”</a:t>
            </a:r>
          </a:p>
          <a:p>
            <a:r>
              <a:rPr lang="en-US" altLang="en-US" smtClean="0"/>
              <a:t>Affects about 3 million in US</a:t>
            </a:r>
          </a:p>
          <a:p>
            <a:r>
              <a:rPr lang="en-US" altLang="en-US" smtClean="0"/>
              <a:t>Is an autoimmune disorder</a:t>
            </a:r>
          </a:p>
          <a:p>
            <a:r>
              <a:rPr lang="en-US" altLang="en-US" smtClean="0"/>
              <a:t>May be passed along in families</a:t>
            </a:r>
          </a:p>
          <a:p>
            <a:r>
              <a:rPr lang="en-US" altLang="en-US" smtClean="0"/>
              <a:t>Damages villi of small intestine, decreasing absorption of nutrients</a:t>
            </a:r>
          </a:p>
          <a:p>
            <a:r>
              <a:rPr lang="en-US" altLang="en-US" smtClean="0"/>
              <a:t>Symptoms vary from patient to patient</a:t>
            </a:r>
          </a:p>
          <a:p>
            <a:r>
              <a:rPr lang="en-US" altLang="en-US" smtClean="0"/>
              <a:t>Treated with gluten-free diet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29400" cy="641350"/>
          </a:xfrm>
        </p:spPr>
        <p:txBody>
          <a:bodyPr/>
          <a:lstStyle/>
          <a:p>
            <a:r>
              <a:rPr lang="en-US" altLang="en-US" sz="4000" smtClean="0"/>
              <a:t>Dermatitis herpetiformis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981200"/>
            <a:ext cx="5111750" cy="3030538"/>
          </a:xfrm>
        </p:spPr>
      </p:pic>
      <p:sp>
        <p:nvSpPr>
          <p:cNvPr id="11268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06963"/>
          </a:xfrm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altLang="en-US" sz="2800" smtClean="0"/>
              <a:t>Type of celiac</a:t>
            </a:r>
          </a:p>
          <a:p>
            <a:pPr marL="342900" indent="-342900">
              <a:buFontTx/>
              <a:buChar char="•"/>
            </a:pPr>
            <a:r>
              <a:rPr lang="en-US" altLang="en-US" sz="2800" smtClean="0"/>
              <a:t>Affects person internally (gut) and outwardly (skin rash)</a:t>
            </a:r>
          </a:p>
          <a:p>
            <a:pPr marL="342900" indent="-342900">
              <a:buFontTx/>
              <a:buChar char="•"/>
            </a:pPr>
            <a:r>
              <a:rPr lang="en-US" altLang="en-US" sz="2800" smtClean="0"/>
              <a:t>Diagnosed through skin biopsy, blood tests</a:t>
            </a:r>
          </a:p>
          <a:p>
            <a:pPr marL="342900" indent="-342900">
              <a:buFontTx/>
              <a:buChar char="•"/>
            </a:pPr>
            <a:r>
              <a:rPr lang="en-US" altLang="en-US" sz="2800" smtClean="0"/>
              <a:t>Treated with gluten-free diet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>
          <a:xfrm>
            <a:off x="381000" y="192088"/>
            <a:ext cx="6934200" cy="1066800"/>
          </a:xfrm>
        </p:spPr>
        <p:txBody>
          <a:bodyPr/>
          <a:lstStyle/>
          <a:p>
            <a:r>
              <a:rPr lang="en-US" altLang="en-US" sz="3600" b="1" smtClean="0"/>
              <a:t>Non-celiac gluten sensitivity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>
          <a:xfrm>
            <a:off x="304800" y="1452563"/>
            <a:ext cx="6705600" cy="4719637"/>
          </a:xfrm>
        </p:spPr>
        <p:txBody>
          <a:bodyPr/>
          <a:lstStyle/>
          <a:p>
            <a:r>
              <a:rPr lang="en-US" altLang="en-US" smtClean="0"/>
              <a:t>Called NCGS for short</a:t>
            </a:r>
          </a:p>
          <a:p>
            <a:r>
              <a:rPr lang="en-US" altLang="en-US" smtClean="0"/>
              <a:t>May experience GI symptoms, but symptoms vary widely</a:t>
            </a:r>
          </a:p>
          <a:p>
            <a:r>
              <a:rPr lang="en-US" altLang="en-US" smtClean="0"/>
              <a:t>No diagnostic tests at this time, so other conditions must be ruled out</a:t>
            </a:r>
          </a:p>
          <a:p>
            <a:r>
              <a:rPr lang="en-US" altLang="en-US" smtClean="0"/>
              <a:t>Gluten-free diet is basis of treatment, but additional foods may also need to be eliminated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What about wheat allergy?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934200" cy="4419600"/>
          </a:xfrm>
        </p:spPr>
        <p:txBody>
          <a:bodyPr/>
          <a:lstStyle/>
          <a:p>
            <a:r>
              <a:rPr lang="en-US" altLang="en-US" smtClean="0"/>
              <a:t>Differs from celiac and NCGS</a:t>
            </a:r>
          </a:p>
          <a:p>
            <a:r>
              <a:rPr lang="en-US" altLang="en-US" smtClean="0"/>
              <a:t>Exposure brings about almost immediate symptoms</a:t>
            </a:r>
          </a:p>
          <a:p>
            <a:r>
              <a:rPr lang="en-US" altLang="en-US" smtClean="0"/>
              <a:t>Symptoms often respiratory</a:t>
            </a:r>
          </a:p>
          <a:p>
            <a:r>
              <a:rPr lang="en-US" altLang="en-US" smtClean="0"/>
              <a:t>May escalate to anaphylactic shock</a:t>
            </a:r>
          </a:p>
          <a:p>
            <a:r>
              <a:rPr lang="en-US" altLang="en-US" smtClean="0"/>
              <a:t>Need to avoid wheat-containing foods (not just gluten)</a:t>
            </a:r>
          </a:p>
          <a:p>
            <a:r>
              <a:rPr lang="en-US" altLang="en-US" smtClean="0"/>
              <a:t>Diagnosed through allergy testing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8954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What </a:t>
            </a:r>
            <a:r>
              <a:rPr lang="en-US" altLang="en-US" b="1" i="1" smtClean="0"/>
              <a:t>is</a:t>
            </a:r>
            <a:r>
              <a:rPr lang="en-US" altLang="en-US" b="1" smtClean="0"/>
              <a:t> a gluten-free diet?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People with </a:t>
            </a:r>
            <a:r>
              <a:rPr lang="en-US" altLang="en-US" b="1" smtClean="0"/>
              <a:t>celiac disease</a:t>
            </a:r>
            <a:r>
              <a:rPr lang="en-US" altLang="en-US" smtClean="0"/>
              <a:t>, </a:t>
            </a:r>
            <a:r>
              <a:rPr lang="en-US" altLang="en-US" b="1" smtClean="0"/>
              <a:t>dermatitis herpetiformis </a:t>
            </a:r>
            <a:r>
              <a:rPr lang="en-US" altLang="en-US" smtClean="0"/>
              <a:t>and </a:t>
            </a:r>
            <a:r>
              <a:rPr lang="en-US" altLang="en-US" b="1" smtClean="0"/>
              <a:t>NCGS</a:t>
            </a:r>
            <a:r>
              <a:rPr lang="en-US" altLang="en-US" smtClean="0"/>
              <a:t> should follow a </a:t>
            </a:r>
            <a:r>
              <a:rPr lang="en-US" altLang="en-US" i="1" smtClean="0"/>
              <a:t>lifelong </a:t>
            </a:r>
            <a:r>
              <a:rPr lang="en-US" altLang="en-US" smtClean="0"/>
              <a:t>gluten-free diet, strictly avoiding the protein from:</a:t>
            </a:r>
          </a:p>
          <a:p>
            <a:pPr lvl="1"/>
            <a:r>
              <a:rPr lang="en-US" altLang="en-US" smtClean="0"/>
              <a:t>Wheat </a:t>
            </a:r>
          </a:p>
          <a:p>
            <a:pPr lvl="1"/>
            <a:r>
              <a:rPr lang="en-US" altLang="en-US" smtClean="0"/>
              <a:t>Rye </a:t>
            </a:r>
          </a:p>
          <a:p>
            <a:pPr lvl="1"/>
            <a:r>
              <a:rPr lang="en-US" altLang="en-US" smtClean="0"/>
              <a:t>Barley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  <p:tag name="MMPROD_UIDATA" val="&lt;database version=&quot;10.0&quot;&gt;&lt;object type=&quot;1&quot; unique_id=&quot;10001&quot;&gt;&lt;object type=&quot;2&quot; unique_id=&quot;10013&quot;&gt;&lt;object type=&quot;3&quot; unique_id=&quot;10014&quot;&gt;&lt;property id=&quot;20148&quot; value=&quot;5&quot;/&gt;&lt;property id=&quot;20300&quot; value=&quot;Slide 1&quot;/&gt;&lt;property id=&quot;20307&quot; value=&quot;260&quot;/&gt;&lt;/object&gt;&lt;object type=&quot;3&quot; unique_id=&quot;10015&quot;&gt;&lt;property id=&quot;20148&quot; value=&quot;5&quot;/&gt;&lt;property id=&quot;20300&quot; value=&quot;Slide 2&quot;/&gt;&lt;property id=&quot;20307&quot; value=&quot;257&quot;/&gt;&lt;/object&gt;&lt;object type=&quot;3&quot; unique_id=&quot;10016&quot;&gt;&lt;property id=&quot;20148&quot; value=&quot;5&quot;/&gt;&lt;property id=&quot;20300&quot; value=&quot;Slide 3&quot;/&gt;&lt;property id=&quot;20307&quot; value=&quot;259&quot;/&gt;&lt;/object&gt;&lt;object type=&quot;3&quot; unique_id=&quot;10017&quot;&gt;&lt;property id=&quot;20148&quot; value=&quot;5&quot;/&gt;&lt;property id=&quot;20300&quot; value=&quot;Slide 4&quot;/&gt;&lt;property id=&quot;20307&quot; value=&quot;261&quot;/&gt;&lt;/object&gt;&lt;/object&gt;&lt;object type=&quot;8&quot; unique_id=&quot;10023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PPP_SFOOD_TXT_Wheat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PPP_SFOOD_TXT_Wheat</Template>
  <TotalTime>0</TotalTime>
  <Words>806</Words>
  <Application>Microsoft Office PowerPoint</Application>
  <PresentationFormat>On-screen Show (4:3)</PresentationFormat>
  <Paragraphs>137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Times New Roman</vt:lpstr>
      <vt:lpstr>Arial</vt:lpstr>
      <vt:lpstr>Calibri</vt:lpstr>
      <vt:lpstr>PPP_SFOOD_TXT_Wheat</vt:lpstr>
      <vt:lpstr> Gluten and Your Gut’s Good Health</vt:lpstr>
      <vt:lpstr>Objectives:</vt:lpstr>
      <vt:lpstr>What is gluten?</vt:lpstr>
      <vt:lpstr>Why avoid gluten?</vt:lpstr>
      <vt:lpstr>Celiac disease</vt:lpstr>
      <vt:lpstr>Dermatitis herpetiformis</vt:lpstr>
      <vt:lpstr>Non-celiac gluten sensitivity</vt:lpstr>
      <vt:lpstr>What about wheat allergy?</vt:lpstr>
      <vt:lpstr>What is a gluten-free diet?</vt:lpstr>
      <vt:lpstr>What is a gluten-free diet?</vt:lpstr>
      <vt:lpstr>How does a gluten-free diet help?</vt:lpstr>
      <vt:lpstr>Gluten vs. gluten-free</vt:lpstr>
      <vt:lpstr>Why the gluten-free trend?</vt:lpstr>
      <vt:lpstr>How can I tell if gluten-free is for me?</vt:lpstr>
      <vt:lpstr>Where do I start?</vt:lpstr>
      <vt:lpstr>Label reading is key</vt:lpstr>
      <vt:lpstr>Label reading is key</vt:lpstr>
      <vt:lpstr>Here’s another example…</vt:lpstr>
      <vt:lpstr>Here’s another example…</vt:lpstr>
      <vt:lpstr>What to look for….</vt:lpstr>
      <vt:lpstr>Check labels each time you shop</vt:lpstr>
      <vt:lpstr>How do I manage ‘gluten-free’ away from home?</vt:lpstr>
      <vt:lpstr>Let’s try some recipes!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2015-09-14T16:15:06Z</dcterms:created>
  <dcterms:modified xsi:type="dcterms:W3CDTF">2015-09-14T16:22:03Z</dcterms:modified>
  <cp:category/>
</cp:coreProperties>
</file>