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7" r:id="rId2"/>
    <p:sldId id="298" r:id="rId3"/>
    <p:sldId id="355" r:id="rId4"/>
    <p:sldId id="339" r:id="rId5"/>
    <p:sldId id="391" r:id="rId6"/>
    <p:sldId id="342" r:id="rId7"/>
    <p:sldId id="407" r:id="rId8"/>
    <p:sldId id="336" r:id="rId9"/>
    <p:sldId id="340" r:id="rId10"/>
    <p:sldId id="410" r:id="rId11"/>
    <p:sldId id="411" r:id="rId12"/>
    <p:sldId id="412" r:id="rId13"/>
    <p:sldId id="414" r:id="rId14"/>
    <p:sldId id="415" r:id="rId15"/>
    <p:sldId id="416" r:id="rId16"/>
    <p:sldId id="440" r:id="rId17"/>
    <p:sldId id="417" r:id="rId18"/>
    <p:sldId id="418" r:id="rId19"/>
    <p:sldId id="419" r:id="rId20"/>
    <p:sldId id="433" r:id="rId21"/>
    <p:sldId id="434" r:id="rId22"/>
    <p:sldId id="435" r:id="rId23"/>
    <p:sldId id="436" r:id="rId24"/>
    <p:sldId id="437" r:id="rId25"/>
    <p:sldId id="438" r:id="rId26"/>
    <p:sldId id="439" r:id="rId27"/>
    <p:sldId id="352" r:id="rId28"/>
    <p:sldId id="351" r:id="rId29"/>
    <p:sldId id="442" r:id="rId30"/>
    <p:sldId id="427" r:id="rId31"/>
    <p:sldId id="432" r:id="rId32"/>
    <p:sldId id="441" r:id="rId33"/>
    <p:sldId id="443" r:id="rId34"/>
    <p:sldId id="444" r:id="rId35"/>
    <p:sldId id="385" r:id="rId36"/>
    <p:sldId id="386" r:id="rId37"/>
    <p:sldId id="387"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4660"/>
  </p:normalViewPr>
  <p:slideViewPr>
    <p:cSldViewPr>
      <p:cViewPr varScale="1">
        <p:scale>
          <a:sx n="48" d="100"/>
          <a:sy n="48" d="100"/>
        </p:scale>
        <p:origin x="-518" y="-72"/>
      </p:cViewPr>
      <p:guideLst>
        <p:guide orient="horz" pos="2160"/>
        <p:guide pos="2880"/>
      </p:guideLst>
    </p:cSldViewPr>
  </p:slideViewPr>
  <p:notesTextViewPr>
    <p:cViewPr>
      <p:scale>
        <a:sx n="1" d="1"/>
        <a:sy n="1" d="1"/>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DB6F2-286E-4B02-853A-7DAA4B61862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D876F89-D14E-4DF1-8B56-1B57E1A8DDBF}">
      <dgm:prSet phldrT="[Text]" custT="1"/>
      <dgm:spPr/>
      <dgm:t>
        <a:bodyPr/>
        <a:lstStyle/>
        <a:p>
          <a:r>
            <a:rPr lang="en-US" sz="3200" dirty="0" smtClean="0"/>
            <a:t>USDA</a:t>
          </a:r>
          <a:r>
            <a:rPr lang="en-US" sz="2000" dirty="0" smtClean="0">
              <a:solidFill>
                <a:schemeClr val="tx1"/>
              </a:solidFill>
            </a:rPr>
            <a:t>HACCP required</a:t>
          </a:r>
          <a:r>
            <a:rPr lang="en-US" sz="2000" dirty="0" smtClean="0"/>
            <a:t> </a:t>
          </a:r>
          <a:endParaRPr lang="en-US" sz="2000" dirty="0"/>
        </a:p>
      </dgm:t>
    </dgm:pt>
    <dgm:pt modelId="{AF449931-7DA5-432A-A39A-8DD4A8E6743F}" type="parTrans" cxnId="{FA6B2958-C3CF-40EF-ACC9-F56BF158E698}">
      <dgm:prSet/>
      <dgm:spPr/>
      <dgm:t>
        <a:bodyPr/>
        <a:lstStyle/>
        <a:p>
          <a:endParaRPr lang="en-US"/>
        </a:p>
      </dgm:t>
    </dgm:pt>
    <dgm:pt modelId="{8AC7F50C-13E0-4283-9D3D-222066D3DC35}" type="sibTrans" cxnId="{FA6B2958-C3CF-40EF-ACC9-F56BF158E698}">
      <dgm:prSet/>
      <dgm:spPr/>
      <dgm:t>
        <a:bodyPr/>
        <a:lstStyle/>
        <a:p>
          <a:endParaRPr lang="en-US"/>
        </a:p>
      </dgm:t>
    </dgm:pt>
    <dgm:pt modelId="{486C81B1-7BD1-4B38-97FD-B9D0BF8E224A}">
      <dgm:prSet phldrT="[Text]" custT="1"/>
      <dgm:spPr>
        <a:solidFill>
          <a:srgbClr val="7030A0"/>
        </a:solidFill>
      </dgm:spPr>
      <dgm:t>
        <a:bodyPr/>
        <a:lstStyle/>
        <a:p>
          <a:r>
            <a:rPr lang="en-US" sz="2400" dirty="0" smtClean="0"/>
            <a:t>KDA</a:t>
          </a:r>
          <a:endParaRPr lang="en-US" sz="2400" dirty="0"/>
        </a:p>
      </dgm:t>
    </dgm:pt>
    <dgm:pt modelId="{67CCCB3F-2E92-4F81-8964-1640BA2FFF17}" type="parTrans" cxnId="{2501DABB-4825-470A-AD43-34178C58DF4E}">
      <dgm:prSet/>
      <dgm:spPr/>
      <dgm:t>
        <a:bodyPr/>
        <a:lstStyle/>
        <a:p>
          <a:endParaRPr lang="en-US"/>
        </a:p>
      </dgm:t>
    </dgm:pt>
    <dgm:pt modelId="{BA13A405-18D1-4C55-8AA7-A34177870B83}" type="sibTrans" cxnId="{2501DABB-4825-470A-AD43-34178C58DF4E}">
      <dgm:prSet/>
      <dgm:spPr/>
      <dgm:t>
        <a:bodyPr/>
        <a:lstStyle/>
        <a:p>
          <a:endParaRPr lang="en-US"/>
        </a:p>
      </dgm:t>
    </dgm:pt>
    <dgm:pt modelId="{D34821ED-1367-4778-981B-61AD6E6D06FF}">
      <dgm:prSet phldrT="[Text]" custT="1"/>
      <dgm:spPr>
        <a:solidFill>
          <a:schemeClr val="accent3"/>
        </a:solidFill>
      </dgm:spPr>
      <dgm:t>
        <a:bodyPr/>
        <a:lstStyle/>
        <a:p>
          <a:r>
            <a:rPr lang="en-US" sz="2400" dirty="0" smtClean="0"/>
            <a:t>Local sales venue</a:t>
          </a:r>
          <a:endParaRPr lang="en-US" sz="2400" dirty="0"/>
        </a:p>
      </dgm:t>
    </dgm:pt>
    <dgm:pt modelId="{FF5D64A5-17E4-4195-A274-575020161190}" type="parTrans" cxnId="{08327C32-6143-43A5-9AF7-6FD9BDA2E800}">
      <dgm:prSet/>
      <dgm:spPr/>
      <dgm:t>
        <a:bodyPr/>
        <a:lstStyle/>
        <a:p>
          <a:endParaRPr lang="en-US"/>
        </a:p>
      </dgm:t>
    </dgm:pt>
    <dgm:pt modelId="{FB6208CC-C060-4380-BFCB-A72717F6BC3E}" type="sibTrans" cxnId="{08327C32-6143-43A5-9AF7-6FD9BDA2E800}">
      <dgm:prSet/>
      <dgm:spPr/>
      <dgm:t>
        <a:bodyPr/>
        <a:lstStyle/>
        <a:p>
          <a:endParaRPr lang="en-US"/>
        </a:p>
      </dgm:t>
    </dgm:pt>
    <dgm:pt modelId="{F16DCB24-5D93-44EC-8FB0-B901F403FAEF}" type="pres">
      <dgm:prSet presAssocID="{47FDB6F2-286E-4B02-853A-7DAA4B61862D}" presName="Name0" presStyleCnt="0">
        <dgm:presLayoutVars>
          <dgm:chMax val="7"/>
          <dgm:resizeHandles val="exact"/>
        </dgm:presLayoutVars>
      </dgm:prSet>
      <dgm:spPr/>
      <dgm:t>
        <a:bodyPr/>
        <a:lstStyle/>
        <a:p>
          <a:endParaRPr lang="en-US"/>
        </a:p>
      </dgm:t>
    </dgm:pt>
    <dgm:pt modelId="{3F1A5A33-718A-4F3E-9CCA-0DE916C7B06C}" type="pres">
      <dgm:prSet presAssocID="{47FDB6F2-286E-4B02-853A-7DAA4B61862D}" presName="comp1" presStyleCnt="0"/>
      <dgm:spPr/>
    </dgm:pt>
    <dgm:pt modelId="{091C6366-6893-44DA-A400-F81A779D7254}" type="pres">
      <dgm:prSet presAssocID="{47FDB6F2-286E-4B02-853A-7DAA4B61862D}" presName="circle1" presStyleLbl="node1" presStyleIdx="0" presStyleCnt="3" custLinFactNeighborY="-29619"/>
      <dgm:spPr/>
      <dgm:t>
        <a:bodyPr/>
        <a:lstStyle/>
        <a:p>
          <a:endParaRPr lang="en-US"/>
        </a:p>
      </dgm:t>
    </dgm:pt>
    <dgm:pt modelId="{B0E46CCF-3D08-4978-A1E2-94F836C7C403}" type="pres">
      <dgm:prSet presAssocID="{47FDB6F2-286E-4B02-853A-7DAA4B61862D}" presName="c1text" presStyleLbl="node1" presStyleIdx="0" presStyleCnt="3">
        <dgm:presLayoutVars>
          <dgm:bulletEnabled val="1"/>
        </dgm:presLayoutVars>
      </dgm:prSet>
      <dgm:spPr/>
      <dgm:t>
        <a:bodyPr/>
        <a:lstStyle/>
        <a:p>
          <a:endParaRPr lang="en-US"/>
        </a:p>
      </dgm:t>
    </dgm:pt>
    <dgm:pt modelId="{F0302D82-1E18-4B40-A8F7-B91A8343DF28}" type="pres">
      <dgm:prSet presAssocID="{47FDB6F2-286E-4B02-853A-7DAA4B61862D}" presName="comp2" presStyleCnt="0"/>
      <dgm:spPr/>
    </dgm:pt>
    <dgm:pt modelId="{C41736B9-A833-4289-AEB5-58C9F43C2231}" type="pres">
      <dgm:prSet presAssocID="{47FDB6F2-286E-4B02-853A-7DAA4B61862D}" presName="circle2" presStyleLbl="node1" presStyleIdx="1" presStyleCnt="3" custLinFactNeighborX="943" custLinFactNeighborY="-4900"/>
      <dgm:spPr/>
      <dgm:t>
        <a:bodyPr/>
        <a:lstStyle/>
        <a:p>
          <a:endParaRPr lang="en-US"/>
        </a:p>
      </dgm:t>
    </dgm:pt>
    <dgm:pt modelId="{9DEECBC8-3EFC-4A91-A8CD-3ABA51BD4338}" type="pres">
      <dgm:prSet presAssocID="{47FDB6F2-286E-4B02-853A-7DAA4B61862D}" presName="c2text" presStyleLbl="node1" presStyleIdx="1" presStyleCnt="3">
        <dgm:presLayoutVars>
          <dgm:bulletEnabled val="1"/>
        </dgm:presLayoutVars>
      </dgm:prSet>
      <dgm:spPr/>
      <dgm:t>
        <a:bodyPr/>
        <a:lstStyle/>
        <a:p>
          <a:endParaRPr lang="en-US"/>
        </a:p>
      </dgm:t>
    </dgm:pt>
    <dgm:pt modelId="{41F37572-6B00-4624-82D2-DE3FAD2904B2}" type="pres">
      <dgm:prSet presAssocID="{47FDB6F2-286E-4B02-853A-7DAA4B61862D}" presName="comp3" presStyleCnt="0"/>
      <dgm:spPr/>
    </dgm:pt>
    <dgm:pt modelId="{D292F7F2-B9B1-43DA-8DB9-361E6D6824D2}" type="pres">
      <dgm:prSet presAssocID="{47FDB6F2-286E-4B02-853A-7DAA4B61862D}" presName="circle3" presStyleLbl="node1" presStyleIdx="2" presStyleCnt="3" custLinFactNeighborX="-943" custLinFactNeighborY="-8294"/>
      <dgm:spPr/>
      <dgm:t>
        <a:bodyPr/>
        <a:lstStyle/>
        <a:p>
          <a:endParaRPr lang="en-US"/>
        </a:p>
      </dgm:t>
    </dgm:pt>
    <dgm:pt modelId="{2FC4FEAC-6446-4B80-BFBF-C488E2805B04}" type="pres">
      <dgm:prSet presAssocID="{47FDB6F2-286E-4B02-853A-7DAA4B61862D}" presName="c3text" presStyleLbl="node1" presStyleIdx="2" presStyleCnt="3">
        <dgm:presLayoutVars>
          <dgm:bulletEnabled val="1"/>
        </dgm:presLayoutVars>
      </dgm:prSet>
      <dgm:spPr/>
      <dgm:t>
        <a:bodyPr/>
        <a:lstStyle/>
        <a:p>
          <a:endParaRPr lang="en-US"/>
        </a:p>
      </dgm:t>
    </dgm:pt>
  </dgm:ptLst>
  <dgm:cxnLst>
    <dgm:cxn modelId="{EB822AF0-CCE7-425E-B4AC-EA99A6B72DFA}" type="presOf" srcId="{6D876F89-D14E-4DF1-8B56-1B57E1A8DDBF}" destId="{091C6366-6893-44DA-A400-F81A779D7254}" srcOrd="0" destOrd="0" presId="urn:microsoft.com/office/officeart/2005/8/layout/venn2"/>
    <dgm:cxn modelId="{FD18CECA-6659-4A53-B1C2-14128F26F953}" type="presOf" srcId="{486C81B1-7BD1-4B38-97FD-B9D0BF8E224A}" destId="{C41736B9-A833-4289-AEB5-58C9F43C2231}" srcOrd="0" destOrd="0" presId="urn:microsoft.com/office/officeart/2005/8/layout/venn2"/>
    <dgm:cxn modelId="{2501DABB-4825-470A-AD43-34178C58DF4E}" srcId="{47FDB6F2-286E-4B02-853A-7DAA4B61862D}" destId="{486C81B1-7BD1-4B38-97FD-B9D0BF8E224A}" srcOrd="1" destOrd="0" parTransId="{67CCCB3F-2E92-4F81-8964-1640BA2FFF17}" sibTransId="{BA13A405-18D1-4C55-8AA7-A34177870B83}"/>
    <dgm:cxn modelId="{6D26BAFE-2586-4139-BBC1-C1E251455304}" type="presOf" srcId="{6D876F89-D14E-4DF1-8B56-1B57E1A8DDBF}" destId="{B0E46CCF-3D08-4978-A1E2-94F836C7C403}" srcOrd="1" destOrd="0" presId="urn:microsoft.com/office/officeart/2005/8/layout/venn2"/>
    <dgm:cxn modelId="{08327C32-6143-43A5-9AF7-6FD9BDA2E800}" srcId="{47FDB6F2-286E-4B02-853A-7DAA4B61862D}" destId="{D34821ED-1367-4778-981B-61AD6E6D06FF}" srcOrd="2" destOrd="0" parTransId="{FF5D64A5-17E4-4195-A274-575020161190}" sibTransId="{FB6208CC-C060-4380-BFCB-A72717F6BC3E}"/>
    <dgm:cxn modelId="{FA6B2958-C3CF-40EF-ACC9-F56BF158E698}" srcId="{47FDB6F2-286E-4B02-853A-7DAA4B61862D}" destId="{6D876F89-D14E-4DF1-8B56-1B57E1A8DDBF}" srcOrd="0" destOrd="0" parTransId="{AF449931-7DA5-432A-A39A-8DD4A8E6743F}" sibTransId="{8AC7F50C-13E0-4283-9D3D-222066D3DC35}"/>
    <dgm:cxn modelId="{EC5707A8-7BE4-41DB-9A99-07F8F4861FBD}" type="presOf" srcId="{486C81B1-7BD1-4B38-97FD-B9D0BF8E224A}" destId="{9DEECBC8-3EFC-4A91-A8CD-3ABA51BD4338}" srcOrd="1" destOrd="0" presId="urn:microsoft.com/office/officeart/2005/8/layout/venn2"/>
    <dgm:cxn modelId="{0FC32D97-782A-46B4-99FA-298D72B906A8}" type="presOf" srcId="{D34821ED-1367-4778-981B-61AD6E6D06FF}" destId="{2FC4FEAC-6446-4B80-BFBF-C488E2805B04}" srcOrd="1" destOrd="0" presId="urn:microsoft.com/office/officeart/2005/8/layout/venn2"/>
    <dgm:cxn modelId="{71B876B6-E13D-4E82-9760-99A3FE2CC860}" type="presOf" srcId="{D34821ED-1367-4778-981B-61AD6E6D06FF}" destId="{D292F7F2-B9B1-43DA-8DB9-361E6D6824D2}" srcOrd="0" destOrd="0" presId="urn:microsoft.com/office/officeart/2005/8/layout/venn2"/>
    <dgm:cxn modelId="{12675A78-493D-4E10-8DA4-9C4FB9A2956A}" type="presOf" srcId="{47FDB6F2-286E-4B02-853A-7DAA4B61862D}" destId="{F16DCB24-5D93-44EC-8FB0-B901F403FAEF}" srcOrd="0" destOrd="0" presId="urn:microsoft.com/office/officeart/2005/8/layout/venn2"/>
    <dgm:cxn modelId="{72E9C400-886E-462E-9092-10D8C7439678}" type="presParOf" srcId="{F16DCB24-5D93-44EC-8FB0-B901F403FAEF}" destId="{3F1A5A33-718A-4F3E-9CCA-0DE916C7B06C}" srcOrd="0" destOrd="0" presId="urn:microsoft.com/office/officeart/2005/8/layout/venn2"/>
    <dgm:cxn modelId="{BBBF67A4-AC9A-44EE-9507-AA04DD9AF08E}" type="presParOf" srcId="{3F1A5A33-718A-4F3E-9CCA-0DE916C7B06C}" destId="{091C6366-6893-44DA-A400-F81A779D7254}" srcOrd="0" destOrd="0" presId="urn:microsoft.com/office/officeart/2005/8/layout/venn2"/>
    <dgm:cxn modelId="{03249E6F-1E01-479B-A51D-37429A5DD4C7}" type="presParOf" srcId="{3F1A5A33-718A-4F3E-9CCA-0DE916C7B06C}" destId="{B0E46CCF-3D08-4978-A1E2-94F836C7C403}" srcOrd="1" destOrd="0" presId="urn:microsoft.com/office/officeart/2005/8/layout/venn2"/>
    <dgm:cxn modelId="{4C4A5E0B-2556-455F-8B6E-1A2AFA754EC6}" type="presParOf" srcId="{F16DCB24-5D93-44EC-8FB0-B901F403FAEF}" destId="{F0302D82-1E18-4B40-A8F7-B91A8343DF28}" srcOrd="1" destOrd="0" presId="urn:microsoft.com/office/officeart/2005/8/layout/venn2"/>
    <dgm:cxn modelId="{AF698823-DA08-42F5-8658-37A7CCCCE4A3}" type="presParOf" srcId="{F0302D82-1E18-4B40-A8F7-B91A8343DF28}" destId="{C41736B9-A833-4289-AEB5-58C9F43C2231}" srcOrd="0" destOrd="0" presId="urn:microsoft.com/office/officeart/2005/8/layout/venn2"/>
    <dgm:cxn modelId="{EF4B381E-E22D-4C13-A396-E2A1FDA4A5E9}" type="presParOf" srcId="{F0302D82-1E18-4B40-A8F7-B91A8343DF28}" destId="{9DEECBC8-3EFC-4A91-A8CD-3ABA51BD4338}" srcOrd="1" destOrd="0" presId="urn:microsoft.com/office/officeart/2005/8/layout/venn2"/>
    <dgm:cxn modelId="{AB96DC98-7851-4F5F-B9CF-6509F3EE9633}" type="presParOf" srcId="{F16DCB24-5D93-44EC-8FB0-B901F403FAEF}" destId="{41F37572-6B00-4624-82D2-DE3FAD2904B2}" srcOrd="2" destOrd="0" presId="urn:microsoft.com/office/officeart/2005/8/layout/venn2"/>
    <dgm:cxn modelId="{89FDF2C7-AC22-4669-BD22-C52E69344491}" type="presParOf" srcId="{41F37572-6B00-4624-82D2-DE3FAD2904B2}" destId="{D292F7F2-B9B1-43DA-8DB9-361E6D6824D2}" srcOrd="0" destOrd="0" presId="urn:microsoft.com/office/officeart/2005/8/layout/venn2"/>
    <dgm:cxn modelId="{6805B125-2B8A-4FDF-AE9D-E5F34F4CF87E}" type="presParOf" srcId="{41F37572-6B00-4624-82D2-DE3FAD2904B2}" destId="{2FC4FEAC-6446-4B80-BFBF-C488E2805B0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FDB6F2-286E-4B02-853A-7DAA4B61862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D876F89-D14E-4DF1-8B56-1B57E1A8DDBF}">
      <dgm:prSet phldrT="[Text]" custT="1"/>
      <dgm:spPr/>
      <dgm:t>
        <a:bodyPr/>
        <a:lstStyle/>
        <a:p>
          <a:r>
            <a:rPr lang="en-US" sz="3600" dirty="0" smtClean="0">
              <a:solidFill>
                <a:srgbClr val="FF0000"/>
              </a:solidFill>
            </a:rPr>
            <a:t>FDA</a:t>
          </a:r>
          <a:r>
            <a:rPr lang="en-US" sz="2400" dirty="0" smtClean="0"/>
            <a:t>*</a:t>
          </a:r>
          <a:r>
            <a:rPr lang="en-US" sz="3600" dirty="0" smtClean="0"/>
            <a:t> </a:t>
          </a:r>
          <a:r>
            <a:rPr lang="en-US" sz="2000" dirty="0" smtClean="0">
              <a:solidFill>
                <a:schemeClr val="tx1"/>
              </a:solidFill>
            </a:rPr>
            <a:t>FSMA</a:t>
          </a:r>
          <a:endParaRPr lang="en-US" sz="3600" dirty="0">
            <a:solidFill>
              <a:schemeClr val="tx1"/>
            </a:solidFill>
          </a:endParaRPr>
        </a:p>
      </dgm:t>
    </dgm:pt>
    <dgm:pt modelId="{AF449931-7DA5-432A-A39A-8DD4A8E6743F}" type="parTrans" cxnId="{FA6B2958-C3CF-40EF-ACC9-F56BF158E698}">
      <dgm:prSet/>
      <dgm:spPr/>
      <dgm:t>
        <a:bodyPr/>
        <a:lstStyle/>
        <a:p>
          <a:endParaRPr lang="en-US"/>
        </a:p>
      </dgm:t>
    </dgm:pt>
    <dgm:pt modelId="{8AC7F50C-13E0-4283-9D3D-222066D3DC35}" type="sibTrans" cxnId="{FA6B2958-C3CF-40EF-ACC9-F56BF158E698}">
      <dgm:prSet/>
      <dgm:spPr/>
      <dgm:t>
        <a:bodyPr/>
        <a:lstStyle/>
        <a:p>
          <a:endParaRPr lang="en-US"/>
        </a:p>
      </dgm:t>
    </dgm:pt>
    <dgm:pt modelId="{486C81B1-7BD1-4B38-97FD-B9D0BF8E224A}">
      <dgm:prSet phldrT="[Text]" custT="1"/>
      <dgm:spPr>
        <a:solidFill>
          <a:srgbClr val="7030A0"/>
        </a:solidFill>
      </dgm:spPr>
      <dgm:t>
        <a:bodyPr/>
        <a:lstStyle/>
        <a:p>
          <a:r>
            <a:rPr lang="en-US" sz="2400" dirty="0" smtClean="0"/>
            <a:t>KDA</a:t>
          </a:r>
          <a:endParaRPr lang="en-US" sz="2400" dirty="0"/>
        </a:p>
      </dgm:t>
    </dgm:pt>
    <dgm:pt modelId="{67CCCB3F-2E92-4F81-8964-1640BA2FFF17}" type="parTrans" cxnId="{2501DABB-4825-470A-AD43-34178C58DF4E}">
      <dgm:prSet/>
      <dgm:spPr/>
      <dgm:t>
        <a:bodyPr/>
        <a:lstStyle/>
        <a:p>
          <a:endParaRPr lang="en-US"/>
        </a:p>
      </dgm:t>
    </dgm:pt>
    <dgm:pt modelId="{BA13A405-18D1-4C55-8AA7-A34177870B83}" type="sibTrans" cxnId="{2501DABB-4825-470A-AD43-34178C58DF4E}">
      <dgm:prSet/>
      <dgm:spPr/>
      <dgm:t>
        <a:bodyPr/>
        <a:lstStyle/>
        <a:p>
          <a:endParaRPr lang="en-US"/>
        </a:p>
      </dgm:t>
    </dgm:pt>
    <dgm:pt modelId="{D34821ED-1367-4778-981B-61AD6E6D06FF}">
      <dgm:prSet phldrT="[Text]" custT="1"/>
      <dgm:spPr>
        <a:solidFill>
          <a:schemeClr val="accent3"/>
        </a:solidFill>
      </dgm:spPr>
      <dgm:t>
        <a:bodyPr/>
        <a:lstStyle/>
        <a:p>
          <a:r>
            <a:rPr lang="en-US" sz="2400" dirty="0" smtClean="0"/>
            <a:t>Local sales venue</a:t>
          </a:r>
          <a:endParaRPr lang="en-US" sz="2400" dirty="0"/>
        </a:p>
      </dgm:t>
    </dgm:pt>
    <dgm:pt modelId="{FF5D64A5-17E4-4195-A274-575020161190}" type="parTrans" cxnId="{08327C32-6143-43A5-9AF7-6FD9BDA2E800}">
      <dgm:prSet/>
      <dgm:spPr/>
      <dgm:t>
        <a:bodyPr/>
        <a:lstStyle/>
        <a:p>
          <a:endParaRPr lang="en-US"/>
        </a:p>
      </dgm:t>
    </dgm:pt>
    <dgm:pt modelId="{FB6208CC-C060-4380-BFCB-A72717F6BC3E}" type="sibTrans" cxnId="{08327C32-6143-43A5-9AF7-6FD9BDA2E800}">
      <dgm:prSet/>
      <dgm:spPr/>
      <dgm:t>
        <a:bodyPr/>
        <a:lstStyle/>
        <a:p>
          <a:endParaRPr lang="en-US"/>
        </a:p>
      </dgm:t>
    </dgm:pt>
    <dgm:pt modelId="{F16DCB24-5D93-44EC-8FB0-B901F403FAEF}" type="pres">
      <dgm:prSet presAssocID="{47FDB6F2-286E-4B02-853A-7DAA4B61862D}" presName="Name0" presStyleCnt="0">
        <dgm:presLayoutVars>
          <dgm:chMax val="7"/>
          <dgm:resizeHandles val="exact"/>
        </dgm:presLayoutVars>
      </dgm:prSet>
      <dgm:spPr/>
      <dgm:t>
        <a:bodyPr/>
        <a:lstStyle/>
        <a:p>
          <a:endParaRPr lang="en-US"/>
        </a:p>
      </dgm:t>
    </dgm:pt>
    <dgm:pt modelId="{3F1A5A33-718A-4F3E-9CCA-0DE916C7B06C}" type="pres">
      <dgm:prSet presAssocID="{47FDB6F2-286E-4B02-853A-7DAA4B61862D}" presName="comp1" presStyleCnt="0"/>
      <dgm:spPr/>
    </dgm:pt>
    <dgm:pt modelId="{091C6366-6893-44DA-A400-F81A779D7254}" type="pres">
      <dgm:prSet presAssocID="{47FDB6F2-286E-4B02-853A-7DAA4B61862D}" presName="circle1" presStyleLbl="node1" presStyleIdx="0" presStyleCnt="3"/>
      <dgm:spPr/>
      <dgm:t>
        <a:bodyPr/>
        <a:lstStyle/>
        <a:p>
          <a:endParaRPr lang="en-US"/>
        </a:p>
      </dgm:t>
    </dgm:pt>
    <dgm:pt modelId="{B0E46CCF-3D08-4978-A1E2-94F836C7C403}" type="pres">
      <dgm:prSet presAssocID="{47FDB6F2-286E-4B02-853A-7DAA4B61862D}" presName="c1text" presStyleLbl="node1" presStyleIdx="0" presStyleCnt="3">
        <dgm:presLayoutVars>
          <dgm:bulletEnabled val="1"/>
        </dgm:presLayoutVars>
      </dgm:prSet>
      <dgm:spPr/>
      <dgm:t>
        <a:bodyPr/>
        <a:lstStyle/>
        <a:p>
          <a:endParaRPr lang="en-US"/>
        </a:p>
      </dgm:t>
    </dgm:pt>
    <dgm:pt modelId="{F0302D82-1E18-4B40-A8F7-B91A8343DF28}" type="pres">
      <dgm:prSet presAssocID="{47FDB6F2-286E-4B02-853A-7DAA4B61862D}" presName="comp2" presStyleCnt="0"/>
      <dgm:spPr/>
    </dgm:pt>
    <dgm:pt modelId="{C41736B9-A833-4289-AEB5-58C9F43C2231}" type="pres">
      <dgm:prSet presAssocID="{47FDB6F2-286E-4B02-853A-7DAA4B61862D}" presName="circle2" presStyleLbl="node1" presStyleIdx="1" presStyleCnt="3"/>
      <dgm:spPr/>
      <dgm:t>
        <a:bodyPr/>
        <a:lstStyle/>
        <a:p>
          <a:endParaRPr lang="en-US"/>
        </a:p>
      </dgm:t>
    </dgm:pt>
    <dgm:pt modelId="{9DEECBC8-3EFC-4A91-A8CD-3ABA51BD4338}" type="pres">
      <dgm:prSet presAssocID="{47FDB6F2-286E-4B02-853A-7DAA4B61862D}" presName="c2text" presStyleLbl="node1" presStyleIdx="1" presStyleCnt="3">
        <dgm:presLayoutVars>
          <dgm:bulletEnabled val="1"/>
        </dgm:presLayoutVars>
      </dgm:prSet>
      <dgm:spPr/>
      <dgm:t>
        <a:bodyPr/>
        <a:lstStyle/>
        <a:p>
          <a:endParaRPr lang="en-US"/>
        </a:p>
      </dgm:t>
    </dgm:pt>
    <dgm:pt modelId="{41F37572-6B00-4624-82D2-DE3FAD2904B2}" type="pres">
      <dgm:prSet presAssocID="{47FDB6F2-286E-4B02-853A-7DAA4B61862D}" presName="comp3" presStyleCnt="0"/>
      <dgm:spPr/>
    </dgm:pt>
    <dgm:pt modelId="{D292F7F2-B9B1-43DA-8DB9-361E6D6824D2}" type="pres">
      <dgm:prSet presAssocID="{47FDB6F2-286E-4B02-853A-7DAA4B61862D}" presName="circle3" presStyleLbl="node1" presStyleIdx="2" presStyleCnt="3"/>
      <dgm:spPr/>
      <dgm:t>
        <a:bodyPr/>
        <a:lstStyle/>
        <a:p>
          <a:endParaRPr lang="en-US"/>
        </a:p>
      </dgm:t>
    </dgm:pt>
    <dgm:pt modelId="{2FC4FEAC-6446-4B80-BFBF-C488E2805B04}" type="pres">
      <dgm:prSet presAssocID="{47FDB6F2-286E-4B02-853A-7DAA4B61862D}" presName="c3text" presStyleLbl="node1" presStyleIdx="2" presStyleCnt="3">
        <dgm:presLayoutVars>
          <dgm:bulletEnabled val="1"/>
        </dgm:presLayoutVars>
      </dgm:prSet>
      <dgm:spPr/>
      <dgm:t>
        <a:bodyPr/>
        <a:lstStyle/>
        <a:p>
          <a:endParaRPr lang="en-US"/>
        </a:p>
      </dgm:t>
    </dgm:pt>
  </dgm:ptLst>
  <dgm:cxnLst>
    <dgm:cxn modelId="{88FC3F3C-5A17-4055-B9EB-49BEC69DBBC1}" type="presOf" srcId="{D34821ED-1367-4778-981B-61AD6E6D06FF}" destId="{2FC4FEAC-6446-4B80-BFBF-C488E2805B04}" srcOrd="1" destOrd="0" presId="urn:microsoft.com/office/officeart/2005/8/layout/venn2"/>
    <dgm:cxn modelId="{2501DABB-4825-470A-AD43-34178C58DF4E}" srcId="{47FDB6F2-286E-4B02-853A-7DAA4B61862D}" destId="{486C81B1-7BD1-4B38-97FD-B9D0BF8E224A}" srcOrd="1" destOrd="0" parTransId="{67CCCB3F-2E92-4F81-8964-1640BA2FFF17}" sibTransId="{BA13A405-18D1-4C55-8AA7-A34177870B83}"/>
    <dgm:cxn modelId="{6D983E33-4CF8-4CAE-8E4B-21AC8B2D2311}" type="presOf" srcId="{486C81B1-7BD1-4B38-97FD-B9D0BF8E224A}" destId="{C41736B9-A833-4289-AEB5-58C9F43C2231}" srcOrd="0" destOrd="0" presId="urn:microsoft.com/office/officeart/2005/8/layout/venn2"/>
    <dgm:cxn modelId="{FA6B2958-C3CF-40EF-ACC9-F56BF158E698}" srcId="{47FDB6F2-286E-4B02-853A-7DAA4B61862D}" destId="{6D876F89-D14E-4DF1-8B56-1B57E1A8DDBF}" srcOrd="0" destOrd="0" parTransId="{AF449931-7DA5-432A-A39A-8DD4A8E6743F}" sibTransId="{8AC7F50C-13E0-4283-9D3D-222066D3DC35}"/>
    <dgm:cxn modelId="{2B9E8A11-5BBF-448D-B02F-70F841474A9A}" type="presOf" srcId="{47FDB6F2-286E-4B02-853A-7DAA4B61862D}" destId="{F16DCB24-5D93-44EC-8FB0-B901F403FAEF}" srcOrd="0" destOrd="0" presId="urn:microsoft.com/office/officeart/2005/8/layout/venn2"/>
    <dgm:cxn modelId="{56D0DDB5-2B93-471A-B4C0-BEE570930242}" type="presOf" srcId="{D34821ED-1367-4778-981B-61AD6E6D06FF}" destId="{D292F7F2-B9B1-43DA-8DB9-361E6D6824D2}" srcOrd="0" destOrd="0" presId="urn:microsoft.com/office/officeart/2005/8/layout/venn2"/>
    <dgm:cxn modelId="{4156E900-7773-48B0-AAAC-65E1F9C6C4AF}" type="presOf" srcId="{486C81B1-7BD1-4B38-97FD-B9D0BF8E224A}" destId="{9DEECBC8-3EFC-4A91-A8CD-3ABA51BD4338}" srcOrd="1" destOrd="0" presId="urn:microsoft.com/office/officeart/2005/8/layout/venn2"/>
    <dgm:cxn modelId="{8EEA7B9F-EEE8-4703-9057-FF6EF1C98CC2}" type="presOf" srcId="{6D876F89-D14E-4DF1-8B56-1B57E1A8DDBF}" destId="{B0E46CCF-3D08-4978-A1E2-94F836C7C403}" srcOrd="1" destOrd="0" presId="urn:microsoft.com/office/officeart/2005/8/layout/venn2"/>
    <dgm:cxn modelId="{2A66DFBC-EB72-40D2-914D-6D087634CF07}" type="presOf" srcId="{6D876F89-D14E-4DF1-8B56-1B57E1A8DDBF}" destId="{091C6366-6893-44DA-A400-F81A779D7254}" srcOrd="0" destOrd="0" presId="urn:microsoft.com/office/officeart/2005/8/layout/venn2"/>
    <dgm:cxn modelId="{08327C32-6143-43A5-9AF7-6FD9BDA2E800}" srcId="{47FDB6F2-286E-4B02-853A-7DAA4B61862D}" destId="{D34821ED-1367-4778-981B-61AD6E6D06FF}" srcOrd="2" destOrd="0" parTransId="{FF5D64A5-17E4-4195-A274-575020161190}" sibTransId="{FB6208CC-C060-4380-BFCB-A72717F6BC3E}"/>
    <dgm:cxn modelId="{29D0AAA6-0BC1-41F7-AF5E-20F94D9C31D0}" type="presParOf" srcId="{F16DCB24-5D93-44EC-8FB0-B901F403FAEF}" destId="{3F1A5A33-718A-4F3E-9CCA-0DE916C7B06C}" srcOrd="0" destOrd="0" presId="urn:microsoft.com/office/officeart/2005/8/layout/venn2"/>
    <dgm:cxn modelId="{3B10C12A-C4D1-4932-9F3C-4D9FCEEAA31E}" type="presParOf" srcId="{3F1A5A33-718A-4F3E-9CCA-0DE916C7B06C}" destId="{091C6366-6893-44DA-A400-F81A779D7254}" srcOrd="0" destOrd="0" presId="urn:microsoft.com/office/officeart/2005/8/layout/venn2"/>
    <dgm:cxn modelId="{192447CE-D05E-4FC5-917E-CD4366DED578}" type="presParOf" srcId="{3F1A5A33-718A-4F3E-9CCA-0DE916C7B06C}" destId="{B0E46CCF-3D08-4978-A1E2-94F836C7C403}" srcOrd="1" destOrd="0" presId="urn:microsoft.com/office/officeart/2005/8/layout/venn2"/>
    <dgm:cxn modelId="{A2F5EDDA-BAE2-4920-9946-04B9EC950751}" type="presParOf" srcId="{F16DCB24-5D93-44EC-8FB0-B901F403FAEF}" destId="{F0302D82-1E18-4B40-A8F7-B91A8343DF28}" srcOrd="1" destOrd="0" presId="urn:microsoft.com/office/officeart/2005/8/layout/venn2"/>
    <dgm:cxn modelId="{F9427ADB-9D55-492C-8A7B-3DDC368ED5A3}" type="presParOf" srcId="{F0302D82-1E18-4B40-A8F7-B91A8343DF28}" destId="{C41736B9-A833-4289-AEB5-58C9F43C2231}" srcOrd="0" destOrd="0" presId="urn:microsoft.com/office/officeart/2005/8/layout/venn2"/>
    <dgm:cxn modelId="{87611BA4-D57E-4B4D-9035-4CC331B5E4B3}" type="presParOf" srcId="{F0302D82-1E18-4B40-A8F7-B91A8343DF28}" destId="{9DEECBC8-3EFC-4A91-A8CD-3ABA51BD4338}" srcOrd="1" destOrd="0" presId="urn:microsoft.com/office/officeart/2005/8/layout/venn2"/>
    <dgm:cxn modelId="{2029757D-4482-40C9-BD8B-B4D24C617992}" type="presParOf" srcId="{F16DCB24-5D93-44EC-8FB0-B901F403FAEF}" destId="{41F37572-6B00-4624-82D2-DE3FAD2904B2}" srcOrd="2" destOrd="0" presId="urn:microsoft.com/office/officeart/2005/8/layout/venn2"/>
    <dgm:cxn modelId="{2C22AD9D-DC6D-490C-A2E2-CB72E56CAB84}" type="presParOf" srcId="{41F37572-6B00-4624-82D2-DE3FAD2904B2}" destId="{D292F7F2-B9B1-43DA-8DB9-361E6D6824D2}" srcOrd="0" destOrd="0" presId="urn:microsoft.com/office/officeart/2005/8/layout/venn2"/>
    <dgm:cxn modelId="{244035F3-5517-4B6E-BACD-549B4923695A}" type="presParOf" srcId="{41F37572-6B00-4624-82D2-DE3FAD2904B2}" destId="{2FC4FEAC-6446-4B80-BFBF-C488E2805B04}"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6366-6893-44DA-A400-F81A779D7254}">
      <dsp:nvSpPr>
        <dsp:cNvPr id="0" name=""/>
        <dsp:cNvSpPr/>
      </dsp:nvSpPr>
      <dsp:spPr>
        <a:xfrm>
          <a:off x="0" y="0"/>
          <a:ext cx="4038600" cy="40386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USDA</a:t>
          </a:r>
          <a:r>
            <a:rPr lang="en-US" sz="2000" kern="1200" dirty="0" smtClean="0">
              <a:solidFill>
                <a:schemeClr val="tx1"/>
              </a:solidFill>
            </a:rPr>
            <a:t>HACCP required</a:t>
          </a:r>
          <a:r>
            <a:rPr lang="en-US" sz="2000" kern="1200" dirty="0" smtClean="0"/>
            <a:t> </a:t>
          </a:r>
          <a:endParaRPr lang="en-US" sz="2000" kern="1200" dirty="0"/>
        </a:p>
      </dsp:txBody>
      <dsp:txXfrm>
        <a:off x="1313554" y="201929"/>
        <a:ext cx="1411490" cy="605790"/>
      </dsp:txXfrm>
    </dsp:sp>
    <dsp:sp modelId="{C41736B9-A833-4289-AEB5-58C9F43C2231}">
      <dsp:nvSpPr>
        <dsp:cNvPr id="0" name=""/>
        <dsp:cNvSpPr/>
      </dsp:nvSpPr>
      <dsp:spPr>
        <a:xfrm>
          <a:off x="533387" y="1066812"/>
          <a:ext cx="3028950" cy="302895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KDA</a:t>
          </a:r>
          <a:endParaRPr lang="en-US" sz="2400" kern="1200" dirty="0"/>
        </a:p>
      </dsp:txBody>
      <dsp:txXfrm>
        <a:off x="1342117" y="1256122"/>
        <a:ext cx="1411490" cy="567928"/>
      </dsp:txXfrm>
    </dsp:sp>
    <dsp:sp modelId="{D292F7F2-B9B1-43DA-8DB9-361E6D6824D2}">
      <dsp:nvSpPr>
        <dsp:cNvPr id="0" name=""/>
        <dsp:cNvSpPr/>
      </dsp:nvSpPr>
      <dsp:spPr>
        <a:xfrm>
          <a:off x="990608" y="2057400"/>
          <a:ext cx="2019300" cy="201930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Local sales venue</a:t>
          </a:r>
          <a:endParaRPr lang="en-US" sz="2400" kern="1200" dirty="0"/>
        </a:p>
      </dsp:txBody>
      <dsp:txXfrm>
        <a:off x="1286327" y="2562225"/>
        <a:ext cx="1427860" cy="1009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6366-6893-44DA-A400-F81A779D7254}">
      <dsp:nvSpPr>
        <dsp:cNvPr id="0" name=""/>
        <dsp:cNvSpPr/>
      </dsp:nvSpPr>
      <dsp:spPr>
        <a:xfrm>
          <a:off x="0" y="167481"/>
          <a:ext cx="4114800" cy="4114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0000"/>
              </a:solidFill>
            </a:rPr>
            <a:t>FDA</a:t>
          </a:r>
          <a:r>
            <a:rPr lang="en-US" sz="2400" kern="1200" dirty="0" smtClean="0"/>
            <a:t>*</a:t>
          </a:r>
          <a:r>
            <a:rPr lang="en-US" sz="3600" kern="1200" dirty="0" smtClean="0"/>
            <a:t> </a:t>
          </a:r>
          <a:r>
            <a:rPr lang="en-US" sz="2000" kern="1200" dirty="0" smtClean="0">
              <a:solidFill>
                <a:schemeClr val="tx1"/>
              </a:solidFill>
            </a:rPr>
            <a:t>FSMA</a:t>
          </a:r>
          <a:endParaRPr lang="en-US" sz="3600" kern="1200" dirty="0">
            <a:solidFill>
              <a:schemeClr val="tx1"/>
            </a:solidFill>
          </a:endParaRPr>
        </a:p>
      </dsp:txBody>
      <dsp:txXfrm>
        <a:off x="1338338" y="373221"/>
        <a:ext cx="1438122" cy="617220"/>
      </dsp:txXfrm>
    </dsp:sp>
    <dsp:sp modelId="{C41736B9-A833-4289-AEB5-58C9F43C2231}">
      <dsp:nvSpPr>
        <dsp:cNvPr id="0" name=""/>
        <dsp:cNvSpPr/>
      </dsp:nvSpPr>
      <dsp:spPr>
        <a:xfrm>
          <a:off x="514349" y="1196181"/>
          <a:ext cx="3086100" cy="308610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KDA</a:t>
          </a:r>
          <a:endParaRPr lang="en-US" sz="2400" kern="1200" dirty="0"/>
        </a:p>
      </dsp:txBody>
      <dsp:txXfrm>
        <a:off x="1338338" y="1389062"/>
        <a:ext cx="1438122" cy="578643"/>
      </dsp:txXfrm>
    </dsp:sp>
    <dsp:sp modelId="{D292F7F2-B9B1-43DA-8DB9-361E6D6824D2}">
      <dsp:nvSpPr>
        <dsp:cNvPr id="0" name=""/>
        <dsp:cNvSpPr/>
      </dsp:nvSpPr>
      <dsp:spPr>
        <a:xfrm>
          <a:off x="1028700" y="2224881"/>
          <a:ext cx="2057400" cy="205740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Local sales venue</a:t>
          </a:r>
          <a:endParaRPr lang="en-US" sz="2400" kern="1200" dirty="0"/>
        </a:p>
      </dsp:txBody>
      <dsp:txXfrm>
        <a:off x="1329999" y="2739231"/>
        <a:ext cx="1454801" cy="10287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6A9B20D-2626-42D2-A3E2-C955BEAD259B}" type="datetimeFigureOut">
              <a:rPr lang="en-US" smtClean="0"/>
              <a:t>4/24/2018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330764-437F-4122-96D1-DCF851F08403}" type="slidenum">
              <a:rPr lang="en-US" smtClean="0"/>
              <a:t>‹#›</a:t>
            </a:fld>
            <a:endParaRPr lang="en-US"/>
          </a:p>
        </p:txBody>
      </p:sp>
    </p:spTree>
    <p:extLst>
      <p:ext uri="{BB962C8B-B14F-4D97-AF65-F5344CB8AC3E}">
        <p14:creationId xmlns:p14="http://schemas.microsoft.com/office/powerpoint/2010/main" val="254812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6BF62D-EFD4-4BF1-9688-35CD59648486}" type="datetimeFigureOut">
              <a:rPr lang="en-US" smtClean="0"/>
              <a:t>4/24/2018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02079C6-7DC7-473A-8A1D-6CE1D4170F52}" type="slidenum">
              <a:rPr lang="en-US" smtClean="0"/>
              <a:t>‹#›</a:t>
            </a:fld>
            <a:endParaRPr lang="en-US"/>
          </a:p>
        </p:txBody>
      </p:sp>
    </p:spTree>
    <p:extLst>
      <p:ext uri="{BB962C8B-B14F-4D97-AF65-F5344CB8AC3E}">
        <p14:creationId xmlns:p14="http://schemas.microsoft.com/office/powerpoint/2010/main" val="213242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You may hear people talk about needing to use Good Agricultural Practices (GAPs) or attending GAPs training.   If someone says that you should use GAPs, it simply means that you should use these good practices for raising produce safely, which are the basic good practices that we will talk about later in this presentation.  However, if a buyer or potential buyer tells you that you need GAPs certification, that means that you need to have a documented on-farm food safety plan and pay to have a GAPs auditor come to your farm to inspect your food safety practices.  A few notes on GAPs certification: note that GAPS are NOT a governmental regulatory requirement, but are something that some buyers, such as larger grocery stores and possible schools or restaurants or distributors, will ask you to have if you want to sell to them.  GAPs is </a:t>
            </a:r>
            <a:r>
              <a:rPr lang="en-US" altLang="en-US" u="sng" smtClean="0">
                <a:latin typeface="Arial" panose="020B0604020202020204" pitchFamily="34" charset="0"/>
                <a:ea typeface="ＭＳ Ｐゴシック" panose="020B0600070205080204" pitchFamily="34" charset="-128"/>
              </a:rPr>
              <a:t>market or buyer- driven</a:t>
            </a:r>
            <a:r>
              <a:rPr lang="en-US" altLang="en-US" smtClean="0">
                <a:latin typeface="Arial" panose="020B0604020202020204" pitchFamily="34" charset="0"/>
                <a:ea typeface="ＭＳ Ｐゴシック" panose="020B0600070205080204" pitchFamily="34" charset="-128"/>
              </a:rPr>
              <a:t>, rather than regulatory. GAPs auditing is administered by USDA, or possibly by 3</a:t>
            </a:r>
            <a:r>
              <a:rPr lang="en-US" altLang="en-US" baseline="30000" smtClean="0">
                <a:latin typeface="Arial" panose="020B0604020202020204" pitchFamily="34" charset="0"/>
                <a:ea typeface="ＭＳ Ｐゴシック" panose="020B0600070205080204" pitchFamily="34" charset="-128"/>
              </a:rPr>
              <a:t>rd</a:t>
            </a:r>
            <a:r>
              <a:rPr lang="en-US" altLang="en-US" smtClean="0">
                <a:latin typeface="Arial" panose="020B0604020202020204" pitchFamily="34" charset="0"/>
                <a:ea typeface="ＭＳ Ｐゴシック" panose="020B0600070205080204" pitchFamily="34" charset="-128"/>
              </a:rPr>
              <a:t> party auditors such as Primus.  But again, it is NOT a regulatory requirement, even though the Ag Marketing Service within the USDA does happen to often be the group administering the audit.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6781B1-0EF5-420F-ACD3-E560135CA227}" type="slidenum">
              <a:rPr lang="en-US" altLang="en-US" smtClean="0">
                <a:latin typeface="Calibri" panose="020F0502020204030204" pitchFamily="34" charset="0"/>
                <a:ea typeface="ＭＳ Ｐゴシック" panose="020B0600070205080204" pitchFamily="34" charset="-128"/>
              </a:rPr>
              <a:pPr/>
              <a:t>29</a:t>
            </a:fld>
            <a:endParaRPr lang="en-US"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6701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We have previously briefly mentioned the FDA Food Safety Modernization Act.  The FDA is the US Food and Drug Administration, which is part of the US Department of Health and Human Services.  This is a separate entity from the USDA, United States Department of Agriculture. The Food Safety Modernization Act  (FSMA) was signed into law in January of 2011. The final rule for preventative controls for human food came out in September of 2015. Produce safety final rules came out in November of 2015. Some of the other main parts of FSMA are also listed, although the list is not exhaustive. </a:t>
            </a:r>
          </a:p>
          <a:p>
            <a:r>
              <a:rPr lang="en-US" altLang="en-US" smtClean="0">
                <a:ea typeface="ＭＳ Ｐゴシック" panose="020B0600070205080204" pitchFamily="34" charset="-128"/>
              </a:rPr>
              <a:t>	We mentioned the produce safety rule in the general food safety presentation, but the Preventative Controls for Human Food rule is something that food processors, such as people making baked goods may be covered by and need to pay attention to. There are some exemptions which we will cover in the next slide.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E068D7-980B-4887-A26D-C608730384DE}" type="slidenum">
              <a:rPr lang="en-US" altLang="en-US"/>
              <a:pPr>
                <a:spcBef>
                  <a:spcPct val="0"/>
                </a:spcBef>
              </a:pPr>
              <a:t>30</a:t>
            </a:fld>
            <a:endParaRPr lang="en-US" altLang="en-US"/>
          </a:p>
        </p:txBody>
      </p:sp>
    </p:spTree>
    <p:extLst>
      <p:ext uri="{BB962C8B-B14F-4D97-AF65-F5344CB8AC3E}">
        <p14:creationId xmlns:p14="http://schemas.microsoft.com/office/powerpoint/2010/main" val="41042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There are some exemptions to who is covered by the FSMA Produce Safety rule. However, whether you are covered by this law or not, you still have a responsibility to sell a safe product.</a:t>
            </a:r>
          </a:p>
          <a:p>
            <a:r>
              <a:rPr lang="en-US" altLang="en-US" smtClean="0">
                <a:latin typeface="Arial" panose="020B0604020202020204" pitchFamily="34" charset="0"/>
                <a:ea typeface="ＭＳ Ｐゴシック" panose="020B0600070205080204" pitchFamily="34" charset="-128"/>
              </a:rPr>
              <a:t>	If on average over the past 3 years, you are selling less than $25,000 per year of produce, you would be exempt from directly meeting the requirements of the regulation. Therefore, very small farmers, or farmers just getting started who are selling less than $25,000 of produce per year would be exempt from the Produce Safety Rule. This is $25,000 of ANY produce, not just produce covered by FSMA.  Note that “produce” does NOT include food grains, such as wheat. </a:t>
            </a:r>
          </a:p>
          <a:p>
            <a:r>
              <a:rPr lang="en-US" altLang="en-US" smtClean="0">
                <a:latin typeface="Arial" panose="020B0604020202020204" pitchFamily="34" charset="0"/>
                <a:ea typeface="ＭＳ Ｐゴシック" panose="020B0600070205080204" pitchFamily="34" charset="-128"/>
              </a:rPr>
              <a:t>	If your produce is rarely consumed raw, such as pumpkin, those products would also be exempt from the Produce Safety Rule. If you are also raising tomatoes or cucumbers and don’t qualify for any other exemptions, your tomatoes and cucumbers would be covered by the rule though.  </a:t>
            </a:r>
          </a:p>
          <a:p>
            <a:r>
              <a:rPr lang="en-US" altLang="en-US" smtClean="0">
                <a:latin typeface="Arial" panose="020B0604020202020204" pitchFamily="34" charset="0"/>
                <a:ea typeface="ＭＳ Ｐゴシック" panose="020B0600070205080204" pitchFamily="34" charset="-128"/>
              </a:rPr>
              <a:t>The next exemption is a qualified exemption. If, on average over the last three years, you have less than $500,000 of annual food sales AND the majority of your food is sold directly to a qualified end user, which is direct marketing to a consumer or to a restaurant that is in your same state or within 275 miles of your farm, you would be exempt, but you still have some recordkeeping requirements. There are a few other exemptions that are also described in the FSMA fact sheet in the resources section. </a:t>
            </a:r>
          </a:p>
          <a:p>
            <a:r>
              <a:rPr lang="en-US" altLang="en-US" smtClean="0">
                <a:latin typeface="Arial" panose="020B0604020202020204" pitchFamily="34" charset="0"/>
                <a:ea typeface="ＭＳ Ｐゴシック" panose="020B0600070205080204" pitchFamily="34" charset="-128"/>
              </a:rPr>
              <a:t>Also note that if your farm is linked to any foodborne disease outbreak, you will not be able to qualify for any of the listed exemptions. FDA will likely increase inspections of farms that have been linked to foodborne disease outbreaks. </a:t>
            </a:r>
          </a:p>
          <a:p>
            <a:r>
              <a:rPr lang="en-US" altLang="en-US" smtClean="0">
                <a:latin typeface="Arial" panose="020B0604020202020204" pitchFamily="34" charset="0"/>
                <a:ea typeface="ＭＳ Ｐゴシック" panose="020B0600070205080204" pitchFamily="34" charset="-128"/>
              </a:rPr>
              <a:t>It is also important to note that even if you do qualify for one of these exemptions, state and local food safety regulations and buyer/ sales venue requirements could become more strict now that FSMA is in place.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Educator notes:  can give example that the Missouri Dept of Health is now (as of April 2016) looking closer at the sales of microgreens and may require them to have a license to be sold, due to the increased attention to produce safety. Local public health inspectors in Missouri have thrown out local microgreens sold to restaurants as they are were unsure if microgreens should require a license to be sold or not. </a:t>
            </a:r>
          </a:p>
          <a:p>
            <a:r>
              <a:rPr lang="en-US" altLang="en-US" smtClean="0">
                <a:latin typeface="Arial" panose="020B0604020202020204" pitchFamily="34" charset="0"/>
                <a:ea typeface="ＭＳ Ｐゴシック" panose="020B0600070205080204" pitchFamily="34" charset="-128"/>
              </a:rPr>
              <a:t>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A44C97-E2B2-45D7-8B23-815B964A969F}" type="slidenum">
              <a:rPr lang="en-US" altLang="en-US" smtClean="0">
                <a:latin typeface="Calibri" panose="020F0502020204030204" pitchFamily="34" charset="0"/>
                <a:ea typeface="ＭＳ Ｐゴシック" panose="020B0600070205080204" pitchFamily="34" charset="-128"/>
              </a:rPr>
              <a:pPr>
                <a:spcBef>
                  <a:spcPct val="0"/>
                </a:spcBef>
              </a:pPr>
              <a:t>31</a:t>
            </a:fld>
            <a:endParaRPr lang="en-US"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19567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479E33-3B75-4C92-8771-AF5A8BB41D81}" type="slidenum">
              <a:rPr lang="en-US" altLang="en-US" smtClean="0"/>
              <a:pPr/>
              <a:t>34</a:t>
            </a:fld>
            <a:endParaRPr lang="en-US" altLang="en-US" smtClean="0"/>
          </a:p>
        </p:txBody>
      </p:sp>
    </p:spTree>
    <p:extLst>
      <p:ext uri="{BB962C8B-B14F-4D97-AF65-F5344CB8AC3E}">
        <p14:creationId xmlns:p14="http://schemas.microsoft.com/office/powerpoint/2010/main" val="410738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7034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29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7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89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2977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056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23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0A4E3F-5541-48AA-B2F9-F388E02EACFE}" type="datetimeFigureOut">
              <a:rPr lang="en-US"/>
              <a:pPr>
                <a:defRPr/>
              </a:pPr>
              <a:t>4/24/2018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89399A5-88D0-4171-B0D2-41CBDD491380}" type="slidenum">
              <a:rPr lang="en-US"/>
              <a:pPr>
                <a:defRPr/>
              </a:pPr>
              <a:t>‹#›</a:t>
            </a:fld>
            <a:endParaRPr lang="en-US"/>
          </a:p>
        </p:txBody>
      </p:sp>
    </p:spTree>
    <p:extLst>
      <p:ext uri="{BB962C8B-B14F-4D97-AF65-F5344CB8AC3E}">
        <p14:creationId xmlns:p14="http://schemas.microsoft.com/office/powerpoint/2010/main" val="275875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5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222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907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ksre.ksu.edu/kvaf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sl@kda.ks.gov" TargetMode="External"/><Relationship Id="rId2" Type="http://schemas.openxmlformats.org/officeDocument/2006/relationships/hyperlink" Target="http://agriculture.ks.gov/divisions-programs/food-safety-lodging/food-safety-egg-lodging-app-for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r.search.yahoo.com/_ylt=AwrB8pLz2bZUT0sAiKijzbkF;_ylu=X3oDMTBxNG1oMmE2BHNlYwNmcC1hdHRyaWIEc2xrA3J1cmwEaXQD/RV=2/RE=1421298291/RO=11/RU=http:/www.paysonroundup.com/news/2013/may/24/farmers-market-opens-weekend/RK=0/RS=GINAnuk6pEDLt9qSsD_CQTciml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griculture.ks.gov/PS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hyperlink" Target="http://agriculture.ks.gov/divisions-programs/food-safety-lodging" TargetMode="External"/><Relationship Id="rId2" Type="http://schemas.openxmlformats.org/officeDocument/2006/relationships/hyperlink" Target="http://www.ksre.k-state.edu/kvafl/" TargetMode="External"/><Relationship Id="rId1" Type="http://schemas.openxmlformats.org/officeDocument/2006/relationships/slideLayout" Target="../slideLayouts/slideLayout2.xml"/><Relationship Id="rId4" Type="http://schemas.openxmlformats.org/officeDocument/2006/relationships/hyperlink" Target="http://www.ksre.k-state.edu/foodsafet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ksre.ksu.edu/foodsafe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ksre.ksu.edu/bookstore/Item.aspx?catId=201&amp;pubId=172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381000" y="1066800"/>
            <a:ext cx="8458200" cy="1470025"/>
          </a:xfrm>
        </p:spPr>
        <p:txBody>
          <a:bodyPr/>
          <a:lstStyle/>
          <a:p>
            <a:pPr eaLnBrk="1" hangingPunct="1"/>
            <a:r>
              <a:rPr lang="en-US" altLang="en-US" sz="4800" i="1" dirty="0" smtClean="0">
                <a:ea typeface="ＭＳ Ｐゴシック" pitchFamily="34" charset="-128"/>
              </a:rPr>
              <a:t>Food Safety for                     Farmers Market Vendors</a:t>
            </a:r>
          </a:p>
        </p:txBody>
      </p:sp>
      <p:sp>
        <p:nvSpPr>
          <p:cNvPr id="2051" name="Subtitle 5"/>
          <p:cNvSpPr>
            <a:spLocks noGrp="1"/>
          </p:cNvSpPr>
          <p:nvPr>
            <p:ph type="subTitle" idx="1"/>
          </p:nvPr>
        </p:nvSpPr>
        <p:spPr>
          <a:xfrm>
            <a:off x="1371600" y="2971800"/>
            <a:ext cx="6400800" cy="2209800"/>
          </a:xfrm>
        </p:spPr>
        <p:txBody>
          <a:bodyPr/>
          <a:lstStyle/>
          <a:p>
            <a:pPr eaLnBrk="1" hangingPunct="1"/>
            <a:endParaRPr lang="en-US" altLang="en-US" sz="2800" i="1" dirty="0" smtClean="0">
              <a:solidFill>
                <a:srgbClr val="898989"/>
              </a:solidFill>
              <a:ea typeface="ＭＳ Ｐゴシック" pitchFamily="34" charset="-128"/>
            </a:endParaRPr>
          </a:p>
          <a:p>
            <a:pPr eaLnBrk="1" hangingPunct="1"/>
            <a:r>
              <a:rPr lang="en-US" altLang="en-US" sz="2800" i="1" dirty="0" smtClean="0">
                <a:solidFill>
                  <a:srgbClr val="898989"/>
                </a:solidFill>
                <a:ea typeface="ＭＳ Ｐゴシック" pitchFamily="34" charset="-128"/>
              </a:rPr>
              <a:t>Londa Nwadike</a:t>
            </a:r>
          </a:p>
          <a:p>
            <a:pPr eaLnBrk="1" hangingPunct="1"/>
            <a:r>
              <a:rPr lang="en-US" altLang="en-US" sz="2800" i="1" dirty="0" smtClean="0">
                <a:solidFill>
                  <a:srgbClr val="898989"/>
                </a:solidFill>
                <a:ea typeface="ＭＳ Ｐゴシック" pitchFamily="34" charset="-128"/>
              </a:rPr>
              <a:t>Extension Consumer Food Safety Specialist</a:t>
            </a:r>
          </a:p>
          <a:p>
            <a:pPr eaLnBrk="1" hangingPunct="1"/>
            <a:r>
              <a:rPr lang="en-US" altLang="en-US" sz="2800" i="1" dirty="0" smtClean="0">
                <a:solidFill>
                  <a:srgbClr val="898989"/>
                </a:solidFill>
                <a:ea typeface="ＭＳ Ｐゴシック" pitchFamily="34" charset="-128"/>
              </a:rPr>
              <a:t>Kansas State University/                       University of Missouri</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960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869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Foods </a:t>
            </a:r>
            <a:r>
              <a:rPr lang="en-US" u="sng" dirty="0" smtClean="0"/>
              <a:t>allowed</a:t>
            </a:r>
            <a:r>
              <a:rPr lang="en-US" dirty="0" smtClean="0"/>
              <a:t> WITHOUT licensing- KS, D2C- 2</a:t>
            </a:r>
            <a:endParaRPr lang="en-US" dirty="0"/>
          </a:p>
        </p:txBody>
      </p:sp>
      <p:sp>
        <p:nvSpPr>
          <p:cNvPr id="3" name="Content Placeholder 2"/>
          <p:cNvSpPr>
            <a:spLocks noGrp="1"/>
          </p:cNvSpPr>
          <p:nvPr>
            <p:ph idx="1"/>
          </p:nvPr>
        </p:nvSpPr>
        <p:spPr>
          <a:xfrm>
            <a:off x="152400" y="1447800"/>
            <a:ext cx="8839200" cy="4678363"/>
          </a:xfrm>
        </p:spPr>
        <p:txBody>
          <a:bodyPr/>
          <a:lstStyle/>
          <a:p>
            <a:r>
              <a:rPr lang="en-US" dirty="0"/>
              <a:t>Honey </a:t>
            </a:r>
          </a:p>
          <a:p>
            <a:r>
              <a:rPr lang="en-US" dirty="0"/>
              <a:t>Eggs </a:t>
            </a:r>
            <a:r>
              <a:rPr lang="en-US" sz="2000" dirty="0"/>
              <a:t>(</a:t>
            </a:r>
            <a:r>
              <a:rPr lang="en-US" sz="2000" i="1" dirty="0"/>
              <a:t>food safety practices recommended, even if having &lt;50 hens)</a:t>
            </a:r>
          </a:p>
          <a:p>
            <a:r>
              <a:rPr lang="en-US" dirty="0"/>
              <a:t>Poultry (&lt;20,000 birds/year) </a:t>
            </a:r>
          </a:p>
          <a:p>
            <a:r>
              <a:rPr lang="en-US" dirty="0" smtClean="0"/>
              <a:t>Home canned fruit jams and jellies</a:t>
            </a:r>
          </a:p>
          <a:p>
            <a:pPr lvl="1"/>
            <a:r>
              <a:rPr lang="en-US" dirty="0" smtClean="0"/>
              <a:t>Includes jams and jellies flavored with </a:t>
            </a:r>
            <a:r>
              <a:rPr lang="en-US" u="sng" dirty="0" smtClean="0"/>
              <a:t>pepper-flavor vinegar</a:t>
            </a:r>
            <a:r>
              <a:rPr lang="en-US" dirty="0" smtClean="0"/>
              <a:t> or small amounts of </a:t>
            </a:r>
            <a:r>
              <a:rPr lang="en-US" u="sng" dirty="0" smtClean="0"/>
              <a:t>pepper powder</a:t>
            </a:r>
          </a:p>
          <a:p>
            <a:r>
              <a:rPr lang="en-US" dirty="0" smtClean="0"/>
              <a:t>Canned, shelf stable naturally high acid foods (canned fruits)</a:t>
            </a:r>
          </a:p>
          <a:p>
            <a:pPr marL="0" indent="0">
              <a:buNone/>
            </a:pPr>
            <a:r>
              <a:rPr lang="en-US" dirty="0" smtClean="0"/>
              <a:t> </a:t>
            </a:r>
            <a:endParaRPr lang="en-US" dirty="0"/>
          </a:p>
        </p:txBody>
      </p:sp>
      <p:pic>
        <p:nvPicPr>
          <p:cNvPr id="1026" name="Picture 2" descr="http://www.custardbaby.com/sites/default/files/Village%20Ja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25" t="8606" r="13515" b="7215"/>
          <a:stretch/>
        </p:blipFill>
        <p:spPr bwMode="auto">
          <a:xfrm>
            <a:off x="7572975" y="5185611"/>
            <a:ext cx="15710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9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Foods </a:t>
            </a:r>
            <a:r>
              <a:rPr lang="en-US" u="sng" dirty="0" smtClean="0"/>
              <a:t>allowed</a:t>
            </a:r>
            <a:r>
              <a:rPr lang="en-US" dirty="0" smtClean="0"/>
              <a:t> WITHOUT licensing- KS, D2C- 3</a:t>
            </a:r>
            <a:endParaRPr lang="en-US" dirty="0"/>
          </a:p>
        </p:txBody>
      </p:sp>
      <p:sp>
        <p:nvSpPr>
          <p:cNvPr id="3" name="Content Placeholder 2"/>
          <p:cNvSpPr>
            <a:spLocks noGrp="1"/>
          </p:cNvSpPr>
          <p:nvPr>
            <p:ph idx="1"/>
          </p:nvPr>
        </p:nvSpPr>
        <p:spPr>
          <a:xfrm>
            <a:off x="304800" y="1447800"/>
            <a:ext cx="8686800" cy="4678363"/>
          </a:xfrm>
        </p:spPr>
        <p:txBody>
          <a:bodyPr/>
          <a:lstStyle/>
          <a:p>
            <a:r>
              <a:rPr lang="en-US" i="1" dirty="0" smtClean="0"/>
              <a:t>Cultivated </a:t>
            </a:r>
            <a:r>
              <a:rPr lang="en-US" dirty="0" smtClean="0"/>
              <a:t>mushrooms (fresh or dried)</a:t>
            </a:r>
          </a:p>
          <a:p>
            <a:r>
              <a:rPr lang="en-US" dirty="0" smtClean="0"/>
              <a:t>Fish and seafood- sold whole on ice</a:t>
            </a:r>
          </a:p>
          <a:p>
            <a:r>
              <a:rPr lang="en-US" dirty="0" smtClean="0"/>
              <a:t>Ready to eat foods and beverages sold </a:t>
            </a:r>
            <a:r>
              <a:rPr lang="en-US" u="sng" dirty="0" smtClean="0"/>
              <a:t>&lt;</a:t>
            </a:r>
            <a:r>
              <a:rPr lang="en-US" dirty="0" smtClean="0"/>
              <a:t>6X/year</a:t>
            </a:r>
          </a:p>
          <a:p>
            <a:pPr lvl="1"/>
            <a:r>
              <a:rPr lang="en-US" dirty="0"/>
              <a:t>Must still follow sanitation and hygiene requirements</a:t>
            </a:r>
          </a:p>
          <a:p>
            <a:r>
              <a:rPr lang="en-US" dirty="0" smtClean="0"/>
              <a:t>Ready to eat foods and drinks sold by community groups for fundraising purposes</a:t>
            </a:r>
          </a:p>
          <a:p>
            <a:pPr lvl="1"/>
            <a:r>
              <a:rPr lang="en-US" dirty="0" smtClean="0"/>
              <a:t>Must still follow sanitation and hygiene requirements</a:t>
            </a:r>
          </a:p>
          <a:p>
            <a:pPr marL="0" indent="0">
              <a:buNone/>
            </a:pPr>
            <a:r>
              <a:rPr lang="en-US" dirty="0" smtClean="0"/>
              <a:t> </a:t>
            </a:r>
            <a:endParaRPr lang="en-US" dirty="0"/>
          </a:p>
        </p:txBody>
      </p:sp>
      <p:pic>
        <p:nvPicPr>
          <p:cNvPr id="5122" name="Picture 2" descr="http://newsroom.unl.edu/announce/files/file219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5334000"/>
            <a:ext cx="2884264" cy="209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70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Foods </a:t>
            </a:r>
            <a:r>
              <a:rPr lang="en-US" u="sng" dirty="0" smtClean="0"/>
              <a:t>allowed</a:t>
            </a:r>
            <a:r>
              <a:rPr lang="en-US" dirty="0" smtClean="0"/>
              <a:t> WITHOUT licensing- KS, D2C- 4</a:t>
            </a:r>
            <a:endParaRPr lang="en-US" dirty="0"/>
          </a:p>
        </p:txBody>
      </p:sp>
      <p:sp>
        <p:nvSpPr>
          <p:cNvPr id="3" name="Content Placeholder 2"/>
          <p:cNvSpPr>
            <a:spLocks noGrp="1"/>
          </p:cNvSpPr>
          <p:nvPr>
            <p:ph idx="1"/>
          </p:nvPr>
        </p:nvSpPr>
        <p:spPr>
          <a:xfrm>
            <a:off x="0" y="1447800"/>
            <a:ext cx="9160844" cy="4678363"/>
          </a:xfrm>
        </p:spPr>
        <p:txBody>
          <a:bodyPr/>
          <a:lstStyle/>
          <a:p>
            <a:r>
              <a:rPr lang="en-US" dirty="0" smtClean="0"/>
              <a:t>Non-specialized processed foods </a:t>
            </a:r>
            <a:r>
              <a:rPr lang="en-US" sz="2400" dirty="0" smtClean="0"/>
              <a:t>made, sold &lt;6 days/year</a:t>
            </a:r>
          </a:p>
          <a:p>
            <a:pPr lvl="1"/>
            <a:r>
              <a:rPr lang="en-US" dirty="0" smtClean="0"/>
              <a:t>Frozen </a:t>
            </a:r>
            <a:r>
              <a:rPr lang="en-US" dirty="0" err="1" smtClean="0"/>
              <a:t>bierocks</a:t>
            </a:r>
            <a:r>
              <a:rPr lang="en-US" dirty="0" smtClean="0"/>
              <a:t> is an example</a:t>
            </a:r>
          </a:p>
          <a:p>
            <a:r>
              <a:rPr lang="en-US" dirty="0" smtClean="0"/>
              <a:t>Homemade dried pasta (dry for a short time in protected environment)</a:t>
            </a:r>
          </a:p>
          <a:p>
            <a:r>
              <a:rPr lang="en-US" dirty="0" smtClean="0"/>
              <a:t>Lard- no licensing if sold direct to consumer</a:t>
            </a:r>
          </a:p>
          <a:p>
            <a:r>
              <a:rPr lang="en-US" dirty="0" smtClean="0"/>
              <a:t>Grain products (flour, cornmeal, popcorn)</a:t>
            </a:r>
          </a:p>
          <a:p>
            <a:r>
              <a:rPr lang="en-US" dirty="0" smtClean="0"/>
              <a:t>Fruit leathers</a:t>
            </a:r>
          </a:p>
          <a:p>
            <a:r>
              <a:rPr lang="en-US" dirty="0"/>
              <a:t>Spices- bulk or small quantities</a:t>
            </a:r>
          </a:p>
          <a:p>
            <a:endParaRPr lang="en-US" dirty="0" smtClean="0"/>
          </a:p>
          <a:p>
            <a:pPr marL="0" indent="0">
              <a:buNone/>
            </a:pPr>
            <a:r>
              <a:rPr lang="en-US" dirty="0" smtClean="0"/>
              <a:t> </a:t>
            </a:r>
            <a:endParaRPr lang="en-US" dirty="0"/>
          </a:p>
        </p:txBody>
      </p:sp>
      <p:pic>
        <p:nvPicPr>
          <p:cNvPr id="1026" name="Picture 2" descr="Homemade Strawberry Fruit Leather | Say Y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244" y="5036391"/>
            <a:ext cx="2133600" cy="182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14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dirty="0" smtClean="0"/>
              <a:t>Foods allowed </a:t>
            </a:r>
            <a:r>
              <a:rPr lang="en-US" u="sng" dirty="0" smtClean="0"/>
              <a:t>WITH</a:t>
            </a:r>
            <a:r>
              <a:rPr lang="en-US" dirty="0" smtClean="0"/>
              <a:t> proper </a:t>
            </a:r>
            <a:r>
              <a:rPr lang="en-US" u="sng" dirty="0" smtClean="0"/>
              <a:t>licensing</a:t>
            </a:r>
            <a:br>
              <a:rPr lang="en-US" u="sng" dirty="0" smtClean="0"/>
            </a:br>
            <a:r>
              <a:rPr lang="en-US" sz="2800" dirty="0" smtClean="0"/>
              <a:t>(regardless of number of times/year sold)- KS </a:t>
            </a:r>
            <a:endParaRPr lang="en-US" sz="2800" dirty="0"/>
          </a:p>
        </p:txBody>
      </p:sp>
      <p:sp>
        <p:nvSpPr>
          <p:cNvPr id="3" name="Content Placeholder 2"/>
          <p:cNvSpPr>
            <a:spLocks noGrp="1"/>
          </p:cNvSpPr>
          <p:nvPr>
            <p:ph idx="1"/>
          </p:nvPr>
        </p:nvSpPr>
        <p:spPr>
          <a:xfrm>
            <a:off x="304800" y="1219200"/>
            <a:ext cx="8382000" cy="4830763"/>
          </a:xfrm>
        </p:spPr>
        <p:txBody>
          <a:bodyPr/>
          <a:lstStyle/>
          <a:p>
            <a:r>
              <a:rPr lang="en-US" dirty="0" smtClean="0"/>
              <a:t>Dairy products; milk- license needed for plant and point of sale</a:t>
            </a:r>
          </a:p>
          <a:p>
            <a:r>
              <a:rPr lang="en-US" dirty="0" smtClean="0"/>
              <a:t>Potentially hazardous baked products (cheesecakes, cream-filled, </a:t>
            </a:r>
            <a:r>
              <a:rPr lang="en-US" dirty="0" err="1" smtClean="0"/>
              <a:t>etc</a:t>
            </a:r>
            <a:r>
              <a:rPr lang="en-US" dirty="0" smtClean="0"/>
              <a:t>) </a:t>
            </a:r>
          </a:p>
          <a:p>
            <a:r>
              <a:rPr lang="en-US" dirty="0" smtClean="0"/>
              <a:t>Raw meat (and &gt;20,000 birds/year)</a:t>
            </a:r>
          </a:p>
          <a:p>
            <a:pPr lvl="1"/>
            <a:r>
              <a:rPr lang="en-US" dirty="0" smtClean="0"/>
              <a:t>All meat must be </a:t>
            </a:r>
            <a:r>
              <a:rPr lang="en-US" i="1" dirty="0" smtClean="0"/>
              <a:t>slaughtered</a:t>
            </a:r>
            <a:r>
              <a:rPr lang="en-US" dirty="0" smtClean="0"/>
              <a:t> under inspection</a:t>
            </a:r>
          </a:p>
          <a:p>
            <a:pPr lvl="1"/>
            <a:r>
              <a:rPr lang="en-US" dirty="0" smtClean="0"/>
              <a:t>Can be sold refrigerated or frozen</a:t>
            </a:r>
          </a:p>
          <a:p>
            <a:endParaRPr lang="en-US" dirty="0" smtClean="0"/>
          </a:p>
        </p:txBody>
      </p:sp>
      <p:pic>
        <p:nvPicPr>
          <p:cNvPr id="4" name="Picture 4" descr="C:\Users\lvanderw\Pictures\2011 Aug 20\2011 Aug 20 053.JPG"/>
          <p:cNvPicPr>
            <a:picLocks noChangeAspect="1" noChangeArrowheads="1"/>
          </p:cNvPicPr>
          <p:nvPr/>
        </p:nvPicPr>
        <p:blipFill rotWithShape="1">
          <a:blip r:embed="rId2">
            <a:extLst>
              <a:ext uri="{28A0092B-C50C-407E-A947-70E740481C1C}">
                <a14:useLocalDpi xmlns:a14="http://schemas.microsoft.com/office/drawing/2010/main" val="0"/>
              </a:ext>
            </a:extLst>
          </a:blip>
          <a:srcRect l="-2" t="21736" r="1497" b="13976"/>
          <a:stretch/>
        </p:blipFill>
        <p:spPr bwMode="auto">
          <a:xfrm>
            <a:off x="6096000" y="5339567"/>
            <a:ext cx="3048000" cy="155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801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dirty="0" smtClean="0"/>
              <a:t>Foods allowed </a:t>
            </a:r>
            <a:r>
              <a:rPr lang="en-US" u="sng" dirty="0" smtClean="0"/>
              <a:t>WITH</a:t>
            </a:r>
            <a:r>
              <a:rPr lang="en-US" dirty="0" smtClean="0"/>
              <a:t> proper </a:t>
            </a:r>
            <a:r>
              <a:rPr lang="en-US" u="sng" dirty="0" smtClean="0"/>
              <a:t>licensing</a:t>
            </a:r>
            <a:r>
              <a:rPr lang="en-US" dirty="0" smtClean="0"/>
              <a:t>-2- KS</a:t>
            </a:r>
            <a:endParaRPr lang="en-US" dirty="0"/>
          </a:p>
        </p:txBody>
      </p:sp>
      <p:sp>
        <p:nvSpPr>
          <p:cNvPr id="3" name="Content Placeholder 2"/>
          <p:cNvSpPr>
            <a:spLocks noGrp="1"/>
          </p:cNvSpPr>
          <p:nvPr>
            <p:ph idx="1"/>
          </p:nvPr>
        </p:nvSpPr>
        <p:spPr>
          <a:xfrm>
            <a:off x="152400" y="1295400"/>
            <a:ext cx="8839200" cy="4830763"/>
          </a:xfrm>
        </p:spPr>
        <p:txBody>
          <a:bodyPr/>
          <a:lstStyle/>
          <a:p>
            <a:r>
              <a:rPr lang="en-US" dirty="0" smtClean="0"/>
              <a:t>Ready to eat meat- KDA or USDA inspected</a:t>
            </a:r>
          </a:p>
          <a:p>
            <a:r>
              <a:rPr lang="en-US" dirty="0" smtClean="0"/>
              <a:t>Fish and seafood- cleaned</a:t>
            </a:r>
          </a:p>
          <a:p>
            <a:r>
              <a:rPr lang="en-US" dirty="0" smtClean="0"/>
              <a:t>Sprouts</a:t>
            </a:r>
          </a:p>
          <a:p>
            <a:r>
              <a:rPr lang="en-US" dirty="0"/>
              <a:t>Cut melons, cut tomatoes, cut leafy greens</a:t>
            </a:r>
          </a:p>
          <a:p>
            <a:pPr lvl="1"/>
            <a:r>
              <a:rPr lang="en-US" dirty="0"/>
              <a:t>fresh or dried (cut beyond normal harvesting)</a:t>
            </a:r>
          </a:p>
          <a:p>
            <a:r>
              <a:rPr lang="en-US" dirty="0" smtClean="0"/>
              <a:t>Roasted veggies (even if providing roasting service</a:t>
            </a:r>
          </a:p>
          <a:p>
            <a:r>
              <a:rPr lang="en-US" dirty="0" smtClean="0"/>
              <a:t>Wild mushrooms</a:t>
            </a:r>
          </a:p>
          <a:p>
            <a:r>
              <a:rPr lang="en-US" dirty="0" smtClean="0"/>
              <a:t>Naturally </a:t>
            </a:r>
            <a:r>
              <a:rPr lang="en-US" dirty="0"/>
              <a:t>fermented canned foods (sauerkraut)</a:t>
            </a:r>
          </a:p>
          <a:p>
            <a:endParaRPr lang="en-US" dirty="0" smtClean="0"/>
          </a:p>
          <a:p>
            <a:endParaRPr lang="en-US" dirty="0" smtClean="0"/>
          </a:p>
          <a:p>
            <a:endParaRPr lang="en-US" dirty="0" smtClean="0"/>
          </a:p>
        </p:txBody>
      </p:sp>
      <p:pic>
        <p:nvPicPr>
          <p:cNvPr id="4" name="Picture 3" descr="20091226-mush8"/>
          <p:cNvPicPr>
            <a:picLocks noChangeAspect="1" noChangeArrowheads="1"/>
          </p:cNvPicPr>
          <p:nvPr/>
        </p:nvPicPr>
        <p:blipFill rotWithShape="1">
          <a:blip r:embed="rId2" cstate="print"/>
          <a:srcRect l="43914" r="13870"/>
          <a:stretch/>
        </p:blipFill>
        <p:spPr bwMode="auto">
          <a:xfrm>
            <a:off x="8420217" y="4800600"/>
            <a:ext cx="723783" cy="1143000"/>
          </a:xfrm>
          <a:prstGeom prst="rect">
            <a:avLst/>
          </a:prstGeom>
          <a:noFill/>
          <a:ln w="38100">
            <a:noFill/>
            <a:miter lim="800000"/>
            <a:headEnd/>
            <a:tailEnd/>
          </a:ln>
        </p:spPr>
      </p:pic>
    </p:spTree>
    <p:extLst>
      <p:ext uri="{BB962C8B-B14F-4D97-AF65-F5344CB8AC3E}">
        <p14:creationId xmlns:p14="http://schemas.microsoft.com/office/powerpoint/2010/main" val="3390768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769693" cy="1143000"/>
          </a:xfrm>
        </p:spPr>
        <p:txBody>
          <a:bodyPr/>
          <a:lstStyle/>
          <a:p>
            <a:r>
              <a:rPr lang="en-US" dirty="0" smtClean="0"/>
              <a:t>Foods allowed </a:t>
            </a:r>
            <a:r>
              <a:rPr lang="en-US" u="sng" dirty="0" smtClean="0"/>
              <a:t>WITH</a:t>
            </a:r>
            <a:r>
              <a:rPr lang="en-US" dirty="0" smtClean="0"/>
              <a:t> proper                </a:t>
            </a:r>
            <a:r>
              <a:rPr lang="en-US" u="sng" dirty="0" smtClean="0"/>
              <a:t>licensing</a:t>
            </a:r>
            <a:r>
              <a:rPr lang="en-US" dirty="0" smtClean="0"/>
              <a:t>- 3- KS</a:t>
            </a:r>
            <a:endParaRPr lang="en-US" dirty="0"/>
          </a:p>
        </p:txBody>
      </p:sp>
      <p:sp>
        <p:nvSpPr>
          <p:cNvPr id="3" name="Content Placeholder 2"/>
          <p:cNvSpPr>
            <a:spLocks noGrp="1"/>
          </p:cNvSpPr>
          <p:nvPr>
            <p:ph idx="1"/>
          </p:nvPr>
        </p:nvSpPr>
        <p:spPr>
          <a:xfrm>
            <a:off x="228600" y="1295400"/>
            <a:ext cx="8915400" cy="4830763"/>
          </a:xfrm>
        </p:spPr>
        <p:txBody>
          <a:bodyPr/>
          <a:lstStyle/>
          <a:p>
            <a:r>
              <a:rPr lang="en-US" dirty="0" smtClean="0"/>
              <a:t>Acidified shelf-stable canned foods                              (pickles, hot sauce, canned tomatoes); low acid canned foods (canned vegetables, meats, shelf stable cake/bread in a jar)</a:t>
            </a:r>
          </a:p>
          <a:p>
            <a:pPr lvl="1"/>
            <a:r>
              <a:rPr lang="en-US" dirty="0" smtClean="0"/>
              <a:t>License, recipe approval, Better Process Control School</a:t>
            </a:r>
          </a:p>
          <a:p>
            <a:r>
              <a:rPr lang="en-US" dirty="0" smtClean="0"/>
              <a:t>For-profit entities selling &gt;6 X/year (D2C):  Ready to eat foods (pizza, grilled hamburgers)</a:t>
            </a:r>
          </a:p>
          <a:p>
            <a:r>
              <a:rPr lang="en-US" dirty="0" smtClean="0"/>
              <a:t>Alcoholic beverages (&gt;0.5% alcohol- beer, wine, possibly </a:t>
            </a:r>
            <a:r>
              <a:rPr lang="en-US" dirty="0" err="1" smtClean="0"/>
              <a:t>kombucha</a:t>
            </a:r>
            <a:r>
              <a:rPr lang="en-US" dirty="0" smtClean="0"/>
              <a:t> drinks)- </a:t>
            </a:r>
            <a:r>
              <a:rPr lang="en-US" dirty="0" err="1" smtClean="0"/>
              <a:t>Dept</a:t>
            </a:r>
            <a:r>
              <a:rPr lang="en-US" dirty="0" smtClean="0"/>
              <a:t> of Revenue</a:t>
            </a:r>
          </a:p>
          <a:p>
            <a:endParaRPr lang="en-US" dirty="0" smtClean="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402" b="4160"/>
          <a:stretch/>
        </p:blipFill>
        <p:spPr bwMode="auto">
          <a:xfrm>
            <a:off x="6693493" y="0"/>
            <a:ext cx="2450507" cy="182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08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Foods allowed </a:t>
            </a:r>
            <a:r>
              <a:rPr lang="en-US" u="sng" dirty="0" smtClean="0"/>
              <a:t>WITH</a:t>
            </a:r>
            <a:r>
              <a:rPr lang="en-US" dirty="0" smtClean="0"/>
              <a:t> proper </a:t>
            </a:r>
            <a:r>
              <a:rPr lang="en-US" u="sng" dirty="0" smtClean="0"/>
              <a:t>licensing</a:t>
            </a:r>
            <a:endParaRPr lang="en-US" sz="2800" dirty="0"/>
          </a:p>
        </p:txBody>
      </p:sp>
      <p:sp>
        <p:nvSpPr>
          <p:cNvPr id="3" name="Content Placeholder 2"/>
          <p:cNvSpPr>
            <a:spLocks noGrp="1"/>
          </p:cNvSpPr>
          <p:nvPr>
            <p:ph idx="1"/>
          </p:nvPr>
        </p:nvSpPr>
        <p:spPr>
          <a:xfrm>
            <a:off x="304800" y="1219200"/>
            <a:ext cx="8610600" cy="4830763"/>
          </a:xfrm>
        </p:spPr>
        <p:txBody>
          <a:bodyPr/>
          <a:lstStyle/>
          <a:p>
            <a:r>
              <a:rPr lang="en-US" dirty="0" smtClean="0"/>
              <a:t>Dough- refrigerated or frozen (cookie, pizza, </a:t>
            </a:r>
            <a:r>
              <a:rPr lang="en-US" dirty="0" err="1" smtClean="0"/>
              <a:t>etc</a:t>
            </a:r>
            <a:r>
              <a:rPr lang="en-US" dirty="0" smtClean="0"/>
              <a:t>)</a:t>
            </a:r>
          </a:p>
          <a:p>
            <a:r>
              <a:rPr lang="en-US" dirty="0" smtClean="0"/>
              <a:t>Infused oils- garlic in oils</a:t>
            </a:r>
          </a:p>
          <a:p>
            <a:r>
              <a:rPr lang="en-US" dirty="0" smtClean="0"/>
              <a:t>Animal feed/treats</a:t>
            </a:r>
          </a:p>
          <a:p>
            <a:pPr lvl="1"/>
            <a:r>
              <a:rPr lang="en-US" dirty="0" smtClean="0"/>
              <a:t>Commercial feed license (can make in home kitchen)</a:t>
            </a:r>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049" y="3911600"/>
            <a:ext cx="3916101" cy="2946400"/>
          </a:xfrm>
          <a:prstGeom prst="rect">
            <a:avLst/>
          </a:prstGeom>
        </p:spPr>
      </p:pic>
    </p:spTree>
    <p:extLst>
      <p:ext uri="{BB962C8B-B14F-4D97-AF65-F5344CB8AC3E}">
        <p14:creationId xmlns:p14="http://schemas.microsoft.com/office/powerpoint/2010/main" val="3034048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Foods that require testing first- KS</a:t>
            </a:r>
            <a:endParaRPr lang="en-US" dirty="0"/>
          </a:p>
        </p:txBody>
      </p:sp>
      <p:sp>
        <p:nvSpPr>
          <p:cNvPr id="3" name="Content Placeholder 2"/>
          <p:cNvSpPr>
            <a:spLocks noGrp="1"/>
          </p:cNvSpPr>
          <p:nvPr>
            <p:ph idx="1"/>
          </p:nvPr>
        </p:nvSpPr>
        <p:spPr>
          <a:xfrm>
            <a:off x="228600" y="1219200"/>
            <a:ext cx="8763000" cy="4702629"/>
          </a:xfrm>
        </p:spPr>
        <p:txBody>
          <a:bodyPr/>
          <a:lstStyle/>
          <a:p>
            <a:r>
              <a:rPr lang="en-US" dirty="0" smtClean="0"/>
              <a:t>Why do we need to test some food?  </a:t>
            </a:r>
          </a:p>
          <a:p>
            <a:pPr lvl="1"/>
            <a:r>
              <a:rPr lang="en-US" dirty="0" smtClean="0"/>
              <a:t>Every formulation of some products may be different</a:t>
            </a:r>
          </a:p>
          <a:p>
            <a:pPr lvl="1"/>
            <a:r>
              <a:rPr lang="en-US" dirty="0" smtClean="0"/>
              <a:t>Need to be sure food is safe</a:t>
            </a:r>
          </a:p>
          <a:p>
            <a:pPr lvl="1"/>
            <a:endParaRPr lang="en-US" dirty="0"/>
          </a:p>
          <a:p>
            <a:r>
              <a:rPr lang="en-US" i="1" dirty="0" smtClean="0"/>
              <a:t>Products </a:t>
            </a:r>
            <a:r>
              <a:rPr lang="en-US" i="1" dirty="0"/>
              <a:t>can be sent to Fadi </a:t>
            </a:r>
            <a:endParaRPr lang="en-US" i="1" dirty="0" smtClean="0"/>
          </a:p>
          <a:p>
            <a:pPr marL="0" indent="0">
              <a:buNone/>
            </a:pPr>
            <a:r>
              <a:rPr lang="en-US" i="1" dirty="0" smtClean="0"/>
              <a:t>Aramouni </a:t>
            </a:r>
            <a:r>
              <a:rPr lang="en-US" i="1" dirty="0"/>
              <a:t>lab or other accredited lab  </a:t>
            </a:r>
          </a:p>
          <a:p>
            <a:pPr marL="0" indent="0">
              <a:buNone/>
            </a:pPr>
            <a:r>
              <a:rPr lang="en-US" i="1" dirty="0"/>
              <a:t>                    </a:t>
            </a:r>
            <a:r>
              <a:rPr lang="en-US" i="1" dirty="0">
                <a:hlinkClick r:id="rId2"/>
              </a:rPr>
              <a:t>www.ksre.ksu.edu/kvafl</a:t>
            </a:r>
            <a:r>
              <a:rPr lang="en-US" i="1" dirty="0"/>
              <a:t> </a:t>
            </a:r>
          </a:p>
        </p:txBody>
      </p:sp>
      <p:pic>
        <p:nvPicPr>
          <p:cNvPr id="5" name="Picture 2" descr="http://pubs.ext.vt.edu/FST/FST-9/L_IMG_food_safety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413000"/>
            <a:ext cx="2667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314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Foods that require testing first- KS</a:t>
            </a:r>
            <a:endParaRPr lang="en-US" dirty="0"/>
          </a:p>
        </p:txBody>
      </p:sp>
      <p:sp>
        <p:nvSpPr>
          <p:cNvPr id="3" name="Content Placeholder 2"/>
          <p:cNvSpPr>
            <a:spLocks noGrp="1"/>
          </p:cNvSpPr>
          <p:nvPr>
            <p:ph idx="1"/>
          </p:nvPr>
        </p:nvSpPr>
        <p:spPr>
          <a:xfrm>
            <a:off x="381000" y="1219200"/>
            <a:ext cx="8229600" cy="4702629"/>
          </a:xfrm>
        </p:spPr>
        <p:txBody>
          <a:bodyPr/>
          <a:lstStyle/>
          <a:p>
            <a:r>
              <a:rPr lang="en-US" sz="3000" dirty="0" smtClean="0"/>
              <a:t>Pepper jams and jellies- water activity</a:t>
            </a:r>
          </a:p>
          <a:p>
            <a:r>
              <a:rPr lang="en-US" sz="3000" dirty="0" smtClean="0"/>
              <a:t>Low-sugar fruit jams and jellies (shelf-stable)- pH, water activity, product formulation</a:t>
            </a:r>
          </a:p>
          <a:p>
            <a:r>
              <a:rPr lang="en-US" sz="3000" dirty="0" smtClean="0"/>
              <a:t>Canned, shelf-stable salsa, BBQ sauce- pH</a:t>
            </a:r>
          </a:p>
          <a:p>
            <a:r>
              <a:rPr lang="en-US" sz="3000" dirty="0" smtClean="0"/>
              <a:t>Chocolate candies- water activity</a:t>
            </a:r>
          </a:p>
          <a:p>
            <a:r>
              <a:rPr lang="en-US" sz="3000" dirty="0" smtClean="0"/>
              <a:t>Pecan pie</a:t>
            </a:r>
          </a:p>
          <a:p>
            <a:r>
              <a:rPr lang="en-US" sz="3000" dirty="0" smtClean="0"/>
              <a:t>Powdered sugar/milk icing</a:t>
            </a:r>
          </a:p>
          <a:p>
            <a:r>
              <a:rPr lang="en-US" sz="3000" dirty="0" smtClean="0"/>
              <a:t>Bread with cheese on/in</a:t>
            </a:r>
          </a:p>
          <a:p>
            <a:r>
              <a:rPr lang="en-US" sz="3000" dirty="0" smtClean="0"/>
              <a:t>Homemade mustard</a:t>
            </a:r>
            <a:endParaRPr lang="en-US" sz="3000" dirty="0"/>
          </a:p>
          <a:p>
            <a:endParaRPr lang="en-US" dirty="0"/>
          </a:p>
        </p:txBody>
      </p:sp>
      <p:pic>
        <p:nvPicPr>
          <p:cNvPr id="4" name="Picture 8" descr="http://payson.media.clients.ellingtoncms.com/img/photos/2013/05/24/070511farmersmarket260w_t670.jpg?b3f6a5d7692ccc373d56e40cf708e3fa67d9af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386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6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the license needed- KS?</a:t>
            </a:r>
            <a:endParaRPr lang="en-US" dirty="0"/>
          </a:p>
        </p:txBody>
      </p:sp>
      <p:sp>
        <p:nvSpPr>
          <p:cNvPr id="3" name="Content Placeholder 2"/>
          <p:cNvSpPr>
            <a:spLocks noGrp="1"/>
          </p:cNvSpPr>
          <p:nvPr>
            <p:ph idx="1"/>
          </p:nvPr>
        </p:nvSpPr>
        <p:spPr/>
        <p:txBody>
          <a:bodyPr/>
          <a:lstStyle/>
          <a:p>
            <a:r>
              <a:rPr lang="en-US" dirty="0" smtClean="0"/>
              <a:t>Visit the KDA website </a:t>
            </a:r>
            <a:r>
              <a:rPr lang="en-US" u="sng" dirty="0">
                <a:hlinkClick r:id="rId2"/>
              </a:rPr>
              <a:t>http://agriculture.ks.gov/divisions-programs/food-safety-lodging/food-safety-egg-lodging-app-forms</a:t>
            </a:r>
            <a:r>
              <a:rPr lang="en-US" u="sng" dirty="0"/>
              <a:t> </a:t>
            </a:r>
            <a:endParaRPr lang="en-US" u="sng" dirty="0" smtClean="0"/>
          </a:p>
          <a:p>
            <a:r>
              <a:rPr lang="en-US" dirty="0" smtClean="0"/>
              <a:t>or email </a:t>
            </a:r>
            <a:r>
              <a:rPr lang="en-US" u="sng" dirty="0" smtClean="0">
                <a:hlinkClick r:id="rId3"/>
              </a:rPr>
              <a:t>fsl@kda.ks.gov</a:t>
            </a:r>
            <a:r>
              <a:rPr lang="en-US" dirty="0" smtClean="0"/>
              <a:t>  </a:t>
            </a:r>
          </a:p>
          <a:p>
            <a:r>
              <a:rPr lang="en-US" dirty="0"/>
              <a:t>o</a:t>
            </a:r>
            <a:r>
              <a:rPr lang="en-US" dirty="0" smtClean="0"/>
              <a:t>r call 785 </a:t>
            </a:r>
            <a:r>
              <a:rPr lang="en-US" dirty="0"/>
              <a:t>296 </a:t>
            </a:r>
            <a:r>
              <a:rPr lang="en-US" dirty="0" smtClean="0"/>
              <a:t>5600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65288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8229600" cy="838200"/>
          </a:xfrm>
        </p:spPr>
        <p:txBody>
          <a:bodyPr/>
          <a:lstStyle/>
          <a:p>
            <a:pPr eaLnBrk="1" hangingPunct="1"/>
            <a:r>
              <a:rPr lang="en-US" altLang="en-US" dirty="0" smtClean="0">
                <a:ea typeface="ＭＳ Ｐゴシック" pitchFamily="34" charset="-128"/>
              </a:rPr>
              <a:t>Outline</a:t>
            </a:r>
          </a:p>
        </p:txBody>
      </p:sp>
      <p:sp>
        <p:nvSpPr>
          <p:cNvPr id="3075" name="Rectangle 3"/>
          <p:cNvSpPr>
            <a:spLocks noGrp="1" noChangeArrowheads="1"/>
          </p:cNvSpPr>
          <p:nvPr>
            <p:ph type="body" idx="1"/>
          </p:nvPr>
        </p:nvSpPr>
        <p:spPr>
          <a:xfrm>
            <a:off x="137984" y="1295400"/>
            <a:ext cx="8991600" cy="4525963"/>
          </a:xfrm>
        </p:spPr>
        <p:txBody>
          <a:bodyPr/>
          <a:lstStyle/>
          <a:p>
            <a:r>
              <a:rPr lang="en-US" altLang="en-US" dirty="0" smtClean="0">
                <a:ea typeface="ＭＳ Ｐゴシック" pitchFamily="34" charset="-128"/>
              </a:rPr>
              <a:t>Why food safety? </a:t>
            </a:r>
          </a:p>
          <a:p>
            <a:pPr eaLnBrk="1" hangingPunct="1"/>
            <a:r>
              <a:rPr lang="en-US" altLang="en-US" dirty="0" smtClean="0">
                <a:ea typeface="ＭＳ Ｐゴシック" pitchFamily="34" charset="-128"/>
              </a:rPr>
              <a:t>Regulations for selling food at KS Farmers Markets</a:t>
            </a:r>
          </a:p>
          <a:p>
            <a:r>
              <a:rPr lang="en-US" altLang="en-US" dirty="0" smtClean="0">
                <a:ea typeface="ＭＳ Ｐゴシック" pitchFamily="34" charset="-128"/>
              </a:rPr>
              <a:t>Produce Safety Regulations</a:t>
            </a:r>
          </a:p>
          <a:p>
            <a:r>
              <a:rPr lang="en-US" altLang="en-US" dirty="0" smtClean="0">
                <a:ea typeface="ＭＳ Ｐゴシック" pitchFamily="34" charset="-128"/>
              </a:rPr>
              <a:t>Trainings and resources available</a:t>
            </a: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sp>
        <p:nvSpPr>
          <p:cNvPr id="3077"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A005BB03-CE7B-4574-8274-76655CA66680}" type="slidenum">
              <a:rPr lang="en-US" altLang="en-US" sz="1200" smtClean="0">
                <a:latin typeface="Arial" charset="0"/>
              </a:rPr>
              <a:pPr eaLnBrk="1" hangingPunct="1">
                <a:spcBef>
                  <a:spcPct val="0"/>
                </a:spcBef>
                <a:buFontTx/>
                <a:buNone/>
              </a:pPr>
              <a:t>2</a:t>
            </a:fld>
            <a:endParaRPr lang="en-US" altLang="en-US" sz="1200" smtClean="0">
              <a:latin typeface="Arial"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10225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692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0" y="0"/>
            <a:ext cx="9067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Sampling Regulations</a:t>
            </a:r>
          </a:p>
        </p:txBody>
      </p:sp>
      <p:sp>
        <p:nvSpPr>
          <p:cNvPr id="34819" name="Content Placeholder 2"/>
          <p:cNvSpPr>
            <a:spLocks noGrp="1"/>
          </p:cNvSpPr>
          <p:nvPr>
            <p:ph idx="1"/>
          </p:nvPr>
        </p:nvSpPr>
        <p:spPr bwMode="auto">
          <a:xfrm>
            <a:off x="0" y="1143000"/>
            <a:ext cx="914400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KS Dept of Agriculture regulations </a:t>
            </a:r>
          </a:p>
          <a:p>
            <a:pPr lvl="1"/>
            <a:r>
              <a:rPr lang="en-US" altLang="en-US" smtClean="0">
                <a:ea typeface="ＭＳ Ｐゴシック" panose="020B0600070205080204" pitchFamily="34" charset="-128"/>
              </a:rPr>
              <a:t>Local markets may have stricter requirements- check with them</a:t>
            </a:r>
          </a:p>
          <a:p>
            <a:pPr lvl="1"/>
            <a:r>
              <a:rPr lang="en-US" altLang="en-US" smtClean="0">
                <a:ea typeface="ＭＳ Ｐゴシック" panose="020B0600070205080204" pitchFamily="34" charset="-128"/>
              </a:rPr>
              <a:t>Regulations may differ in other states- check with them</a:t>
            </a:r>
          </a:p>
          <a:p>
            <a:r>
              <a:rPr lang="en-US" altLang="en-US" smtClean="0">
                <a:ea typeface="ＭＳ Ｐゴシック" panose="020B0600070205080204" pitchFamily="34" charset="-128"/>
              </a:rPr>
              <a:t>Best practices</a:t>
            </a:r>
          </a:p>
          <a:p>
            <a:pPr lvl="1"/>
            <a:r>
              <a:rPr lang="en-US" altLang="en-US" smtClean="0">
                <a:ea typeface="ＭＳ Ｐゴシック" panose="020B0600070205080204" pitchFamily="34" charset="-128"/>
              </a:rPr>
              <a:t>A good idea, whether required or not</a:t>
            </a:r>
          </a:p>
        </p:txBody>
      </p:sp>
      <p:sp>
        <p:nvSpPr>
          <p:cNvPr id="3482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ea typeface="ＭＳ Ｐゴシック" panose="020B0600070205080204" pitchFamily="34" charset="-128"/>
            </a:endParaRPr>
          </a:p>
        </p:txBody>
      </p:sp>
      <p:pic>
        <p:nvPicPr>
          <p:cNvPr id="34821" name="Picture 2" descr="http://farmandranchfreedom.org/wp-content/uploads/2013/04/farmers-market-sample.jpg"/>
          <p:cNvPicPr>
            <a:picLocks noChangeAspect="1" noChangeArrowheads="1"/>
          </p:cNvPicPr>
          <p:nvPr/>
        </p:nvPicPr>
        <p:blipFill>
          <a:blip r:embed="rId2">
            <a:extLst>
              <a:ext uri="{28A0092B-C50C-407E-A947-70E740481C1C}">
                <a14:useLocalDpi xmlns:a14="http://schemas.microsoft.com/office/drawing/2010/main" val="0"/>
              </a:ext>
            </a:extLst>
          </a:blip>
          <a:srcRect t="-2" b="30138"/>
          <a:stretch>
            <a:fillRect/>
          </a:stretch>
        </p:blipFill>
        <p:spPr bwMode="auto">
          <a:xfrm>
            <a:off x="7058025" y="3733800"/>
            <a:ext cx="2085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51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2563813" y="34925"/>
            <a:ext cx="6465887"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Sampling requirements</a:t>
            </a:r>
          </a:p>
        </p:txBody>
      </p:sp>
      <p:sp>
        <p:nvSpPr>
          <p:cNvPr id="35843" name="Content Placeholder 2"/>
          <p:cNvSpPr>
            <a:spLocks noGrp="1"/>
          </p:cNvSpPr>
          <p:nvPr>
            <p:ph idx="1"/>
          </p:nvPr>
        </p:nvSpPr>
        <p:spPr bwMode="auto">
          <a:xfrm>
            <a:off x="266700" y="914400"/>
            <a:ext cx="8763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Sample must be free and in small quantities </a:t>
            </a:r>
          </a:p>
          <a:p>
            <a:pPr lvl="1"/>
            <a:r>
              <a:rPr lang="en-US" altLang="en-US" dirty="0" smtClean="0"/>
              <a:t>Entire meal, selling- not considered a sample</a:t>
            </a:r>
          </a:p>
          <a:p>
            <a:r>
              <a:rPr lang="en-US" altLang="en-US" dirty="0" smtClean="0"/>
              <a:t>Need a handwashing station* </a:t>
            </a:r>
          </a:p>
          <a:p>
            <a:pPr lvl="1"/>
            <a:r>
              <a:rPr lang="en-US" altLang="en-US" dirty="0" smtClean="0"/>
              <a:t>If any handling of product or utensils onsite</a:t>
            </a:r>
          </a:p>
          <a:p>
            <a:r>
              <a:rPr lang="en-US" altLang="en-US" dirty="0" smtClean="0"/>
              <a:t>3 compartment sanitizing station* </a:t>
            </a:r>
          </a:p>
          <a:p>
            <a:pPr lvl="1"/>
            <a:r>
              <a:rPr lang="en-US" altLang="en-US" dirty="0" smtClean="0"/>
              <a:t>Unless using disposable or have enough clean utensils</a:t>
            </a:r>
          </a:p>
          <a:p>
            <a:r>
              <a:rPr lang="en-US" altLang="en-US" dirty="0" smtClean="0"/>
              <a:t>Must follow sanitary procedures</a:t>
            </a:r>
          </a:p>
          <a:p>
            <a:r>
              <a:rPr lang="en-US" altLang="en-US" dirty="0" smtClean="0"/>
              <a:t>Proper food storage temperatures maintained</a:t>
            </a:r>
          </a:p>
          <a:p>
            <a:r>
              <a:rPr lang="en-US" altLang="en-US" dirty="0" smtClean="0"/>
              <a:t>Appropriate tools used</a:t>
            </a:r>
          </a:p>
        </p:txBody>
      </p:sp>
    </p:spTree>
    <p:extLst>
      <p:ext uri="{BB962C8B-B14F-4D97-AF65-F5344CB8AC3E}">
        <p14:creationId xmlns:p14="http://schemas.microsoft.com/office/powerpoint/2010/main" val="280966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0" y="0"/>
            <a:ext cx="9067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Providing Safe Samples</a:t>
            </a:r>
          </a:p>
        </p:txBody>
      </p:sp>
      <p:sp>
        <p:nvSpPr>
          <p:cNvPr id="36867" name="Content Placeholder 2"/>
          <p:cNvSpPr>
            <a:spLocks noGrp="1"/>
          </p:cNvSpPr>
          <p:nvPr>
            <p:ph idx="1"/>
          </p:nvPr>
        </p:nvSpPr>
        <p:spPr bwMode="auto">
          <a:xfrm>
            <a:off x="0" y="1143000"/>
            <a:ext cx="914400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Wash produce before cutting and offering</a:t>
            </a:r>
          </a:p>
          <a:p>
            <a:r>
              <a:rPr lang="en-US" altLang="en-US" smtClean="0">
                <a:ea typeface="ＭＳ Ｐゴシック" panose="020B0600070205080204" pitchFamily="34" charset="-128"/>
              </a:rPr>
              <a:t>No server bare hand contact with ready-to-eat food</a:t>
            </a:r>
          </a:p>
          <a:p>
            <a:pPr lvl="1"/>
            <a:r>
              <a:rPr lang="en-US" altLang="en-US" smtClean="0">
                <a:ea typeface="ＭＳ Ｐゴシック" panose="020B0600070205080204" pitchFamily="34" charset="-128"/>
              </a:rPr>
              <a:t>Use tongs, deli paper, gloves, etc. </a:t>
            </a:r>
          </a:p>
          <a:p>
            <a:pPr lvl="1"/>
            <a:r>
              <a:rPr lang="en-US" altLang="en-US" smtClean="0">
                <a:ea typeface="ＭＳ Ｐゴシック" panose="020B0600070205080204" pitchFamily="34" charset="-128"/>
              </a:rPr>
              <a:t>Still need to wash hands (with soap and water) even if wearing gloves</a:t>
            </a:r>
          </a:p>
          <a:p>
            <a:endParaRPr lang="en-US" altLang="en-US" smtClean="0">
              <a:ea typeface="ＭＳ Ｐゴシック" panose="020B0600070205080204" pitchFamily="34" charset="-128"/>
            </a:endParaRPr>
          </a:p>
        </p:txBody>
      </p:sp>
      <p:sp>
        <p:nvSpPr>
          <p:cNvPr id="3686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ea typeface="ＭＳ Ｐゴシック" panose="020B0600070205080204" pitchFamily="34" charset="-128"/>
            </a:endParaRPr>
          </a:p>
        </p:txBody>
      </p:sp>
      <p:pic>
        <p:nvPicPr>
          <p:cNvPr id="36869" name="Picture 2" descr="http://farmandranchfreedom.org/wp-content/uploads/2013/04/farmers-market-sample.jpg"/>
          <p:cNvPicPr>
            <a:picLocks noChangeAspect="1" noChangeArrowheads="1"/>
          </p:cNvPicPr>
          <p:nvPr/>
        </p:nvPicPr>
        <p:blipFill>
          <a:blip r:embed="rId2">
            <a:extLst>
              <a:ext uri="{28A0092B-C50C-407E-A947-70E740481C1C}">
                <a14:useLocalDpi xmlns:a14="http://schemas.microsoft.com/office/drawing/2010/main" val="0"/>
              </a:ext>
            </a:extLst>
          </a:blip>
          <a:srcRect t="-371" b="851"/>
          <a:stretch>
            <a:fillRect/>
          </a:stretch>
        </p:blipFill>
        <p:spPr bwMode="auto">
          <a:xfrm>
            <a:off x="3657600" y="3683000"/>
            <a:ext cx="208597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76200" y="0"/>
            <a:ext cx="9067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Providing Safe Samples- 2</a:t>
            </a:r>
          </a:p>
        </p:txBody>
      </p:sp>
      <p:sp>
        <p:nvSpPr>
          <p:cNvPr id="37891" name="Content Placeholder 2"/>
          <p:cNvSpPr>
            <a:spLocks noGrp="1"/>
          </p:cNvSpPr>
          <p:nvPr>
            <p:ph idx="1"/>
          </p:nvPr>
        </p:nvSpPr>
        <p:spPr bwMode="auto">
          <a:xfrm>
            <a:off x="0" y="964406"/>
            <a:ext cx="91440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100" dirty="0" smtClean="0">
                <a:ea typeface="ＭＳ Ｐゴシック" panose="020B0600070205080204" pitchFamily="34" charset="-128"/>
              </a:rPr>
              <a:t>Provide individual servings, separate from sales food</a:t>
            </a:r>
          </a:p>
          <a:p>
            <a:pPr lvl="1"/>
            <a:r>
              <a:rPr lang="en-US" altLang="en-US" dirty="0" smtClean="0">
                <a:ea typeface="ＭＳ Ｐゴシック" panose="020B0600070205080204" pitchFamily="34" charset="-128"/>
              </a:rPr>
              <a:t>Use toothpicks/ individual cups</a:t>
            </a:r>
          </a:p>
          <a:p>
            <a:pPr lvl="1"/>
            <a:r>
              <a:rPr lang="en-US" altLang="en-US" dirty="0" smtClean="0">
                <a:ea typeface="ＭＳ Ｐゴシック" panose="020B0600070205080204" pitchFamily="34" charset="-128"/>
              </a:rPr>
              <a:t>Public should not touch anyone else’s sample</a:t>
            </a:r>
          </a:p>
          <a:p>
            <a:r>
              <a:rPr lang="en-US" altLang="en-US" dirty="0" smtClean="0">
                <a:ea typeface="ＭＳ Ｐゴシック" panose="020B0600070205080204" pitchFamily="34" charset="-128"/>
              </a:rPr>
              <a:t>Cut produce must be kept below 41F</a:t>
            </a:r>
          </a:p>
          <a:p>
            <a:pPr lvl="1"/>
            <a:r>
              <a:rPr lang="en-US" altLang="en-US" dirty="0" smtClean="0">
                <a:ea typeface="ＭＳ Ｐゴシック" panose="020B0600070205080204" pitchFamily="34" charset="-128"/>
              </a:rPr>
              <a:t>Hot foods </a:t>
            </a:r>
            <a:r>
              <a:rPr lang="en-US" altLang="en-US" u="sng" dirty="0" smtClean="0">
                <a:ea typeface="ＭＳ Ｐゴシック" panose="020B0600070205080204" pitchFamily="34" charset="-128"/>
              </a:rPr>
              <a:t>&gt;</a:t>
            </a:r>
            <a:r>
              <a:rPr lang="en-US" altLang="en-US" dirty="0" smtClean="0">
                <a:ea typeface="ＭＳ Ｐゴシック" panose="020B0600070205080204" pitchFamily="34" charset="-128"/>
              </a:rPr>
              <a:t>135F</a:t>
            </a:r>
          </a:p>
          <a:p>
            <a:pPr lvl="1"/>
            <a:r>
              <a:rPr lang="en-US" altLang="en-US" dirty="0" smtClean="0">
                <a:ea typeface="ＭＳ Ｐゴシック" panose="020B0600070205080204" pitchFamily="34" charset="-128"/>
              </a:rPr>
              <a:t>Any perishables between 41F and 135F &gt;2 hours- discard</a:t>
            </a:r>
          </a:p>
          <a:p>
            <a:pPr lvl="1"/>
            <a:r>
              <a:rPr lang="en-US" altLang="en-US" dirty="0" smtClean="0">
                <a:ea typeface="ＭＳ Ｐゴシック" panose="020B0600070205080204" pitchFamily="34" charset="-128"/>
              </a:rPr>
              <a:t>Check temp hourly: thermometer</a:t>
            </a:r>
          </a:p>
        </p:txBody>
      </p:sp>
      <p:sp>
        <p:nvSpPr>
          <p:cNvPr id="37892"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ea typeface="ＭＳ Ｐゴシック" panose="020B0600070205080204" pitchFamily="34" charset="-128"/>
            </a:endParaRPr>
          </a:p>
        </p:txBody>
      </p:sp>
      <p:pic>
        <p:nvPicPr>
          <p:cNvPr id="37893" name="Picture 4" descr="C:\Users\lvanderw\Pictures\2011 Sept 5\2011 Sept 5 018.JPG"/>
          <p:cNvPicPr>
            <a:picLocks noChangeAspect="1" noChangeArrowheads="1"/>
          </p:cNvPicPr>
          <p:nvPr/>
        </p:nvPicPr>
        <p:blipFill>
          <a:blip r:embed="rId2">
            <a:extLst>
              <a:ext uri="{28A0092B-C50C-407E-A947-70E740481C1C}">
                <a14:useLocalDpi xmlns:a14="http://schemas.microsoft.com/office/drawing/2010/main" val="0"/>
              </a:ext>
            </a:extLst>
          </a:blip>
          <a:srcRect l="20753" t="3160" r="11710" b="20338"/>
          <a:stretch>
            <a:fillRect/>
          </a:stretch>
        </p:blipFill>
        <p:spPr bwMode="auto">
          <a:xfrm>
            <a:off x="5715000" y="4343400"/>
            <a:ext cx="34290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https://encrypted-tbn1.gstatic.com/images?q=tbn:ANd9GcRknVBfH38RMNTvoGzRj6xRRNxtEOEP76Jh1vJyQTyFxPKIj4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763" y="4800600"/>
            <a:ext cx="13462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86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76200" y="-4763"/>
            <a:ext cx="90678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Providing Safe Samples- 3</a:t>
            </a:r>
          </a:p>
        </p:txBody>
      </p:sp>
      <p:sp>
        <p:nvSpPr>
          <p:cNvPr id="38915" name="Content Placeholder 2"/>
          <p:cNvSpPr>
            <a:spLocks noGrp="1"/>
          </p:cNvSpPr>
          <p:nvPr>
            <p:ph idx="1"/>
          </p:nvPr>
        </p:nvSpPr>
        <p:spPr bwMode="auto">
          <a:xfrm>
            <a:off x="0" y="1066800"/>
            <a:ext cx="9144000" cy="505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Sampling must be done under a cover</a:t>
            </a:r>
          </a:p>
          <a:p>
            <a:pPr lvl="1"/>
            <a:r>
              <a:rPr lang="en-US" altLang="en-US" smtClean="0">
                <a:ea typeface="ＭＳ Ｐゴシック" panose="020B0600070205080204" pitchFamily="34" charset="-128"/>
              </a:rPr>
              <a:t>Tent/ umbrella as necessary</a:t>
            </a:r>
          </a:p>
          <a:p>
            <a:r>
              <a:rPr lang="en-US" altLang="en-US" smtClean="0">
                <a:ea typeface="ＭＳ Ｐゴシック" panose="020B0600070205080204" pitchFamily="34" charset="-128"/>
              </a:rPr>
              <a:t>Keep insects, etc. off</a:t>
            </a:r>
          </a:p>
          <a:p>
            <a:pPr lvl="1"/>
            <a:r>
              <a:rPr lang="en-US" altLang="en-US" smtClean="0">
                <a:ea typeface="ＭＳ Ｐゴシック" panose="020B0600070205080204" pitchFamily="34" charset="-128"/>
              </a:rPr>
              <a:t>Fan, fly screen, cover</a:t>
            </a:r>
          </a:p>
          <a:p>
            <a:r>
              <a:rPr lang="en-US" altLang="en-US" smtClean="0">
                <a:ea typeface="ＭＳ Ｐゴシック" panose="020B0600070205080204" pitchFamily="34" charset="-128"/>
              </a:rPr>
              <a:t>Trash receptacle nearby</a:t>
            </a:r>
          </a:p>
          <a:p>
            <a:endParaRPr lang="en-US" altLang="en-US" smtClean="0">
              <a:ea typeface="ＭＳ Ｐゴシック" panose="020B0600070205080204" pitchFamily="34" charset="-128"/>
            </a:endParaRPr>
          </a:p>
        </p:txBody>
      </p:sp>
      <p:sp>
        <p:nvSpPr>
          <p:cNvPr id="3891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smtClean="0">
              <a:ea typeface="ＭＳ Ｐゴシック" panose="020B0600070205080204" pitchFamily="34" charset="-128"/>
            </a:endParaRPr>
          </a:p>
        </p:txBody>
      </p:sp>
      <p:pic>
        <p:nvPicPr>
          <p:cNvPr id="38917" name="Picture 6" descr="https://encrypted-tbn2.gstatic.com/images?q=tbn:ANd9GcSR_Ri8z4HrCHYjbNzlefTgwTeAIrdnOKhcI6Ah0VJOHg_SB_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93950"/>
            <a:ext cx="33401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http://payson.media.clients.ellingtoncms.com/img/photos/2013/05/24/070511farmersmarket260w_t670.jpg?b3f6a5d7692ccc373d56e40cf708e3fa67d9af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5100"/>
            <a:ext cx="43815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
          <p:cNvSpPr txBox="1">
            <a:spLocks noChangeArrowheads="1"/>
          </p:cNvSpPr>
          <p:nvPr/>
        </p:nvSpPr>
        <p:spPr bwMode="auto">
          <a:xfrm>
            <a:off x="6477000" y="4866506"/>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ea typeface="ＭＳ Ｐゴシック" panose="020B0600070205080204" pitchFamily="34" charset="-128"/>
                <a:hlinkClick r:id="rId4"/>
              </a:rPr>
              <a:t>www.paysonroundup.com</a:t>
            </a: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51130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563813" y="34925"/>
            <a:ext cx="6465887"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Handwashing station</a:t>
            </a:r>
          </a:p>
        </p:txBody>
      </p:sp>
      <p:sp>
        <p:nvSpPr>
          <p:cNvPr id="39939" name="Content Placeholder 2"/>
          <p:cNvSpPr>
            <a:spLocks noGrp="1"/>
          </p:cNvSpPr>
          <p:nvPr>
            <p:ph idx="1"/>
          </p:nvPr>
        </p:nvSpPr>
        <p:spPr bwMode="auto">
          <a:xfrm>
            <a:off x="457200" y="728663"/>
            <a:ext cx="8229600" cy="539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ea typeface="ＭＳ Ｐゴシック" panose="020B0600070205080204" pitchFamily="34" charset="-128"/>
            </a:endParaRPr>
          </a:p>
        </p:txBody>
      </p:sp>
      <p:pic>
        <p:nvPicPr>
          <p:cNvPr id="39940" name="Content Placeholder 4" descr="tempwash.gif"/>
          <p:cNvPicPr>
            <a:picLocks noChangeAspect="1" noChangeArrowheads="1"/>
          </p:cNvPicPr>
          <p:nvPr/>
        </p:nvPicPr>
        <p:blipFill>
          <a:blip r:embed="rId2">
            <a:extLst>
              <a:ext uri="{28A0092B-C50C-407E-A947-70E740481C1C}">
                <a14:useLocalDpi xmlns:a14="http://schemas.microsoft.com/office/drawing/2010/main" val="0"/>
              </a:ext>
            </a:extLst>
          </a:blip>
          <a:srcRect l="11111" t="2623" r="14696"/>
          <a:stretch>
            <a:fillRect/>
          </a:stretch>
        </p:blipFill>
        <p:spPr bwMode="auto">
          <a:xfrm>
            <a:off x="12700" y="1371600"/>
            <a:ext cx="4787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n 4"/>
          <p:cNvSpPr/>
          <p:nvPr/>
        </p:nvSpPr>
        <p:spPr>
          <a:xfrm>
            <a:off x="4800600" y="4572000"/>
            <a:ext cx="838200" cy="99060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2" name="TextBox 5"/>
          <p:cNvSpPr txBox="1">
            <a:spLocks noChangeArrowheads="1"/>
          </p:cNvSpPr>
          <p:nvPr/>
        </p:nvSpPr>
        <p:spPr bwMode="auto">
          <a:xfrm>
            <a:off x="5867400" y="4387850"/>
            <a:ext cx="243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ea typeface="ＭＳ Ｐゴシック" panose="020B0600070205080204" pitchFamily="34" charset="-128"/>
              </a:rPr>
              <a:t>Trash receptacle</a:t>
            </a:r>
          </a:p>
        </p:txBody>
      </p:sp>
      <p:cxnSp>
        <p:nvCxnSpPr>
          <p:cNvPr id="8" name="Straight Arrow Connector 7"/>
          <p:cNvCxnSpPr/>
          <p:nvPr/>
        </p:nvCxnSpPr>
        <p:spPr>
          <a:xfrm flipH="1">
            <a:off x="5638800" y="4572000"/>
            <a:ext cx="304800"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44" name="TextBox 9"/>
          <p:cNvSpPr txBox="1">
            <a:spLocks noChangeArrowheads="1"/>
          </p:cNvSpPr>
          <p:nvPr/>
        </p:nvSpPr>
        <p:spPr bwMode="auto">
          <a:xfrm>
            <a:off x="1676400" y="1447800"/>
            <a:ext cx="1676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Container</a:t>
            </a:r>
          </a:p>
        </p:txBody>
      </p:sp>
      <p:sp>
        <p:nvSpPr>
          <p:cNvPr id="39945" name="TextBox 1"/>
          <p:cNvSpPr txBox="1">
            <a:spLocks noChangeArrowheads="1"/>
          </p:cNvSpPr>
          <p:nvPr/>
        </p:nvSpPr>
        <p:spPr bwMode="auto">
          <a:xfrm>
            <a:off x="1524000" y="2667000"/>
            <a:ext cx="1219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Clean water</a:t>
            </a:r>
          </a:p>
        </p:txBody>
      </p:sp>
    </p:spTree>
    <p:extLst>
      <p:ext uri="{BB962C8B-B14F-4D97-AF65-F5344CB8AC3E}">
        <p14:creationId xmlns:p14="http://schemas.microsoft.com/office/powerpoint/2010/main" val="114506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Washing and sanitizing station</a:t>
            </a:r>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14500"/>
            <a:ext cx="8186738" cy="2743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4" name="TextBox 3"/>
          <p:cNvSpPr txBox="1">
            <a:spLocks noChangeArrowheads="1"/>
          </p:cNvSpPr>
          <p:nvPr/>
        </p:nvSpPr>
        <p:spPr bwMode="auto">
          <a:xfrm>
            <a:off x="990600" y="4510088"/>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a:ea typeface="ＭＳ Ｐゴシック" panose="020B0600070205080204" pitchFamily="34" charset="-128"/>
              </a:rPr>
              <a:t>Use potable hot water (&gt;110 F)</a:t>
            </a:r>
          </a:p>
          <a:p>
            <a:pPr eaLnBrk="1" hangingPunct="1">
              <a:buFontTx/>
              <a:buChar char="-"/>
            </a:pPr>
            <a:r>
              <a:rPr lang="en-US" altLang="en-US">
                <a:ea typeface="ＭＳ Ｐゴシック" panose="020B0600070205080204" pitchFamily="34" charset="-128"/>
              </a:rPr>
              <a:t>Use approved sanitizer (tablets or bleach); test strips strongly recommended; soak for at least 30 seconds</a:t>
            </a:r>
          </a:p>
          <a:p>
            <a:pPr eaLnBrk="1" hangingPunct="1">
              <a:buFontTx/>
              <a:buChar char="-"/>
            </a:pPr>
            <a:r>
              <a:rPr lang="en-US" altLang="en-US">
                <a:ea typeface="ＭＳ Ｐゴシック" panose="020B0600070205080204" pitchFamily="34" charset="-128"/>
              </a:rPr>
              <a:t>Allow to air dry on clean paper towels or racks</a:t>
            </a:r>
          </a:p>
        </p:txBody>
      </p:sp>
      <p:sp>
        <p:nvSpPr>
          <p:cNvPr id="40965" name="TextBox 4"/>
          <p:cNvSpPr txBox="1">
            <a:spLocks noChangeArrowheads="1"/>
          </p:cNvSpPr>
          <p:nvPr/>
        </p:nvSpPr>
        <p:spPr bwMode="auto">
          <a:xfrm>
            <a:off x="1371600" y="1344613"/>
            <a:ext cx="716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ea typeface="ＭＳ Ｐゴシック" panose="020B0600070205080204" pitchFamily="34" charset="-128"/>
              </a:rPr>
              <a:t>	Wash		Rinse		     Sanitize</a:t>
            </a:r>
          </a:p>
        </p:txBody>
      </p:sp>
      <p:sp>
        <p:nvSpPr>
          <p:cNvPr id="40966" name="TextBox 5"/>
          <p:cNvSpPr txBox="1">
            <a:spLocks noChangeArrowheads="1"/>
          </p:cNvSpPr>
          <p:nvPr/>
        </p:nvSpPr>
        <p:spPr bwMode="auto">
          <a:xfrm>
            <a:off x="6019800" y="414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ea typeface="ＭＳ Ｐゴシック" panose="020B0600070205080204" pitchFamily="34" charset="-128"/>
              </a:rPr>
              <a:t>Allow to air dry</a:t>
            </a:r>
          </a:p>
        </p:txBody>
      </p:sp>
    </p:spTree>
    <p:extLst>
      <p:ext uri="{BB962C8B-B14F-4D97-AF65-F5344CB8AC3E}">
        <p14:creationId xmlns:p14="http://schemas.microsoft.com/office/powerpoint/2010/main" val="260785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labeling requirements?</a:t>
            </a:r>
            <a:endParaRPr lang="en-US" dirty="0"/>
          </a:p>
        </p:txBody>
      </p:sp>
      <p:sp>
        <p:nvSpPr>
          <p:cNvPr id="3" name="Content Placeholder 2"/>
          <p:cNvSpPr>
            <a:spLocks noGrp="1"/>
          </p:cNvSpPr>
          <p:nvPr>
            <p:ph idx="1"/>
          </p:nvPr>
        </p:nvSpPr>
        <p:spPr>
          <a:xfrm>
            <a:off x="228600" y="1600200"/>
            <a:ext cx="8839200" cy="4525963"/>
          </a:xfrm>
        </p:spPr>
        <p:txBody>
          <a:bodyPr/>
          <a:lstStyle/>
          <a:p>
            <a:pPr marL="514350" indent="-514350">
              <a:buFont typeface="+mj-lt"/>
              <a:buAutoNum type="arabicPeriod"/>
            </a:pPr>
            <a:r>
              <a:rPr lang="en-US" dirty="0" smtClean="0"/>
              <a:t>Common name of product</a:t>
            </a:r>
          </a:p>
          <a:p>
            <a:pPr marL="514350" indent="-514350">
              <a:buFont typeface="+mj-lt"/>
              <a:buAutoNum type="arabicPeriod"/>
            </a:pPr>
            <a:r>
              <a:rPr lang="en-US" dirty="0" smtClean="0"/>
              <a:t>Entity responsible for product (name, address) </a:t>
            </a:r>
          </a:p>
          <a:p>
            <a:pPr marL="514350" indent="-514350">
              <a:buFont typeface="+mj-lt"/>
              <a:buAutoNum type="arabicPeriod"/>
            </a:pPr>
            <a:r>
              <a:rPr lang="en-US" dirty="0" smtClean="0"/>
              <a:t>Product ingredients (if &gt;1 ingredient), include allergen statement</a:t>
            </a:r>
          </a:p>
          <a:p>
            <a:pPr marL="514350" indent="-514350">
              <a:buFont typeface="+mj-lt"/>
              <a:buAutoNum type="arabicPeriod"/>
            </a:pPr>
            <a:r>
              <a:rPr lang="en-US" dirty="0" smtClean="0"/>
              <a:t>Quantity (weight, volume, count)</a:t>
            </a:r>
          </a:p>
          <a:p>
            <a:pPr marL="514350" indent="-514350">
              <a:buFont typeface="+mj-lt"/>
              <a:buAutoNum type="arabicPeriod"/>
            </a:pPr>
            <a:endParaRPr lang="en-US" dirty="0"/>
          </a:p>
          <a:p>
            <a:pPr marL="0" indent="0">
              <a:buNone/>
            </a:pPr>
            <a:r>
              <a:rPr lang="en-US" dirty="0" smtClean="0"/>
              <a:t>Note: meat products have                               additional requirements</a:t>
            </a:r>
            <a:endParaRPr lang="en-US" dirty="0"/>
          </a:p>
        </p:txBody>
      </p:sp>
      <p:pic>
        <p:nvPicPr>
          <p:cNvPr id="6148" name="Picture 4" descr="http://www.mamasfood.mk/images/malidzanoLuto.jpg"/>
          <p:cNvPicPr>
            <a:picLocks noChangeAspect="1" noChangeArrowheads="1"/>
          </p:cNvPicPr>
          <p:nvPr/>
        </p:nvPicPr>
        <p:blipFill rotWithShape="1">
          <a:blip r:embed="rId2">
            <a:extLst>
              <a:ext uri="{28A0092B-C50C-407E-A947-70E740481C1C}">
                <a14:useLocalDpi xmlns:a14="http://schemas.microsoft.com/office/drawing/2010/main" val="0"/>
              </a:ext>
            </a:extLst>
          </a:blip>
          <a:srcRect l="9285" t="6302" r="48429" b="4046"/>
          <a:stretch/>
        </p:blipFill>
        <p:spPr bwMode="auto">
          <a:xfrm>
            <a:off x="6324600" y="3810000"/>
            <a:ext cx="288245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42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is needed- D2C? </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Sales tax certificate- KS </a:t>
            </a:r>
            <a:r>
              <a:rPr lang="en-US" dirty="0" err="1" smtClean="0"/>
              <a:t>Dept</a:t>
            </a:r>
            <a:r>
              <a:rPr lang="en-US" dirty="0" smtClean="0"/>
              <a:t> of Revenue</a:t>
            </a:r>
          </a:p>
          <a:p>
            <a:r>
              <a:rPr lang="en-US" dirty="0"/>
              <a:t>Scale testing- products sold by weight must have scale tested by licensed service company once </a:t>
            </a:r>
            <a:r>
              <a:rPr lang="en-US" dirty="0" smtClean="0"/>
              <a:t>annually (KDA Weights and Measures)</a:t>
            </a:r>
            <a:endParaRPr lang="en-US" dirty="0"/>
          </a:p>
        </p:txBody>
      </p:sp>
      <p:pic>
        <p:nvPicPr>
          <p:cNvPr id="7170" name="Picture 2" descr="http://www.featurepics.com/FI/Thumb300/20110601/Market-Scale-1898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765784"/>
            <a:ext cx="3286125" cy="219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11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bwMode="auto">
          <a:xfrm>
            <a:off x="1317625" y="-4763"/>
            <a:ext cx="7848600" cy="1295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ea typeface="ＭＳ Ｐゴシック" panose="020B0600070205080204" pitchFamily="34" charset="-128"/>
              </a:rPr>
              <a:t>What are GAPs and being GAP Certified?  </a:t>
            </a:r>
          </a:p>
        </p:txBody>
      </p:sp>
      <p:sp>
        <p:nvSpPr>
          <p:cNvPr id="17411" name="Content Placeholder 2"/>
          <p:cNvSpPr>
            <a:spLocks noGrp="1" noChangeArrowheads="1"/>
          </p:cNvSpPr>
          <p:nvPr>
            <p:ph idx="1"/>
          </p:nvPr>
        </p:nvSpPr>
        <p:spPr bwMode="auto">
          <a:xfrm>
            <a:off x="723900" y="1066800"/>
            <a:ext cx="8229600" cy="539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Good Agricultural Practices</a:t>
            </a:r>
          </a:p>
          <a:p>
            <a:pPr lvl="1"/>
            <a:r>
              <a:rPr lang="en-US" altLang="en-US" smtClean="0">
                <a:ea typeface="ＭＳ Ｐゴシック" panose="020B0600070205080204" pitchFamily="34" charset="-128"/>
              </a:rPr>
              <a:t>Good practices for raising produce safely</a:t>
            </a:r>
          </a:p>
          <a:p>
            <a:r>
              <a:rPr lang="en-US" altLang="en-US" smtClean="0">
                <a:ea typeface="ＭＳ Ｐゴシック" panose="020B0600070205080204" pitchFamily="34" charset="-128"/>
              </a:rPr>
              <a:t>GAPs </a:t>
            </a:r>
            <a:r>
              <a:rPr lang="en-US" altLang="en-US" u="sng" smtClean="0">
                <a:ea typeface="ＭＳ Ｐゴシック" panose="020B0600070205080204" pitchFamily="34" charset="-128"/>
              </a:rPr>
              <a:t>certification</a:t>
            </a:r>
          </a:p>
          <a:p>
            <a:pPr lvl="1"/>
            <a:r>
              <a:rPr lang="en-US" altLang="en-US" smtClean="0">
                <a:ea typeface="ＭＳ Ｐゴシック" panose="020B0600070205080204" pitchFamily="34" charset="-128"/>
              </a:rPr>
              <a:t>NOT regulatory requirement;  market driven</a:t>
            </a:r>
          </a:p>
          <a:p>
            <a:pPr lvl="1"/>
            <a:r>
              <a:rPr lang="en-US" altLang="en-US" smtClean="0">
                <a:ea typeface="ＭＳ Ｐゴシック" panose="020B0600070205080204" pitchFamily="34" charset="-128"/>
              </a:rPr>
              <a:t>Required by certain produce buyers, banks</a:t>
            </a:r>
          </a:p>
          <a:p>
            <a:pPr lvl="1"/>
            <a:r>
              <a:rPr lang="en-US" altLang="en-US" smtClean="0">
                <a:ea typeface="ＭＳ Ｐゴシック" panose="020B0600070205080204" pitchFamily="34" charset="-128"/>
              </a:rPr>
              <a:t>Administered by USDA or 3</a:t>
            </a:r>
            <a:r>
              <a:rPr lang="en-US" altLang="en-US" baseline="30000" smtClean="0">
                <a:ea typeface="ＭＳ Ｐゴシック" panose="020B0600070205080204" pitchFamily="34" charset="-128"/>
              </a:rPr>
              <a:t>rd</a:t>
            </a:r>
            <a:r>
              <a:rPr lang="en-US" altLang="en-US" smtClean="0">
                <a:ea typeface="ＭＳ Ｐゴシック" panose="020B0600070205080204" pitchFamily="34" charset="-128"/>
              </a:rPr>
              <a:t> party</a:t>
            </a:r>
          </a:p>
        </p:txBody>
      </p:sp>
      <p:pic>
        <p:nvPicPr>
          <p:cNvPr id="32772" name="Picture 2" descr="https://encrypted-tbn3.gstatic.com/images?q=tbn:ANd9GcTsviWfJD7dC-UadvqirNLeickiMhGz-Eu_jb-YWbE8-7gTpFRBww">
            <a:extLst>
              <a:ext uri="{FF2B5EF4-FFF2-40B4-BE49-F238E27FC236}">
                <a16:creationId xmlns:a16="http://schemas.microsoft.com/office/drawing/2014/main" xmlns="" id="{4A23245B-DA49-475B-87A1-B1820ECF6AA2}"/>
              </a:ext>
            </a:extLst>
          </p:cNvPr>
          <p:cNvPicPr>
            <a:picLocks noChangeAspect="1" noChangeArrowheads="1"/>
          </p:cNvPicPr>
          <p:nvPr/>
        </p:nvPicPr>
        <p:blipFill>
          <a:blip r:embed="rId3"/>
          <a:srcRect t="11040"/>
          <a:stretch>
            <a:fillRect/>
          </a:stretch>
        </p:blipFill>
        <p:spPr bwMode="auto">
          <a:xfrm>
            <a:off x="2438400" y="4572000"/>
            <a:ext cx="4800600"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722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9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81000"/>
            <a:ext cx="9144000" cy="1143000"/>
          </a:xfrm>
        </p:spPr>
        <p:txBody>
          <a:bodyPr/>
          <a:lstStyle/>
          <a:p>
            <a:r>
              <a:rPr lang="en-US" altLang="en-US" sz="6000" smtClean="0">
                <a:ea typeface="ＭＳ Ｐゴシック" pitchFamily="34" charset="-128"/>
              </a:rPr>
              <a:t>Why food safety? </a:t>
            </a:r>
          </a:p>
        </p:txBody>
      </p:sp>
      <p:sp>
        <p:nvSpPr>
          <p:cNvPr id="4099" name="Content Placeholder 2"/>
          <p:cNvSpPr>
            <a:spLocks noGrp="1"/>
          </p:cNvSpPr>
          <p:nvPr>
            <p:ph idx="1"/>
          </p:nvPr>
        </p:nvSpPr>
        <p:spPr>
          <a:xfrm>
            <a:off x="152400" y="1600200"/>
            <a:ext cx="8534400" cy="4525963"/>
          </a:xfrm>
        </p:spPr>
        <p:txBody>
          <a:bodyPr/>
          <a:lstStyle/>
          <a:p>
            <a:r>
              <a:rPr lang="en-US" altLang="en-US" dirty="0" smtClean="0">
                <a:ea typeface="ＭＳ Ｐゴシック" pitchFamily="34" charset="-128"/>
              </a:rPr>
              <a:t>Provide products as safe as possible</a:t>
            </a:r>
          </a:p>
          <a:p>
            <a:r>
              <a:rPr lang="en-US" altLang="en-US" dirty="0" smtClean="0">
                <a:ea typeface="ＭＳ Ｐゴシック" pitchFamily="34" charset="-128"/>
              </a:rPr>
              <a:t>Assure customers that product quality and safety, and their health, is important to them</a:t>
            </a:r>
          </a:p>
          <a:p>
            <a:r>
              <a:rPr lang="en-US" altLang="en-US" dirty="0" smtClean="0">
                <a:ea typeface="ＭＳ Ｐゴシック" pitchFamily="34" charset="-128"/>
              </a:rPr>
              <a:t>Protect markets </a:t>
            </a:r>
          </a:p>
          <a:p>
            <a:endParaRPr lang="en-US" altLang="en-US" dirty="0" smtClean="0">
              <a:ea typeface="ＭＳ Ｐゴシック" pitchFamily="34" charset="-128"/>
            </a:endParaRPr>
          </a:p>
        </p:txBody>
      </p:sp>
      <p:sp>
        <p:nvSpPr>
          <p:cNvPr id="4100"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200" dirty="0" smtClean="0">
              <a:latin typeface="Arial" charset="0"/>
            </a:endParaRPr>
          </a:p>
        </p:txBody>
      </p:sp>
      <p:pic>
        <p:nvPicPr>
          <p:cNvPr id="41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4335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9" y="51816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889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104775"/>
            <a:ext cx="7886700" cy="833438"/>
          </a:xfrm>
        </p:spPr>
        <p:txBody>
          <a:bodyPr>
            <a:normAutofit fontScale="90000"/>
          </a:bodyPr>
          <a:lstStyle/>
          <a:p>
            <a:pPr eaLnBrk="1" hangingPunct="1">
              <a:defRPr/>
            </a:pPr>
            <a:r>
              <a:rPr lang="en-US" altLang="en-US" dirty="0" smtClean="0">
                <a:ea typeface="ＭＳ Ｐゴシック" panose="020B0600070205080204" pitchFamily="34" charset="-128"/>
              </a:rPr>
              <a:t>FDA Food Safety Modernization Act- main parts</a:t>
            </a:r>
          </a:p>
        </p:txBody>
      </p:sp>
      <p:sp>
        <p:nvSpPr>
          <p:cNvPr id="3" name="Content Placeholder 2"/>
          <p:cNvSpPr>
            <a:spLocks noGrp="1"/>
          </p:cNvSpPr>
          <p:nvPr>
            <p:ph idx="1"/>
          </p:nvPr>
        </p:nvSpPr>
        <p:spPr>
          <a:xfrm>
            <a:off x="628650" y="1549400"/>
            <a:ext cx="7886700" cy="4351338"/>
          </a:xfrm>
        </p:spPr>
        <p:txBody>
          <a:bodyPr/>
          <a:lstStyle/>
          <a:p>
            <a:pPr marL="514350" indent="-514350" eaLnBrk="1" hangingPunct="1">
              <a:buFont typeface="+mj-lt"/>
              <a:buAutoNum type="arabicPeriod"/>
              <a:defRPr/>
            </a:pPr>
            <a:r>
              <a:rPr lang="en-US" b="1" dirty="0"/>
              <a:t>Preventive Controls for Human Food </a:t>
            </a:r>
            <a:r>
              <a:rPr lang="en-US" dirty="0"/>
              <a:t>– </a:t>
            </a:r>
            <a:r>
              <a:rPr lang="en-US" i="1" dirty="0"/>
              <a:t>Final rule published Sept 10, 2015</a:t>
            </a:r>
            <a:endParaRPr lang="en-US" dirty="0"/>
          </a:p>
          <a:p>
            <a:pPr marL="514350" indent="-514350" eaLnBrk="1" hangingPunct="1">
              <a:buFont typeface="+mj-lt"/>
              <a:buAutoNum type="arabicPeriod"/>
              <a:defRPr/>
            </a:pPr>
            <a:r>
              <a:rPr lang="en-US" b="1" dirty="0" smtClean="0"/>
              <a:t>Produce </a:t>
            </a:r>
            <a:r>
              <a:rPr lang="en-US" b="1" dirty="0"/>
              <a:t>Safety </a:t>
            </a:r>
            <a:r>
              <a:rPr lang="en-US" b="1" dirty="0" smtClean="0"/>
              <a:t>Rule </a:t>
            </a:r>
            <a:r>
              <a:rPr lang="en-US" dirty="0" smtClean="0"/>
              <a:t>– </a:t>
            </a:r>
            <a:r>
              <a:rPr lang="en-US" i="1" dirty="0" smtClean="0"/>
              <a:t>Final rules: Nov 13, 2015</a:t>
            </a:r>
            <a:endParaRPr lang="en-US" dirty="0"/>
          </a:p>
          <a:p>
            <a:pPr marL="514350" indent="-514350" eaLnBrk="1" hangingPunct="1">
              <a:buFont typeface="+mj-lt"/>
              <a:buAutoNum type="arabicPeriod"/>
              <a:defRPr/>
            </a:pPr>
            <a:r>
              <a:rPr lang="en-US" dirty="0" smtClean="0"/>
              <a:t>Preventive </a:t>
            </a:r>
            <a:r>
              <a:rPr lang="en-US" dirty="0"/>
              <a:t>Controls for Animal </a:t>
            </a:r>
            <a:r>
              <a:rPr lang="en-US" dirty="0" smtClean="0"/>
              <a:t>Food- </a:t>
            </a:r>
            <a:r>
              <a:rPr lang="en-US" i="1" dirty="0" smtClean="0"/>
              <a:t>Sept 2015 </a:t>
            </a:r>
            <a:endParaRPr lang="en-US" i="1" dirty="0"/>
          </a:p>
          <a:p>
            <a:pPr marL="514350" indent="-514350" eaLnBrk="1" hangingPunct="1">
              <a:buFont typeface="+mj-lt"/>
              <a:buAutoNum type="arabicPeriod"/>
              <a:defRPr/>
            </a:pPr>
            <a:r>
              <a:rPr lang="en-US" dirty="0" smtClean="0"/>
              <a:t>Foreign </a:t>
            </a:r>
            <a:r>
              <a:rPr lang="en-US" dirty="0"/>
              <a:t>Supplier Verification Program </a:t>
            </a:r>
          </a:p>
          <a:p>
            <a:pPr marL="514350" indent="-514350" eaLnBrk="1" hangingPunct="1">
              <a:buFont typeface="+mj-lt"/>
              <a:buAutoNum type="arabicPeriod"/>
              <a:defRPr/>
            </a:pPr>
            <a:r>
              <a:rPr lang="en-US" dirty="0" smtClean="0"/>
              <a:t>Accredited Third Party Certification</a:t>
            </a:r>
          </a:p>
          <a:p>
            <a:pPr marL="0" indent="0" eaLnBrk="1" hangingPunct="1">
              <a:buFontTx/>
              <a:buNone/>
              <a:defRPr/>
            </a:pPr>
            <a:endParaRPr lang="en-US" dirty="0"/>
          </a:p>
        </p:txBody>
      </p:sp>
      <p:sp>
        <p:nvSpPr>
          <p:cNvPr id="3072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898989"/>
              </a:solidFill>
            </a:endParaRPr>
          </a:p>
        </p:txBody>
      </p:sp>
    </p:spTree>
    <p:extLst>
      <p:ext uri="{BB962C8B-B14F-4D97-AF65-F5344CB8AC3E}">
        <p14:creationId xmlns:p14="http://schemas.microsoft.com/office/powerpoint/2010/main" val="3520903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bwMode="auto">
          <a:xfrm>
            <a:off x="566738" y="0"/>
            <a:ext cx="8577262" cy="83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FSMA Produce Safety Rule</a:t>
            </a:r>
          </a:p>
        </p:txBody>
      </p:sp>
      <p:sp>
        <p:nvSpPr>
          <p:cNvPr id="3" name="Content Placeholder 2">
            <a:extLst/>
          </p:cNvPr>
          <p:cNvSpPr>
            <a:spLocks noGrp="1"/>
          </p:cNvSpPr>
          <p:nvPr>
            <p:ph idx="1"/>
          </p:nvPr>
        </p:nvSpPr>
        <p:spPr>
          <a:xfrm>
            <a:off x="585186" y="990600"/>
            <a:ext cx="7902575" cy="5181600"/>
          </a:xfrm>
        </p:spPr>
        <p:txBody>
          <a:bodyPr>
            <a:normAutofit fontScale="85000" lnSpcReduction="10000"/>
          </a:bodyPr>
          <a:lstStyle/>
          <a:p>
            <a:pPr marL="236538" indent="0">
              <a:spcBef>
                <a:spcPct val="0"/>
              </a:spcBef>
              <a:buFont typeface="Arial" charset="0"/>
              <a:buNone/>
              <a:defRPr/>
            </a:pPr>
            <a:r>
              <a:rPr lang="en-US" altLang="en-US" sz="3800" b="1" dirty="0" smtClean="0">
                <a:ea typeface="ＭＳ Ｐゴシック" pitchFamily="34" charset="-128"/>
              </a:rPr>
              <a:t>Who is covered?</a:t>
            </a:r>
          </a:p>
          <a:p>
            <a:pPr marL="693738" indent="-457200">
              <a:spcBef>
                <a:spcPct val="0"/>
              </a:spcBef>
              <a:buFont typeface="Arial" charset="0"/>
              <a:buChar char="•"/>
              <a:defRPr/>
            </a:pPr>
            <a:r>
              <a:rPr lang="en-US" altLang="en-US" dirty="0" smtClean="0">
                <a:ea typeface="ＭＳ Ｐゴシック" pitchFamily="34" charset="-128"/>
              </a:rPr>
              <a:t>Sell </a:t>
            </a:r>
            <a:r>
              <a:rPr lang="en-US" altLang="en-US" u="sng" dirty="0">
                <a:ea typeface="ＭＳ Ｐゴシック" pitchFamily="34" charset="-128"/>
              </a:rPr>
              <a:t>&lt;</a:t>
            </a:r>
            <a:r>
              <a:rPr lang="en-US" altLang="en-US" dirty="0">
                <a:ea typeface="ＭＳ Ｐゴシック" pitchFamily="34" charset="-128"/>
              </a:rPr>
              <a:t> $25,000/ year in </a:t>
            </a:r>
            <a:r>
              <a:rPr lang="en-US" altLang="en-US" u="sng" dirty="0">
                <a:ea typeface="ＭＳ Ｐゴシック" pitchFamily="34" charset="-128"/>
              </a:rPr>
              <a:t>produce</a:t>
            </a:r>
            <a:r>
              <a:rPr lang="en-US" altLang="en-US" dirty="0">
                <a:ea typeface="ＭＳ Ｐゴシック" pitchFamily="34" charset="-128"/>
              </a:rPr>
              <a:t> sales </a:t>
            </a:r>
            <a:r>
              <a:rPr lang="en-US" altLang="en-US" sz="2800" dirty="0">
                <a:ea typeface="ＭＳ Ｐゴシック" pitchFamily="34" charset="-128"/>
              </a:rPr>
              <a:t>(on average over previous 3 years)   </a:t>
            </a:r>
            <a:r>
              <a:rPr lang="en-US" altLang="en-US" sz="2800" b="1" dirty="0">
                <a:solidFill>
                  <a:srgbClr val="FF0000"/>
                </a:solidFill>
                <a:ea typeface="ＭＳ Ｐゴシック" pitchFamily="34" charset="-128"/>
              </a:rPr>
              <a:t>EXEMPT</a:t>
            </a:r>
          </a:p>
          <a:p>
            <a:pPr marL="693738" indent="-457200">
              <a:spcBef>
                <a:spcPct val="0"/>
              </a:spcBef>
              <a:buFont typeface="Arial" charset="0"/>
              <a:buChar char="•"/>
              <a:defRPr/>
            </a:pPr>
            <a:r>
              <a:rPr lang="en-US" altLang="en-US" dirty="0">
                <a:ea typeface="ＭＳ Ｐゴシック" pitchFamily="34" charset="-128"/>
              </a:rPr>
              <a:t>Produce is rarely consumed raw </a:t>
            </a:r>
            <a:r>
              <a:rPr lang="en-US" altLang="en-US" sz="2800" dirty="0">
                <a:ea typeface="ＭＳ Ｐゴシック" pitchFamily="34" charset="-128"/>
              </a:rPr>
              <a:t>(pumpkin) </a:t>
            </a:r>
            <a:r>
              <a:rPr lang="en-US" altLang="en-US" sz="2800" b="1" dirty="0">
                <a:solidFill>
                  <a:srgbClr val="FF0000"/>
                </a:solidFill>
                <a:ea typeface="ＭＳ Ｐゴシック" pitchFamily="34" charset="-128"/>
              </a:rPr>
              <a:t>EXEMPT</a:t>
            </a:r>
          </a:p>
          <a:p>
            <a:pPr marL="693738" indent="-457200">
              <a:spcBef>
                <a:spcPct val="0"/>
              </a:spcBef>
              <a:buFont typeface="Arial" charset="0"/>
              <a:buChar char="•"/>
              <a:defRPr/>
            </a:pPr>
            <a:r>
              <a:rPr lang="en-US" altLang="en-US" dirty="0">
                <a:ea typeface="ＭＳ Ｐゴシック" pitchFamily="34" charset="-128"/>
              </a:rPr>
              <a:t>Produce that will be commercially processed before consumption (tomatoes sold to a canner) </a:t>
            </a:r>
            <a:r>
              <a:rPr lang="en-US" altLang="en-US" b="1" dirty="0">
                <a:solidFill>
                  <a:srgbClr val="FF0000"/>
                </a:solidFill>
                <a:ea typeface="ＭＳ Ｐゴシック" pitchFamily="34" charset="-128"/>
              </a:rPr>
              <a:t>EXEMPT</a:t>
            </a:r>
          </a:p>
          <a:p>
            <a:pPr marL="693738" indent="-457200">
              <a:spcBef>
                <a:spcPct val="0"/>
              </a:spcBef>
              <a:buFont typeface="Arial" charset="0"/>
              <a:buChar char="•"/>
              <a:defRPr/>
            </a:pPr>
            <a:r>
              <a:rPr lang="en-US" altLang="en-US" dirty="0">
                <a:ea typeface="ＭＳ Ｐゴシック" pitchFamily="34" charset="-128"/>
              </a:rPr>
              <a:t>On average (over past 3 years), have </a:t>
            </a:r>
          </a:p>
          <a:p>
            <a:pPr marL="1093788" lvl="1" indent="-457200">
              <a:spcBef>
                <a:spcPct val="0"/>
              </a:spcBef>
              <a:buFont typeface="Arial" panose="020B0604020202020204" pitchFamily="34" charset="0"/>
              <a:buChar char="•"/>
              <a:defRPr/>
            </a:pPr>
            <a:r>
              <a:rPr lang="en-US" altLang="en-US" dirty="0">
                <a:ea typeface="ＭＳ Ｐゴシック" pitchFamily="34" charset="-128"/>
              </a:rPr>
              <a:t>&lt;$500,000 annual food sales AND</a:t>
            </a:r>
          </a:p>
          <a:p>
            <a:pPr marL="1093788" lvl="1" indent="-457200">
              <a:spcBef>
                <a:spcPct val="0"/>
              </a:spcBef>
              <a:buFont typeface="Arial" panose="020B0604020202020204" pitchFamily="34" charset="0"/>
              <a:buChar char="•"/>
              <a:defRPr/>
            </a:pPr>
            <a:r>
              <a:rPr lang="en-US" altLang="en-US" dirty="0">
                <a:ea typeface="ＭＳ Ｐゴシック" pitchFamily="34" charset="-128"/>
              </a:rPr>
              <a:t>Majority of food sold directly to “qualified end user”</a:t>
            </a:r>
          </a:p>
          <a:p>
            <a:pPr marL="1093788" lvl="1" indent="-457200">
              <a:spcBef>
                <a:spcPct val="0"/>
              </a:spcBef>
              <a:buFont typeface="Arial" panose="020B0604020202020204" pitchFamily="34" charset="0"/>
              <a:buChar char="•"/>
              <a:defRPr/>
            </a:pPr>
            <a:r>
              <a:rPr lang="en-US" altLang="en-US" b="1" dirty="0">
                <a:solidFill>
                  <a:srgbClr val="FF0000"/>
                </a:solidFill>
                <a:ea typeface="ＭＳ Ｐゴシック" pitchFamily="34" charset="-128"/>
              </a:rPr>
              <a:t>EXEMPT, but </a:t>
            </a:r>
            <a:r>
              <a:rPr lang="en-US" altLang="en-US" dirty="0">
                <a:ea typeface="ＭＳ Ｐゴシック" pitchFamily="34" charset="-128"/>
              </a:rPr>
              <a:t>have some record-keeping requirements</a:t>
            </a:r>
          </a:p>
          <a:p>
            <a:pPr marL="693738" indent="-457200">
              <a:spcBef>
                <a:spcPct val="0"/>
              </a:spcBef>
              <a:defRPr/>
            </a:pPr>
            <a:r>
              <a:rPr lang="en-US" altLang="en-US" dirty="0">
                <a:ea typeface="ＭＳ Ｐゴシック" pitchFamily="34" charset="-128"/>
              </a:rPr>
              <a:t>Everyone else covered; NO exemption if linked to foodborne disease outbreak</a:t>
            </a:r>
          </a:p>
          <a:p>
            <a:pPr marL="693738" indent="-457200">
              <a:buFont typeface="Arial" charset="0"/>
              <a:buChar char="•"/>
              <a:defRPr/>
            </a:pPr>
            <a:endParaRPr lang="en-US" sz="2800" dirty="0"/>
          </a:p>
          <a:p>
            <a:pPr marL="693738" indent="-457200">
              <a:buFont typeface="Arial" charset="0"/>
              <a:buChar char="•"/>
              <a:defRPr/>
            </a:pPr>
            <a:endParaRPr lang="en-US" sz="2400" dirty="0">
              <a:solidFill>
                <a:srgbClr val="4D4D4D">
                  <a:lumMod val="75000"/>
                </a:srgbClr>
              </a:solidFill>
            </a:endParaRPr>
          </a:p>
          <a:p>
            <a:pPr marL="457200" indent="-457200">
              <a:buFont typeface="Arial" charset="0"/>
              <a:buChar char="•"/>
              <a:defRPr/>
            </a:pPr>
            <a:endParaRPr lang="en-US" sz="2400" dirty="0">
              <a:solidFill>
                <a:srgbClr val="4D4D4D"/>
              </a:solidFill>
            </a:endParaRPr>
          </a:p>
          <a:p>
            <a:pPr>
              <a:buFont typeface="Arial" charset="0"/>
              <a:buChar char="•"/>
              <a:defRPr/>
            </a:pPr>
            <a:endParaRPr lang="en-US" sz="2800" dirty="0"/>
          </a:p>
        </p:txBody>
      </p:sp>
    </p:spTree>
    <p:extLst>
      <p:ext uri="{BB962C8B-B14F-4D97-AF65-F5344CB8AC3E}">
        <p14:creationId xmlns:p14="http://schemas.microsoft.com/office/powerpoint/2010/main" val="1432491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143001" y="34925"/>
            <a:ext cx="7886700"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Upcoming Produce Safety Events</a:t>
            </a:r>
          </a:p>
        </p:txBody>
      </p:sp>
      <p:sp>
        <p:nvSpPr>
          <p:cNvPr id="16387" name="Content Placeholder 2"/>
          <p:cNvSpPr>
            <a:spLocks noGrp="1"/>
          </p:cNvSpPr>
          <p:nvPr>
            <p:ph idx="1"/>
          </p:nvPr>
        </p:nvSpPr>
        <p:spPr bwMode="auto">
          <a:xfrm>
            <a:off x="457200" y="728663"/>
            <a:ext cx="8686800" cy="539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ea typeface="ＭＳ Ｐゴシック" panose="020B0600070205080204" pitchFamily="34" charset="-128"/>
              </a:rPr>
              <a:t>Introduction to Produce Safety- May 7, 5-7PM, KCMO</a:t>
            </a:r>
          </a:p>
          <a:p>
            <a:r>
              <a:rPr lang="en-US" altLang="en-US" sz="2800" dirty="0" smtClean="0">
                <a:ea typeface="ＭＳ Ｐゴシック" panose="020B0600070205080204" pitchFamily="34" charset="-128"/>
              </a:rPr>
              <a:t>GAPs Food Safety Plan workshop- May 17, 9-5, Olathe</a:t>
            </a:r>
          </a:p>
          <a:p>
            <a:r>
              <a:rPr lang="en-US" altLang="en-US" sz="2800" dirty="0" smtClean="0">
                <a:ea typeface="ＭＳ Ｐゴシック" panose="020B0600070205080204" pitchFamily="34" charset="-128"/>
              </a:rPr>
              <a:t>FSMA PSA grower training- May 23, 8-5, Olathe</a:t>
            </a:r>
          </a:p>
          <a:p>
            <a:r>
              <a:rPr lang="en-US" altLang="en-US" sz="2800" dirty="0" smtClean="0">
                <a:ea typeface="ＭＳ Ｐゴシック" panose="020B0600070205080204" pitchFamily="34" charset="-128"/>
              </a:rPr>
              <a:t>High Tunnel bus tour- June 5, 10-4, Olathe</a:t>
            </a:r>
          </a:p>
          <a:p>
            <a:endParaRPr lang="en-US" altLang="en-US" sz="2800" dirty="0" smtClean="0">
              <a:ea typeface="ＭＳ Ｐゴシック" panose="020B0600070205080204" pitchFamily="34" charset="-128"/>
            </a:endParaRPr>
          </a:p>
          <a:p>
            <a:r>
              <a:rPr lang="en-US" altLang="en-US" sz="2400" dirty="0" smtClean="0"/>
              <a:t>Other locations can be added if enough interest</a:t>
            </a:r>
          </a:p>
          <a:p>
            <a:r>
              <a:rPr lang="en-US" altLang="en-US" sz="2400" dirty="0" smtClean="0"/>
              <a:t>SARE scholarships available for registration and travel costs</a:t>
            </a:r>
          </a:p>
        </p:txBody>
      </p:sp>
    </p:spTree>
    <p:extLst>
      <p:ext uri="{BB962C8B-B14F-4D97-AF65-F5344CB8AC3E}">
        <p14:creationId xmlns:p14="http://schemas.microsoft.com/office/powerpoint/2010/main" val="2475378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2563813" y="34925"/>
            <a:ext cx="6465887"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Voluntary registry with KDA</a:t>
            </a:r>
          </a:p>
        </p:txBody>
      </p:sp>
      <p:sp>
        <p:nvSpPr>
          <p:cNvPr id="31747" name="Content Placeholder 2"/>
          <p:cNvSpPr>
            <a:spLocks noGrp="1"/>
          </p:cNvSpPr>
          <p:nvPr>
            <p:ph idx="1"/>
          </p:nvPr>
        </p:nvSpPr>
        <p:spPr bwMode="auto">
          <a:xfrm>
            <a:off x="457200" y="1219200"/>
            <a:ext cx="8229600" cy="539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We encourage produce growers to self-register with KDA: </a:t>
            </a:r>
            <a:r>
              <a:rPr lang="en-US" altLang="en-US" u="sng" smtClean="0">
                <a:solidFill>
                  <a:schemeClr val="tx2"/>
                </a:solidFill>
              </a:rPr>
              <a:t>agriculture.ks.gov/PSR</a:t>
            </a:r>
          </a:p>
          <a:p>
            <a:r>
              <a:rPr lang="en-US" altLang="en-US" smtClean="0"/>
              <a:t>Online or print version</a:t>
            </a:r>
          </a:p>
          <a:p>
            <a:r>
              <a:rPr lang="en-US" altLang="en-US" smtClean="0"/>
              <a:t>Will help KDA and KSRE understand how the produce safety rule will affect KS growers, and thus how to help farmers comply</a:t>
            </a:r>
          </a:p>
          <a:p>
            <a:pPr lvl="1"/>
            <a:r>
              <a:rPr lang="en-US" altLang="en-US" smtClean="0"/>
              <a:t>Many will be exempt</a:t>
            </a:r>
            <a:endParaRPr lang="en-US" altLang="en-US" smtClean="0">
              <a:hlinkClick r:id="rId2"/>
            </a:endParaRPr>
          </a:p>
          <a:p>
            <a:endParaRPr lang="en-US" altLang="en-US" smtClean="0">
              <a:hlinkClick r:id="rId2"/>
            </a:endParaRPr>
          </a:p>
          <a:p>
            <a:endParaRPr lang="en-US" altLang="en-US" smtClean="0">
              <a:hlinkClick r:id="rId2"/>
            </a:endParaRPr>
          </a:p>
        </p:txBody>
      </p:sp>
    </p:spTree>
    <p:extLst>
      <p:ext uri="{BB962C8B-B14F-4D97-AF65-F5344CB8AC3E}">
        <p14:creationId xmlns:p14="http://schemas.microsoft.com/office/powerpoint/2010/main" val="583451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bwMode="auto">
          <a:xfrm>
            <a:off x="609600" y="77788"/>
            <a:ext cx="838200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t>www.ksre.k-state.edu/foodsafety/produce</a:t>
            </a:r>
          </a:p>
        </p:txBody>
      </p:sp>
      <p:sp>
        <p:nvSpPr>
          <p:cNvPr id="32771" name="Content Placeholder 2"/>
          <p:cNvSpPr>
            <a:spLocks noGrp="1" noChangeArrowheads="1"/>
          </p:cNvSpPr>
          <p:nvPr>
            <p:ph idx="1"/>
          </p:nvPr>
        </p:nvSpPr>
        <p:spPr bwMode="auto">
          <a:xfrm>
            <a:off x="628650" y="1549400"/>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l="8752" t="20464" r="63785" b="20557"/>
          <a:stretch>
            <a:fillRect/>
          </a:stretch>
        </p:blipFill>
        <p:spPr bwMode="auto">
          <a:xfrm>
            <a:off x="0" y="790575"/>
            <a:ext cx="9207500"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3" name="Picture 1"/>
          <p:cNvPicPr>
            <a:picLocks noChangeAspect="1"/>
          </p:cNvPicPr>
          <p:nvPr/>
        </p:nvPicPr>
        <p:blipFill>
          <a:blip r:embed="rId4">
            <a:extLst>
              <a:ext uri="{28A0092B-C50C-407E-A947-70E740481C1C}">
                <a14:useLocalDpi xmlns:a14="http://schemas.microsoft.com/office/drawing/2010/main" val="0"/>
              </a:ext>
            </a:extLst>
          </a:blip>
          <a:srcRect l="62291" t="20802" r="12709"/>
          <a:stretch>
            <a:fillRect/>
          </a:stretch>
        </p:blipFill>
        <p:spPr bwMode="auto">
          <a:xfrm>
            <a:off x="0" y="811213"/>
            <a:ext cx="9144000" cy="814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319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57200"/>
            <a:ext cx="9144000" cy="762000"/>
          </a:xfrm>
        </p:spPr>
        <p:txBody>
          <a:bodyPr/>
          <a:lstStyle/>
          <a:p>
            <a:pPr eaLnBrk="1" hangingPunct="1"/>
            <a:r>
              <a:rPr lang="en-US" altLang="en-US" sz="5200" smtClean="0">
                <a:ea typeface="ＭＳ Ｐゴシック" pitchFamily="34" charset="-128"/>
              </a:rPr>
              <a:t>Additional information</a:t>
            </a:r>
          </a:p>
        </p:txBody>
      </p:sp>
      <p:sp>
        <p:nvSpPr>
          <p:cNvPr id="25603" name="Rectangle 3"/>
          <p:cNvSpPr>
            <a:spLocks noGrp="1" noChangeArrowheads="1"/>
          </p:cNvSpPr>
          <p:nvPr>
            <p:ph type="body" idx="1"/>
          </p:nvPr>
        </p:nvSpPr>
        <p:spPr>
          <a:xfrm>
            <a:off x="0" y="1371600"/>
            <a:ext cx="9144000" cy="4983163"/>
          </a:xfrm>
        </p:spPr>
        <p:txBody>
          <a:bodyPr/>
          <a:lstStyle/>
          <a:p>
            <a:pPr eaLnBrk="1" hangingPunct="1"/>
            <a:r>
              <a:rPr lang="en-US" altLang="en-US" dirty="0" smtClean="0">
                <a:ea typeface="ＭＳ Ｐゴシック" pitchFamily="34" charset="-128"/>
              </a:rPr>
              <a:t>KS Value Added Foods Lab (KVAFL- scheduled processes, product testing, nutrition facts)</a:t>
            </a:r>
          </a:p>
          <a:p>
            <a:pPr lvl="1" eaLnBrk="1" hangingPunct="1"/>
            <a:r>
              <a:rPr lang="en-US" altLang="en-US" dirty="0" smtClean="0">
                <a:ea typeface="ＭＳ Ｐゴシック" pitchFamily="34" charset="-128"/>
                <a:hlinkClick r:id="rId2"/>
              </a:rPr>
              <a:t>www.ksre.k-state.edu/kvafl/</a:t>
            </a:r>
            <a:r>
              <a:rPr lang="en-US" altLang="en-US" dirty="0" smtClean="0">
                <a:ea typeface="ＭＳ Ｐゴシック" pitchFamily="34" charset="-128"/>
              </a:rPr>
              <a:t> </a:t>
            </a:r>
          </a:p>
          <a:p>
            <a:r>
              <a:rPr lang="en-US" altLang="en-US" dirty="0" smtClean="0">
                <a:ea typeface="ＭＳ Ｐゴシック" pitchFamily="34" charset="-128"/>
              </a:rPr>
              <a:t>Kansas Department of Ag Food Safety and Lodging</a:t>
            </a:r>
          </a:p>
          <a:p>
            <a:pPr lvl="1"/>
            <a:r>
              <a:rPr lang="en-US" altLang="en-US" sz="2400" dirty="0">
                <a:ea typeface="ＭＳ Ｐゴシック" pitchFamily="34" charset="-128"/>
                <a:hlinkClick r:id="rId3"/>
              </a:rPr>
              <a:t>http://</a:t>
            </a:r>
            <a:r>
              <a:rPr lang="en-US" altLang="en-US" sz="2400" dirty="0" smtClean="0">
                <a:ea typeface="ＭＳ Ｐゴシック" pitchFamily="34" charset="-128"/>
                <a:hlinkClick r:id="rId3"/>
              </a:rPr>
              <a:t>agriculture.ks.gov/divisions-programs/food-safety-lodging</a:t>
            </a:r>
            <a:r>
              <a:rPr lang="en-US" altLang="en-US" sz="2400" dirty="0" smtClean="0">
                <a:ea typeface="ＭＳ Ｐゴシック" pitchFamily="34" charset="-128"/>
              </a:rPr>
              <a:t> </a:t>
            </a:r>
          </a:p>
          <a:p>
            <a:pPr eaLnBrk="1" hangingPunct="1"/>
            <a:r>
              <a:rPr lang="en-US" altLang="en-US" dirty="0" smtClean="0">
                <a:ea typeface="ＭＳ Ｐゴシック" pitchFamily="34" charset="-128"/>
              </a:rPr>
              <a:t>KSU Extension Food Safety website</a:t>
            </a:r>
          </a:p>
          <a:p>
            <a:pPr lvl="1"/>
            <a:r>
              <a:rPr lang="en-US" altLang="en-US" dirty="0" smtClean="0">
                <a:ea typeface="ＭＳ Ｐゴシック" pitchFamily="34" charset="-128"/>
                <a:hlinkClick r:id="rId4"/>
              </a:rPr>
              <a:t>www.ksre.k-state.edu/foodsafety/</a:t>
            </a:r>
            <a:r>
              <a:rPr lang="en-US" altLang="en-US" dirty="0" smtClean="0">
                <a:ea typeface="ＭＳ Ｐゴシック" pitchFamily="34" charset="-128"/>
              </a:rPr>
              <a:t> </a:t>
            </a:r>
          </a:p>
          <a:p>
            <a:pPr lvl="1"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a:p>
            <a:pPr lvl="1" eaLnBrk="1" hangingPunct="1"/>
            <a:endParaRPr lang="en-US" altLang="en-US" dirty="0" smtClean="0">
              <a:ea typeface="ＭＳ Ｐゴシック" pitchFamily="34" charset="-128"/>
            </a:endParaRPr>
          </a:p>
          <a:p>
            <a:pPr eaLnBrk="1" hangingPunct="1"/>
            <a:endParaRPr lang="en-US" altLang="en-US" sz="1400" dirty="0" smtClean="0">
              <a:ea typeface="ＭＳ Ｐゴシック" pitchFamily="34" charset="-128"/>
            </a:endParaRPr>
          </a:p>
          <a:p>
            <a:pPr lvl="1" eaLnBrk="1" hangingPunct="1"/>
            <a:endParaRPr lang="en-US" altLang="en-US" dirty="0" smtClean="0">
              <a:ea typeface="ＭＳ Ｐゴシック" pitchFamily="34" charset="-128"/>
            </a:endParaRPr>
          </a:p>
        </p:txBody>
      </p:sp>
      <p:sp>
        <p:nvSpPr>
          <p:cNvPr id="25604"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FE9AAEF1-4C13-4405-9A51-7D38F2A8E9DA}" type="slidenum">
              <a:rPr lang="en-US" altLang="en-US" sz="1200" smtClean="0">
                <a:latin typeface="Arial" charset="0"/>
              </a:rPr>
              <a:pPr eaLnBrk="1" hangingPunct="1">
                <a:spcBef>
                  <a:spcPct val="0"/>
                </a:spcBef>
                <a:buFontTx/>
                <a:buNone/>
              </a:pPr>
              <a:t>35</a:t>
            </a:fld>
            <a:endParaRPr lang="en-US" altLang="en-US" sz="1200" smtClean="0">
              <a:latin typeface="Arial" charset="0"/>
            </a:endParaRPr>
          </a:p>
        </p:txBody>
      </p:sp>
    </p:spTree>
    <p:extLst>
      <p:ext uri="{BB962C8B-B14F-4D97-AF65-F5344CB8AC3E}">
        <p14:creationId xmlns:p14="http://schemas.microsoft.com/office/powerpoint/2010/main" val="148639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228600" y="381000"/>
            <a:ext cx="4343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6000" b="1" smtClean="0">
                <a:ea typeface="ＭＳ Ｐゴシック" pitchFamily="34" charset="-128"/>
              </a:rPr>
              <a:t/>
            </a:r>
            <a:br>
              <a:rPr lang="en-US" altLang="en-US" sz="6000" b="1" smtClean="0">
                <a:ea typeface="ＭＳ Ｐゴシック" pitchFamily="34" charset="-128"/>
              </a:rPr>
            </a:br>
            <a:r>
              <a:rPr lang="en-US" altLang="en-US" sz="6000" b="1" smtClean="0">
                <a:ea typeface="ＭＳ Ｐゴシック" pitchFamily="34" charset="-128"/>
              </a:rPr>
              <a:t/>
            </a:r>
            <a:br>
              <a:rPr lang="en-US" altLang="en-US" sz="6000" b="1" smtClean="0">
                <a:ea typeface="ＭＳ Ｐゴシック" pitchFamily="34" charset="-128"/>
              </a:rPr>
            </a:br>
            <a:endParaRPr lang="en-GB" altLang="en-US" sz="6000" b="1" smtClean="0">
              <a:ea typeface="ＭＳ Ｐゴシック" pitchFamily="34" charset="-128"/>
            </a:endParaRPr>
          </a:p>
        </p:txBody>
      </p:sp>
      <p:sp>
        <p:nvSpPr>
          <p:cNvPr id="38915" name="Rectangle 3"/>
          <p:cNvSpPr>
            <a:spLocks noGrp="1" noChangeArrowheads="1"/>
          </p:cNvSpPr>
          <p:nvPr>
            <p:ph type="body" idx="1"/>
          </p:nvPr>
        </p:nvSpPr>
        <p:spPr bwMode="auto">
          <a:xfrm>
            <a:off x="-2438400" y="16002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4000" b="1" i="1" smtClean="0">
                <a:ea typeface="ＭＳ Ｐゴシック" pitchFamily="34" charset="-128"/>
              </a:rPr>
              <a:t>Questions?  </a:t>
            </a:r>
          </a:p>
          <a:p>
            <a:pPr algn="ctr" eaLnBrk="1" hangingPunct="1">
              <a:buFontTx/>
              <a:buNone/>
            </a:pPr>
            <a:endParaRPr lang="en-US" altLang="en-US" b="1" i="1" smtClean="0">
              <a:ea typeface="ＭＳ Ｐゴシック" pitchFamily="34" charset="-128"/>
            </a:endParaRPr>
          </a:p>
          <a:p>
            <a:pPr algn="ctr" eaLnBrk="1" hangingPunct="1">
              <a:buFontTx/>
              <a:buNone/>
            </a:pPr>
            <a:r>
              <a:rPr lang="en-US" altLang="en-US" b="1" i="1" smtClean="0">
                <a:ea typeface="ＭＳ Ｐゴシック" pitchFamily="34" charset="-128"/>
              </a:rPr>
              <a:t>Thank you </a:t>
            </a:r>
          </a:p>
          <a:p>
            <a:pPr algn="ctr" eaLnBrk="1" hangingPunct="1">
              <a:buFontTx/>
              <a:buNone/>
            </a:pPr>
            <a:r>
              <a:rPr lang="en-US" altLang="en-US" b="1" i="1" smtClean="0">
                <a:ea typeface="ＭＳ Ｐゴシック" pitchFamily="34" charset="-128"/>
              </a:rPr>
              <a:t>for your attention!</a:t>
            </a:r>
            <a:endParaRPr lang="en-GB" altLang="en-US" b="1" i="1" smtClean="0">
              <a:ea typeface="ＭＳ Ｐゴシック" pitchFamily="34" charset="-128"/>
            </a:endParaRPr>
          </a:p>
        </p:txBody>
      </p:sp>
      <p:pic>
        <p:nvPicPr>
          <p:cNvPr id="38916" name="Picture 5" descr="C:\Users\lnwadike\Pictures\family_2015.jpg"/>
          <p:cNvPicPr>
            <a:picLocks noChangeAspect="1" noChangeArrowheads="1"/>
          </p:cNvPicPr>
          <p:nvPr/>
        </p:nvPicPr>
        <p:blipFill rotWithShape="1">
          <a:blip r:embed="rId2">
            <a:extLst>
              <a:ext uri="{28A0092B-C50C-407E-A947-70E740481C1C}">
                <a14:useLocalDpi xmlns:a14="http://schemas.microsoft.com/office/drawing/2010/main" val="0"/>
              </a:ext>
            </a:extLst>
          </a:blip>
          <a:srcRect t="1954"/>
          <a:stretch/>
        </p:blipFill>
        <p:spPr bwMode="auto">
          <a:xfrm>
            <a:off x="3945756" y="-16844"/>
            <a:ext cx="52006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l="20833" t="3333" r="27499" b="20000"/>
          <a:stretch>
            <a:fillRect/>
          </a:stretch>
        </p:blipFill>
        <p:spPr bwMode="auto">
          <a:xfrm>
            <a:off x="3943350" y="2698750"/>
            <a:ext cx="52006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29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762000"/>
          </a:xfrm>
        </p:spPr>
        <p:txBody>
          <a:bodyPr/>
          <a:lstStyle/>
          <a:p>
            <a:pPr eaLnBrk="1" hangingPunct="1"/>
            <a:r>
              <a:rPr lang="en-US" altLang="en-US" smtClean="0">
                <a:ea typeface="ＭＳ Ｐゴシック" pitchFamily="34" charset="-128"/>
              </a:rPr>
              <a:t>Contact Details</a:t>
            </a:r>
          </a:p>
        </p:txBody>
      </p:sp>
      <p:sp>
        <p:nvSpPr>
          <p:cNvPr id="12291" name="Rectangle 3"/>
          <p:cNvSpPr>
            <a:spLocks noGrp="1" noChangeArrowheads="1"/>
          </p:cNvSpPr>
          <p:nvPr>
            <p:ph type="body" idx="1"/>
          </p:nvPr>
        </p:nvSpPr>
        <p:spPr>
          <a:xfrm>
            <a:off x="152400" y="1371600"/>
            <a:ext cx="8991600" cy="4754563"/>
          </a:xfrm>
        </p:spPr>
        <p:txBody>
          <a:bodyPr/>
          <a:lstStyle/>
          <a:p>
            <a:pPr marL="0" indent="0" eaLnBrk="1" hangingPunct="1">
              <a:spcBef>
                <a:spcPts val="0"/>
              </a:spcBef>
              <a:buFontTx/>
              <a:buNone/>
              <a:defRPr/>
            </a:pPr>
            <a:r>
              <a:rPr lang="en-US" dirty="0" smtClean="0"/>
              <a:t>Londa </a:t>
            </a:r>
            <a:r>
              <a:rPr lang="en-US" dirty="0" err="1" smtClean="0"/>
              <a:t>Nwadike</a:t>
            </a:r>
            <a:r>
              <a:rPr lang="en-US" dirty="0" smtClean="0"/>
              <a:t> </a:t>
            </a:r>
          </a:p>
          <a:p>
            <a:pPr marL="0" indent="0" eaLnBrk="1" hangingPunct="1">
              <a:spcBef>
                <a:spcPts val="0"/>
              </a:spcBef>
              <a:buFontTx/>
              <a:buNone/>
              <a:defRPr/>
            </a:pPr>
            <a:r>
              <a:rPr lang="en-US" dirty="0" smtClean="0"/>
              <a:t/>
            </a:r>
            <a:br>
              <a:rPr lang="en-US" dirty="0" smtClean="0"/>
            </a:br>
            <a:r>
              <a:rPr lang="en-US" dirty="0" smtClean="0"/>
              <a:t>Extension Consumer Food Safety Specialist </a:t>
            </a:r>
          </a:p>
          <a:p>
            <a:pPr marL="0" indent="0">
              <a:spcBef>
                <a:spcPts val="0"/>
              </a:spcBef>
              <a:buNone/>
              <a:defRPr/>
            </a:pPr>
            <a:r>
              <a:rPr lang="en-US" dirty="0" smtClean="0"/>
              <a:t>Kansas State </a:t>
            </a:r>
            <a:r>
              <a:rPr lang="en-US" dirty="0"/>
              <a:t>University/ University of </a:t>
            </a:r>
            <a:r>
              <a:rPr lang="en-US" dirty="0" smtClean="0"/>
              <a:t>Missouri</a:t>
            </a:r>
            <a:br>
              <a:rPr lang="en-US" dirty="0" smtClean="0"/>
            </a:br>
            <a:endParaRPr lang="en-US" dirty="0" smtClean="0"/>
          </a:p>
          <a:p>
            <a:pPr marL="0" indent="0" eaLnBrk="1" hangingPunct="1">
              <a:spcBef>
                <a:spcPts val="0"/>
              </a:spcBef>
              <a:buFontTx/>
              <a:buNone/>
              <a:defRPr/>
            </a:pPr>
            <a:r>
              <a:rPr lang="en-US" dirty="0" smtClean="0"/>
              <a:t>Phone: 913 307 7391</a:t>
            </a:r>
            <a:br>
              <a:rPr lang="en-US" dirty="0" smtClean="0"/>
            </a:br>
            <a:r>
              <a:rPr lang="en-US" dirty="0" smtClean="0"/>
              <a:t>Email: lnwadike@ksu.edu</a:t>
            </a:r>
          </a:p>
          <a:p>
            <a:pPr marL="0" indent="0">
              <a:spcBef>
                <a:spcPts val="0"/>
              </a:spcBef>
              <a:buNone/>
              <a:defRPr/>
            </a:pPr>
            <a:r>
              <a:rPr lang="en-US" dirty="0">
                <a:hlinkClick r:id="rId2"/>
              </a:rPr>
              <a:t>http://www.ksre.ksu.edu/foodsafety</a:t>
            </a:r>
            <a:r>
              <a:rPr lang="en-US" dirty="0" smtClean="0">
                <a:hlinkClick r:id="rId2"/>
              </a:rPr>
              <a:t>/</a:t>
            </a:r>
            <a:r>
              <a:rPr lang="en-US" dirty="0" smtClean="0"/>
              <a:t> </a:t>
            </a:r>
            <a:endParaRPr lang="en-US" sz="1800" dirty="0" smtClean="0"/>
          </a:p>
          <a:p>
            <a:pPr marL="0" indent="0" eaLnBrk="1" hangingPunct="1">
              <a:buFontTx/>
              <a:buNone/>
              <a:defRPr/>
            </a:pPr>
            <a:r>
              <a:rPr lang="en-US" dirty="0" smtClean="0"/>
              <a:t/>
            </a:r>
            <a:br>
              <a:rPr lang="en-US" dirty="0" smtClean="0"/>
            </a:br>
            <a:endParaRPr lang="en-US" dirty="0" smtClean="0"/>
          </a:p>
          <a:p>
            <a:pPr eaLnBrk="1" hangingPunct="1">
              <a:defRPr/>
            </a:pPr>
            <a:endParaRPr lang="en-US" dirty="0" smtClean="0"/>
          </a:p>
        </p:txBody>
      </p:sp>
      <p:sp>
        <p:nvSpPr>
          <p:cNvPr id="2970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200" dirty="0" smtClean="0">
              <a:latin typeface="Arial"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131778"/>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032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there regulations? </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Food  borne illness outbreaks have been associated with local food</a:t>
            </a:r>
          </a:p>
          <a:p>
            <a:pPr lvl="1"/>
            <a:r>
              <a:rPr lang="en-US" dirty="0" smtClean="0"/>
              <a:t>No one wants to make their customers sick</a:t>
            </a:r>
          </a:p>
          <a:p>
            <a:r>
              <a:rPr lang="en-US" dirty="0" smtClean="0"/>
              <a:t>Farmers should reduce their liability and protect their reputation as much as possible</a:t>
            </a:r>
          </a:p>
          <a:p>
            <a:pPr lvl="1"/>
            <a:r>
              <a:rPr lang="en-US" dirty="0" smtClean="0"/>
              <a:t>Liability/ reputation of entire market segment also</a:t>
            </a:r>
          </a:p>
          <a:p>
            <a:r>
              <a:rPr lang="en-US" dirty="0" smtClean="0"/>
              <a:t>Create a level playing field</a:t>
            </a:r>
          </a:p>
        </p:txBody>
      </p:sp>
      <p:pic>
        <p:nvPicPr>
          <p:cNvPr id="4" name="Picture 4" descr="C:\Users\lvanderw\Pictures\2011 Aug 20\2011 Aug 20 053.JPG"/>
          <p:cNvPicPr>
            <a:picLocks noChangeAspect="1" noChangeArrowheads="1"/>
          </p:cNvPicPr>
          <p:nvPr/>
        </p:nvPicPr>
        <p:blipFill rotWithShape="1">
          <a:blip r:embed="rId2">
            <a:extLst>
              <a:ext uri="{28A0092B-C50C-407E-A947-70E740481C1C}">
                <a14:useLocalDpi xmlns:a14="http://schemas.microsoft.com/office/drawing/2010/main" val="0"/>
              </a:ext>
            </a:extLst>
          </a:blip>
          <a:srcRect l="-2" t="21736" r="1497" b="13976"/>
          <a:stretch/>
        </p:blipFill>
        <p:spPr bwMode="auto">
          <a:xfrm>
            <a:off x="5414297" y="4992130"/>
            <a:ext cx="3729703" cy="190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07" y="6204787"/>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771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9004495"/>
              </p:ext>
            </p:extLst>
          </p:nvPr>
        </p:nvGraphicFramePr>
        <p:xfrm>
          <a:off x="381000" y="990600"/>
          <a:ext cx="4038600" cy="444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395969195"/>
              </p:ext>
            </p:extLst>
          </p:nvPr>
        </p:nvGraphicFramePr>
        <p:xfrm>
          <a:off x="4800600" y="720520"/>
          <a:ext cx="4114800" cy="4449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143000" y="315786"/>
            <a:ext cx="3200400" cy="369332"/>
          </a:xfrm>
          <a:prstGeom prst="rect">
            <a:avLst/>
          </a:prstGeom>
          <a:noFill/>
        </p:spPr>
        <p:txBody>
          <a:bodyPr wrap="square" rtlCol="0">
            <a:spAutoFit/>
          </a:bodyPr>
          <a:lstStyle/>
          <a:p>
            <a:r>
              <a:rPr lang="en-US" dirty="0" smtClean="0"/>
              <a:t>Selling meat and poultry? </a:t>
            </a:r>
            <a:endParaRPr lang="en-US" dirty="0"/>
          </a:p>
        </p:txBody>
      </p:sp>
      <p:sp>
        <p:nvSpPr>
          <p:cNvPr id="8" name="TextBox 7"/>
          <p:cNvSpPr txBox="1"/>
          <p:nvPr/>
        </p:nvSpPr>
        <p:spPr>
          <a:xfrm>
            <a:off x="5257800" y="318531"/>
            <a:ext cx="3276600" cy="369332"/>
          </a:xfrm>
          <a:prstGeom prst="rect">
            <a:avLst/>
          </a:prstGeom>
          <a:noFill/>
        </p:spPr>
        <p:txBody>
          <a:bodyPr wrap="square" rtlCol="0">
            <a:spAutoFit/>
          </a:bodyPr>
          <a:lstStyle/>
          <a:p>
            <a:r>
              <a:rPr lang="en-US" dirty="0" smtClean="0"/>
              <a:t>Selling any other food- </a:t>
            </a:r>
            <a:r>
              <a:rPr lang="en-US" b="1" dirty="0" smtClean="0"/>
              <a:t>Kansas</a:t>
            </a:r>
            <a:r>
              <a:rPr lang="en-US" dirty="0" smtClean="0"/>
              <a:t> </a:t>
            </a:r>
            <a:endParaRPr lang="en-US" dirty="0"/>
          </a:p>
        </p:txBody>
      </p:sp>
      <p:sp>
        <p:nvSpPr>
          <p:cNvPr id="9" name="TextBox 8"/>
          <p:cNvSpPr txBox="1"/>
          <p:nvPr/>
        </p:nvSpPr>
        <p:spPr>
          <a:xfrm>
            <a:off x="5029200" y="5257800"/>
            <a:ext cx="3886200" cy="338554"/>
          </a:xfrm>
          <a:prstGeom prst="rect">
            <a:avLst/>
          </a:prstGeom>
          <a:noFill/>
        </p:spPr>
        <p:txBody>
          <a:bodyPr wrap="square" rtlCol="0">
            <a:spAutoFit/>
          </a:bodyPr>
          <a:lstStyle/>
          <a:p>
            <a:r>
              <a:rPr lang="en-US" sz="1600" dirty="0" smtClean="0"/>
              <a:t>*HACCP currently required for juice, seafood</a:t>
            </a:r>
            <a:endParaRPr lang="en-US" sz="1600" dirty="0"/>
          </a:p>
        </p:txBody>
      </p:sp>
      <p:sp>
        <p:nvSpPr>
          <p:cNvPr id="2" name="TextBox 1"/>
          <p:cNvSpPr txBox="1"/>
          <p:nvPr/>
        </p:nvSpPr>
        <p:spPr>
          <a:xfrm>
            <a:off x="457200" y="5029200"/>
            <a:ext cx="4038600" cy="923330"/>
          </a:xfrm>
          <a:prstGeom prst="rect">
            <a:avLst/>
          </a:prstGeom>
          <a:noFill/>
        </p:spPr>
        <p:txBody>
          <a:bodyPr wrap="square" rtlCol="0">
            <a:spAutoFit/>
          </a:bodyPr>
          <a:lstStyle/>
          <a:p>
            <a:r>
              <a:rPr lang="en-US" dirty="0" smtClean="0"/>
              <a:t>Note- includes products where </a:t>
            </a:r>
            <a:r>
              <a:rPr lang="en-US" i="1" dirty="0" smtClean="0"/>
              <a:t>raw</a:t>
            </a:r>
            <a:r>
              <a:rPr lang="en-US" dirty="0" smtClean="0"/>
              <a:t> meat or poultry comprises &gt;3% total product weight or 2% meat by </a:t>
            </a:r>
            <a:r>
              <a:rPr lang="en-US" i="1" dirty="0" smtClean="0"/>
              <a:t>cooked</a:t>
            </a:r>
            <a:r>
              <a:rPr lang="en-US" dirty="0" smtClean="0"/>
              <a:t> weight. </a:t>
            </a:r>
            <a:endParaRPr lang="en-US" dirty="0"/>
          </a:p>
        </p:txBody>
      </p:sp>
    </p:spTree>
    <p:extLst>
      <p:ext uri="{BB962C8B-B14F-4D97-AF65-F5344CB8AC3E}">
        <p14:creationId xmlns:p14="http://schemas.microsoft.com/office/powerpoint/2010/main" val="958384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sz="5400" dirty="0" smtClean="0"/>
              <a:t>Kansas regulations</a:t>
            </a:r>
            <a:endParaRPr lang="en-US" sz="5400" dirty="0"/>
          </a:p>
        </p:txBody>
      </p:sp>
      <p:sp>
        <p:nvSpPr>
          <p:cNvPr id="3" name="Content Placeholder 2"/>
          <p:cNvSpPr>
            <a:spLocks noGrp="1"/>
          </p:cNvSpPr>
          <p:nvPr>
            <p:ph idx="1"/>
          </p:nvPr>
        </p:nvSpPr>
        <p:spPr>
          <a:xfrm>
            <a:off x="141514" y="1295400"/>
            <a:ext cx="8991600" cy="4754563"/>
          </a:xfrm>
        </p:spPr>
        <p:txBody>
          <a:bodyPr/>
          <a:lstStyle/>
          <a:p>
            <a:r>
              <a:rPr lang="en-US" dirty="0" smtClean="0"/>
              <a:t>KS </a:t>
            </a:r>
            <a:r>
              <a:rPr lang="en-US" dirty="0" err="1" smtClean="0"/>
              <a:t>Dept</a:t>
            </a:r>
            <a:r>
              <a:rPr lang="en-US" dirty="0" smtClean="0"/>
              <a:t> of Ag regulates food products sales in KS </a:t>
            </a:r>
          </a:p>
          <a:p>
            <a:r>
              <a:rPr lang="en-US" dirty="0" smtClean="0"/>
              <a:t>In KS, regulations are the same statewide</a:t>
            </a:r>
          </a:p>
          <a:p>
            <a:pPr lvl="1"/>
            <a:r>
              <a:rPr lang="en-US" dirty="0" smtClean="0"/>
              <a:t>MO: regulations may vary by county, city</a:t>
            </a:r>
          </a:p>
          <a:p>
            <a:pPr lvl="1"/>
            <a:r>
              <a:rPr lang="en-US" sz="2400" dirty="0" smtClean="0"/>
              <a:t>Sales in other states- check their </a:t>
            </a:r>
            <a:r>
              <a:rPr lang="en-US" sz="2400" dirty="0" err="1" smtClean="0"/>
              <a:t>regs</a:t>
            </a:r>
            <a:r>
              <a:rPr lang="en-US" sz="2400" dirty="0" smtClean="0"/>
              <a:t>, follow </a:t>
            </a:r>
            <a:r>
              <a:rPr lang="en-US" sz="2400" u="sng" dirty="0" smtClean="0"/>
              <a:t>FDA/USDA </a:t>
            </a:r>
            <a:r>
              <a:rPr lang="en-US" sz="2400" u="sng" dirty="0" err="1" smtClean="0"/>
              <a:t>regs</a:t>
            </a:r>
            <a:endParaRPr lang="en-US" sz="2400" u="sng" dirty="0" smtClean="0"/>
          </a:p>
          <a:p>
            <a:r>
              <a:rPr lang="en-US" dirty="0" smtClean="0"/>
              <a:t>Individual sales venues may have stricter requirements</a:t>
            </a:r>
            <a:endParaRPr lang="en-US" dirty="0"/>
          </a:p>
        </p:txBody>
      </p:sp>
      <p:pic>
        <p:nvPicPr>
          <p:cNvPr id="4" name="Picture 2" descr="https://encrypted-tbn3.gstatic.com/images?q=tbn:ANd9GcTsviWfJD7dC-UadvqirNLeickiMhGz-Eu_jb-YWbE8-7gTpFRBww"/>
          <p:cNvPicPr>
            <a:picLocks noChangeAspect="1" noChangeArrowheads="1"/>
          </p:cNvPicPr>
          <p:nvPr/>
        </p:nvPicPr>
        <p:blipFill rotWithShape="1">
          <a:blip r:embed="rId2">
            <a:extLst>
              <a:ext uri="{28A0092B-C50C-407E-A947-70E740481C1C}">
                <a14:useLocalDpi xmlns:a14="http://schemas.microsoft.com/office/drawing/2010/main" val="0"/>
              </a:ext>
            </a:extLst>
          </a:blip>
          <a:srcRect t="11040"/>
          <a:stretch/>
        </p:blipFill>
        <p:spPr bwMode="auto">
          <a:xfrm>
            <a:off x="2579914" y="5122788"/>
            <a:ext cx="4114800" cy="171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4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KSRE/KDA regulations publication</a:t>
            </a:r>
          </a:p>
        </p:txBody>
      </p:sp>
      <p:sp>
        <p:nvSpPr>
          <p:cNvPr id="3" name="Content Placeholder 2"/>
          <p:cNvSpPr>
            <a:spLocks noGrp="1"/>
          </p:cNvSpPr>
          <p:nvPr>
            <p:ph idx="1"/>
          </p:nvPr>
        </p:nvSpPr>
        <p:spPr/>
        <p:txBody>
          <a:bodyPr/>
          <a:lstStyle/>
          <a:p>
            <a:r>
              <a:rPr lang="en-US" dirty="0" smtClean="0"/>
              <a:t>KS  “Farmers Market” publication covers </a:t>
            </a:r>
            <a:r>
              <a:rPr lang="en-US" u="sng" dirty="0" smtClean="0"/>
              <a:t>all food sold direct to consumers </a:t>
            </a:r>
            <a:r>
              <a:rPr lang="en-US" dirty="0" smtClean="0"/>
              <a:t>(D2C)</a:t>
            </a:r>
          </a:p>
          <a:p>
            <a:pPr lvl="1"/>
            <a:r>
              <a:rPr lang="en-US" dirty="0" smtClean="0"/>
              <a:t>This generally includes products sold online also</a:t>
            </a:r>
          </a:p>
          <a:p>
            <a:pPr lvl="1"/>
            <a:r>
              <a:rPr lang="en-US" dirty="0" smtClean="0"/>
              <a:t>Includes fairs, fundraisers, craft shows, etc. also </a:t>
            </a:r>
          </a:p>
          <a:p>
            <a:pPr marL="457200" lvl="1" indent="0">
              <a:buNone/>
            </a:pPr>
            <a:r>
              <a:rPr lang="en-US" b="1" dirty="0" smtClean="0">
                <a:hlinkClick r:id="rId2"/>
              </a:rPr>
              <a:t>www.ksre.ksu.edu/bookstore/Item.aspx?catId=201&amp;pubId=17219</a:t>
            </a:r>
            <a:r>
              <a:rPr lang="en-US" b="1" dirty="0" smtClean="0"/>
              <a:t> </a:t>
            </a:r>
            <a:endParaRPr lang="en-US" b="1" dirty="0"/>
          </a:p>
          <a:p>
            <a:pPr lvl="1"/>
            <a:endParaRPr lang="en-US" dirty="0" smtClean="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68" t="9404" r="66388" b="314"/>
          <a:stretch/>
        </p:blipFill>
        <p:spPr bwMode="auto">
          <a:xfrm>
            <a:off x="4704087" y="4267200"/>
            <a:ext cx="4439913" cy="5553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26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096962"/>
          </a:xfrm>
        </p:spPr>
        <p:txBody>
          <a:bodyPr/>
          <a:lstStyle/>
          <a:p>
            <a:r>
              <a:rPr lang="en-US" sz="3600" u="sng" dirty="0" smtClean="0"/>
              <a:t>NOT</a:t>
            </a:r>
            <a:r>
              <a:rPr lang="en-US" sz="3600" dirty="0" smtClean="0"/>
              <a:t> allowed (</a:t>
            </a:r>
            <a:r>
              <a:rPr lang="en-US" sz="3600" i="1" dirty="0" smtClean="0"/>
              <a:t>WITHOUT proper licensing)- KS, D2C</a:t>
            </a:r>
            <a:endParaRPr lang="en-US" sz="3600" i="1" dirty="0"/>
          </a:p>
        </p:txBody>
      </p:sp>
      <p:sp>
        <p:nvSpPr>
          <p:cNvPr id="3" name="Content Placeholder 2"/>
          <p:cNvSpPr>
            <a:spLocks noGrp="1"/>
          </p:cNvSpPr>
          <p:nvPr>
            <p:ph idx="1"/>
          </p:nvPr>
        </p:nvSpPr>
        <p:spPr>
          <a:xfrm>
            <a:off x="228600" y="1524000"/>
            <a:ext cx="8839200" cy="4525963"/>
          </a:xfrm>
        </p:spPr>
        <p:txBody>
          <a:bodyPr/>
          <a:lstStyle/>
          <a:p>
            <a:r>
              <a:rPr lang="en-US" dirty="0" smtClean="0"/>
              <a:t>Home canned </a:t>
            </a:r>
            <a:r>
              <a:rPr lang="en-US" u="sng" dirty="0" smtClean="0"/>
              <a:t>pickles</a:t>
            </a:r>
            <a:r>
              <a:rPr lang="en-US" dirty="0" smtClean="0"/>
              <a:t>, </a:t>
            </a:r>
            <a:r>
              <a:rPr lang="en-US" u="sng" dirty="0" smtClean="0"/>
              <a:t>meats</a:t>
            </a:r>
            <a:r>
              <a:rPr lang="en-US" dirty="0" smtClean="0"/>
              <a:t>, </a:t>
            </a:r>
            <a:r>
              <a:rPr lang="en-US" u="sng" dirty="0" smtClean="0"/>
              <a:t>vegetables</a:t>
            </a:r>
            <a:r>
              <a:rPr lang="en-US" dirty="0" smtClean="0"/>
              <a:t>,</a:t>
            </a:r>
            <a:r>
              <a:rPr lang="en-US" u="sng" dirty="0" smtClean="0"/>
              <a:t> sauerkraut</a:t>
            </a:r>
          </a:p>
          <a:p>
            <a:r>
              <a:rPr lang="en-US" dirty="0" smtClean="0"/>
              <a:t>Home baked cream or meringue pies, custards, cheesecakes, cream-filled cupcakes, cream cheese frostings, etc.  (need temp. control for safety) </a:t>
            </a:r>
          </a:p>
          <a:p>
            <a:r>
              <a:rPr lang="en-US" dirty="0" smtClean="0"/>
              <a:t>Home-made dairy products (cheese, yogurt, etc.) </a:t>
            </a:r>
          </a:p>
          <a:p>
            <a:r>
              <a:rPr lang="en-US" dirty="0" smtClean="0"/>
              <a:t>Uninspected meat</a:t>
            </a:r>
            <a:endParaRPr lang="en-US" dirty="0"/>
          </a:p>
        </p:txBody>
      </p:sp>
      <p:pic>
        <p:nvPicPr>
          <p:cNvPr id="4" name="Picture 7" descr="https://encrypted-tbn1.gstatic.com/images?q=tbn:ANd9GcT06bystref6R3Pv3u28sODcogf7D3RqQQ8ISVyR8n0GdRs-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238456"/>
            <a:ext cx="2162175" cy="161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49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Foods </a:t>
            </a:r>
            <a:r>
              <a:rPr lang="en-US" u="sng" dirty="0" smtClean="0"/>
              <a:t>allowed</a:t>
            </a:r>
            <a:r>
              <a:rPr lang="en-US" dirty="0" smtClean="0"/>
              <a:t> WITHOUT </a:t>
            </a:r>
            <a:r>
              <a:rPr lang="en-US" sz="4000" dirty="0" smtClean="0"/>
              <a:t>licensing-</a:t>
            </a:r>
            <a:r>
              <a:rPr lang="en-US" sz="2800" dirty="0" smtClean="0"/>
              <a:t>KS, D2C</a:t>
            </a:r>
            <a:r>
              <a:rPr lang="en-US" dirty="0" smtClean="0"/>
              <a:t/>
            </a:r>
            <a:br>
              <a:rPr lang="en-US" dirty="0" smtClean="0"/>
            </a:br>
            <a:r>
              <a:rPr lang="en-US" sz="2800" dirty="0" smtClean="0"/>
              <a:t>(do NOT need to be labeled “homemade”- but can be)</a:t>
            </a:r>
            <a:endParaRPr lang="en-US" sz="2800" dirty="0"/>
          </a:p>
        </p:txBody>
      </p:sp>
      <p:sp>
        <p:nvSpPr>
          <p:cNvPr id="3" name="Content Placeholder 2"/>
          <p:cNvSpPr>
            <a:spLocks noGrp="1"/>
          </p:cNvSpPr>
          <p:nvPr>
            <p:ph idx="1"/>
          </p:nvPr>
        </p:nvSpPr>
        <p:spPr>
          <a:xfrm>
            <a:off x="228600" y="1295400"/>
            <a:ext cx="8915400" cy="4678363"/>
          </a:xfrm>
        </p:spPr>
        <p:txBody>
          <a:bodyPr/>
          <a:lstStyle/>
          <a:p>
            <a:r>
              <a:rPr lang="en-US" dirty="0" smtClean="0"/>
              <a:t>Home baked goods (cookies, breads, cakes, </a:t>
            </a:r>
            <a:r>
              <a:rPr lang="en-US" dirty="0" err="1" smtClean="0"/>
              <a:t>etc</a:t>
            </a:r>
            <a:r>
              <a:rPr lang="en-US" dirty="0" smtClean="0"/>
              <a:t>)</a:t>
            </a:r>
          </a:p>
          <a:p>
            <a:r>
              <a:rPr lang="en-US" dirty="0"/>
              <a:t>Dry baking mixes</a:t>
            </a:r>
          </a:p>
          <a:p>
            <a:r>
              <a:rPr lang="en-US" dirty="0" smtClean="0"/>
              <a:t>Fresh or dried uncut fruits, vegetables and herbs</a:t>
            </a:r>
          </a:p>
          <a:p>
            <a:r>
              <a:rPr lang="en-US" dirty="0"/>
              <a:t>Certain cut produce and cut herbs (dried or fresh)</a:t>
            </a:r>
          </a:p>
          <a:p>
            <a:pPr lvl="1"/>
            <a:r>
              <a:rPr lang="en-US" dirty="0"/>
              <a:t>Cut tomatoes, melons, leafy greens require a license</a:t>
            </a:r>
          </a:p>
          <a:p>
            <a:r>
              <a:rPr lang="en-US" dirty="0" smtClean="0"/>
              <a:t> Microgreens </a:t>
            </a:r>
            <a:r>
              <a:rPr lang="en-US" dirty="0"/>
              <a:t>and shoots (not cut beyond normal harvesting)</a:t>
            </a:r>
          </a:p>
          <a:p>
            <a:r>
              <a:rPr lang="en-US" dirty="0" smtClean="0"/>
              <a:t>Nuts (shelled or in-shell) </a:t>
            </a:r>
          </a:p>
          <a:p>
            <a:pPr marL="0" indent="0">
              <a:buNone/>
            </a:pPr>
            <a:r>
              <a:rPr lang="en-US" dirty="0" smtClean="0"/>
              <a:t> </a:t>
            </a:r>
            <a:endParaRPr lang="en-US" dirty="0"/>
          </a:p>
        </p:txBody>
      </p:sp>
      <p:pic>
        <p:nvPicPr>
          <p:cNvPr id="4" name="Picture 6" descr="C:\Users\lnwadike\AppData\Local\Microsoft\Windows\Temporary Internet Files\Content.IE5\RUJUEACW\5873396993_9e293cf204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3"/>
          <a:stretch/>
        </p:blipFill>
        <p:spPr bwMode="auto">
          <a:xfrm>
            <a:off x="6286500" y="4876800"/>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382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KSREgrid</Template>
  <TotalTime>4898</TotalTime>
  <Words>1954</Words>
  <Application>Microsoft Office PowerPoint</Application>
  <PresentationFormat>On-screen Show (4:3)</PresentationFormat>
  <Paragraphs>266</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KSREgrid</vt:lpstr>
      <vt:lpstr>Food Safety for                     Farmers Market Vendors</vt:lpstr>
      <vt:lpstr>Outline</vt:lpstr>
      <vt:lpstr>Why food safety? </vt:lpstr>
      <vt:lpstr>Why are there regulations? </vt:lpstr>
      <vt:lpstr>PowerPoint Presentation</vt:lpstr>
      <vt:lpstr>Kansas regulations</vt:lpstr>
      <vt:lpstr>KSRE/KDA regulations publication</vt:lpstr>
      <vt:lpstr>NOT allowed (WITHOUT proper licensing)- KS, D2C</vt:lpstr>
      <vt:lpstr>Foods allowed WITHOUT licensing-KS, D2C (do NOT need to be labeled “homemade”- but can be)</vt:lpstr>
      <vt:lpstr>Foods allowed WITHOUT licensing- KS, D2C- 2</vt:lpstr>
      <vt:lpstr>Foods allowed WITHOUT licensing- KS, D2C- 3</vt:lpstr>
      <vt:lpstr>Foods allowed WITHOUT licensing- KS, D2C- 4</vt:lpstr>
      <vt:lpstr>Foods allowed WITH proper licensing (regardless of number of times/year sold)- KS </vt:lpstr>
      <vt:lpstr>Foods allowed WITH proper licensing-2- KS</vt:lpstr>
      <vt:lpstr>Foods allowed WITH proper                licensing- 3- KS</vt:lpstr>
      <vt:lpstr>Foods allowed WITH proper licensing</vt:lpstr>
      <vt:lpstr>Foods that require testing first- KS</vt:lpstr>
      <vt:lpstr>Foods that require testing first- KS</vt:lpstr>
      <vt:lpstr>How to get the license needed- KS?</vt:lpstr>
      <vt:lpstr>Sampling Regulations</vt:lpstr>
      <vt:lpstr>Sampling requirements</vt:lpstr>
      <vt:lpstr>Providing Safe Samples</vt:lpstr>
      <vt:lpstr>Providing Safe Samples- 2</vt:lpstr>
      <vt:lpstr>Providing Safe Samples- 3</vt:lpstr>
      <vt:lpstr>Handwashing station</vt:lpstr>
      <vt:lpstr>Washing and sanitizing station</vt:lpstr>
      <vt:lpstr>What are labeling requirements?</vt:lpstr>
      <vt:lpstr>What else is needed- D2C? </vt:lpstr>
      <vt:lpstr>What are GAPs and being GAP Certified?  </vt:lpstr>
      <vt:lpstr>FDA Food Safety Modernization Act- main parts</vt:lpstr>
      <vt:lpstr>FSMA Produce Safety Rule</vt:lpstr>
      <vt:lpstr>Upcoming Produce Safety Events</vt:lpstr>
      <vt:lpstr>Voluntary registry with KDA</vt:lpstr>
      <vt:lpstr>www.ksre.k-state.edu/foodsafety/produce</vt:lpstr>
      <vt:lpstr>Additional information</vt:lpstr>
      <vt:lpstr>  </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Londa Nwadike</dc:creator>
  <cp:lastModifiedBy>Karen Marie Blakeslee</cp:lastModifiedBy>
  <cp:revision>102</cp:revision>
  <cp:lastPrinted>2016-02-05T20:01:00Z</cp:lastPrinted>
  <dcterms:created xsi:type="dcterms:W3CDTF">2013-08-08T21:03:43Z</dcterms:created>
  <dcterms:modified xsi:type="dcterms:W3CDTF">2018-04-24T15:02:17Z</dcterms:modified>
</cp:coreProperties>
</file>