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408" r:id="rId2"/>
    <p:sldId id="509" r:id="rId3"/>
    <p:sldId id="492" r:id="rId4"/>
    <p:sldId id="511" r:id="rId5"/>
    <p:sldId id="512" r:id="rId6"/>
    <p:sldId id="513" r:id="rId7"/>
    <p:sldId id="516" r:id="rId8"/>
    <p:sldId id="514" r:id="rId9"/>
    <p:sldId id="515" r:id="rId10"/>
    <p:sldId id="495" r:id="rId11"/>
    <p:sldId id="496" r:id="rId12"/>
    <p:sldId id="510" r:id="rId13"/>
    <p:sldId id="504" r:id="rId14"/>
    <p:sldId id="505" r:id="rId15"/>
    <p:sldId id="506" r:id="rId16"/>
    <p:sldId id="508" r:id="rId17"/>
    <p:sldId id="507" r:id="rId18"/>
    <p:sldId id="418" r:id="rId1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374" autoAdjust="0"/>
    <p:restoredTop sz="94660"/>
  </p:normalViewPr>
  <p:slideViewPr>
    <p:cSldViewPr>
      <p:cViewPr varScale="1">
        <p:scale>
          <a:sx n="66" d="100"/>
          <a:sy n="66" d="100"/>
        </p:scale>
        <p:origin x="600" y="5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6A9B20D-2626-42D2-A3E2-C955BEAD259B}" type="datetimeFigureOut">
              <a:rPr lang="en-US" smtClean="0"/>
              <a:t>8/30/2017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E330764-437F-4122-96D1-DCF851F08403}" type="slidenum">
              <a:rPr lang="en-US" smtClean="0"/>
              <a:t>‹#›</a:t>
            </a:fld>
            <a:endParaRPr lang="en-US"/>
          </a:p>
        </p:txBody>
      </p:sp>
    </p:spTree>
    <p:extLst>
      <p:ext uri="{BB962C8B-B14F-4D97-AF65-F5344CB8AC3E}">
        <p14:creationId xmlns:p14="http://schemas.microsoft.com/office/powerpoint/2010/main" val="25481243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96BF62D-EFD4-4BF1-9688-35CD59648486}" type="datetimeFigureOut">
              <a:rPr lang="en-US" smtClean="0"/>
              <a:t>8/30/2017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F02079C6-7DC7-473A-8A1D-6CE1D4170F52}" type="slidenum">
              <a:rPr lang="en-US" smtClean="0"/>
              <a:t>‹#›</a:t>
            </a:fld>
            <a:endParaRPr lang="en-US"/>
          </a:p>
        </p:txBody>
      </p:sp>
    </p:spTree>
    <p:extLst>
      <p:ext uri="{BB962C8B-B14F-4D97-AF65-F5344CB8AC3E}">
        <p14:creationId xmlns:p14="http://schemas.microsoft.com/office/powerpoint/2010/main" val="2132421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is a general listing of food safety trainings that are available through MU Extension.  If you are interested in any of these topics or training on other specific food safety topics, please contact your local MU Extension office or the State Food Safety Specialist to discuss more. </a:t>
            </a: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4F50815E-B872-4FF3-97A0-00421D22E182}" type="slidenum">
              <a:rPr lang="en-US" altLang="en-US">
                <a:latin typeface="Calibri" pitchFamily="34" charset="0"/>
              </a:rPr>
              <a:pPr/>
              <a:t>14</a:t>
            </a:fld>
            <a:endParaRPr lang="en-US" altLang="en-US">
              <a:latin typeface="Calibri" pitchFamily="34" charset="0"/>
            </a:endParaRPr>
          </a:p>
        </p:txBody>
      </p:sp>
    </p:spTree>
    <p:extLst>
      <p:ext uri="{BB962C8B-B14F-4D97-AF65-F5344CB8AC3E}">
        <p14:creationId xmlns:p14="http://schemas.microsoft.com/office/powerpoint/2010/main" val="4286717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There are a number of different resources listed here with more information related to on-farm produce safety. University of Missouri Extension has some resources available as listed, and will have more developed in the future. The website of the Cornell Produce Safety Alliance, who are the ones organizing the training that's currently recognized by the FDA, is listed. FDA also has a good FSMA website. Then, the University of Vermont has a great website, with a number of produce safety resources that you can also take a look at for help. </a:t>
            </a:r>
          </a:p>
          <a:p>
            <a:endParaRPr lang="en-US" altLang="en-US" smtClean="0">
              <a:ea typeface="ＭＳ Ｐゴシック" pitchFamily="34" charset="-128"/>
            </a:endParaRP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42909" indent="-285734">
              <a:spcBef>
                <a:spcPct val="30000"/>
              </a:spcBef>
              <a:defRPr sz="1200">
                <a:solidFill>
                  <a:schemeClr val="tx1"/>
                </a:solidFill>
                <a:latin typeface="Calibri" pitchFamily="34" charset="0"/>
                <a:ea typeface="ＭＳ Ｐゴシック" pitchFamily="34" charset="-128"/>
              </a:defRPr>
            </a:lvl2pPr>
            <a:lvl3pPr marL="1142937" indent="-228587">
              <a:spcBef>
                <a:spcPct val="30000"/>
              </a:spcBef>
              <a:defRPr sz="1200">
                <a:solidFill>
                  <a:schemeClr val="tx1"/>
                </a:solidFill>
                <a:latin typeface="Calibri" pitchFamily="34" charset="0"/>
                <a:ea typeface="ＭＳ Ｐゴシック" pitchFamily="34" charset="-128"/>
              </a:defRPr>
            </a:lvl3pPr>
            <a:lvl4pPr marL="1600111" indent="-228587">
              <a:spcBef>
                <a:spcPct val="30000"/>
              </a:spcBef>
              <a:defRPr sz="1200">
                <a:solidFill>
                  <a:schemeClr val="tx1"/>
                </a:solidFill>
                <a:latin typeface="Calibri" pitchFamily="34" charset="0"/>
                <a:ea typeface="ＭＳ Ｐゴシック" pitchFamily="34" charset="-128"/>
              </a:defRPr>
            </a:lvl4pPr>
            <a:lvl5pPr marL="2057287" indent="-228587">
              <a:spcBef>
                <a:spcPct val="30000"/>
              </a:spcBef>
              <a:defRPr sz="1200">
                <a:solidFill>
                  <a:schemeClr val="tx1"/>
                </a:solidFill>
                <a:latin typeface="Calibri" pitchFamily="34" charset="0"/>
                <a:ea typeface="ＭＳ Ｐゴシック" pitchFamily="34" charset="-128"/>
              </a:defRPr>
            </a:lvl5pPr>
            <a:lvl6pPr marL="2514461" indent="-228587"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635" indent="-228587"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8811" indent="-228587"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5985" indent="-228587"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E89F16BF-CD32-4431-8F27-7B91EBF4360A}" type="slidenum">
              <a:rPr lang="en-US" altLang="en-US" smtClean="0"/>
              <a:pPr>
                <a:spcBef>
                  <a:spcPct val="0"/>
                </a:spcBef>
              </a:pPr>
              <a:t>17</a:t>
            </a:fld>
            <a:endParaRPr lang="en-US" altLang="en-US" smtClean="0"/>
          </a:p>
        </p:txBody>
      </p:sp>
    </p:spTree>
    <p:extLst>
      <p:ext uri="{BB962C8B-B14F-4D97-AF65-F5344CB8AC3E}">
        <p14:creationId xmlns:p14="http://schemas.microsoft.com/office/powerpoint/2010/main" val="2508477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6701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770345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9296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878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5896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329771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0563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2230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80A4E3F-5541-48AA-B2F9-F388E02EACFE}" type="datetimeFigureOut">
              <a:rPr lang="en-US"/>
              <a:pPr>
                <a:defRPr/>
              </a:pPr>
              <a:t>8/30/2017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89399A5-88D0-4171-B0D2-41CBDD491380}" type="slidenum">
              <a:rPr lang="en-US"/>
              <a:pPr>
                <a:defRPr/>
              </a:pPr>
              <a:t>‹#›</a:t>
            </a:fld>
            <a:endParaRPr lang="en-US"/>
          </a:p>
        </p:txBody>
      </p:sp>
    </p:spTree>
    <p:extLst>
      <p:ext uri="{BB962C8B-B14F-4D97-AF65-F5344CB8AC3E}">
        <p14:creationId xmlns:p14="http://schemas.microsoft.com/office/powerpoint/2010/main" val="2758756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152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42221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79070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1"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foodsafety.ces.ncsu.edu/food-pantries-and-food-banks/" TargetMode="External"/><Relationship Id="rId7" Type="http://schemas.openxmlformats.org/officeDocument/2006/relationships/hyperlink" Target="http://www.ksre.k-state.edu/foodsafety/produce/index.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foodsecurity.missouri.edu/healthy-shelves/" TargetMode="External"/><Relationship Id="rId5" Type="http://schemas.openxmlformats.org/officeDocument/2006/relationships/hyperlink" Target="http://fyi.uwex.edu/safehealthypantries/" TargetMode="External"/><Relationship Id="rId4" Type="http://schemas.openxmlformats.org/officeDocument/2006/relationships/hyperlink" Target="http://www.fightbac.org/"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www.ksre.k-state.edu/foodsafet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ctrTitle"/>
          </p:nvPr>
        </p:nvSpPr>
        <p:spPr>
          <a:xfrm>
            <a:off x="381000" y="762000"/>
            <a:ext cx="8305800" cy="1752600"/>
          </a:xfrm>
        </p:spPr>
        <p:txBody>
          <a:bodyPr/>
          <a:lstStyle/>
          <a:p>
            <a:pPr eaLnBrk="1" hangingPunct="1"/>
            <a:r>
              <a:rPr lang="en-US" altLang="en-US" sz="4800" i="1" dirty="0" smtClean="0">
                <a:ea typeface="ＭＳ Ｐゴシック" pitchFamily="34" charset="-128"/>
              </a:rPr>
              <a:t>Donating Safe and Nutritious Food to Food Pantries and Soup Kitchens</a:t>
            </a:r>
            <a:br>
              <a:rPr lang="en-US" altLang="en-US" sz="4800" i="1" dirty="0" smtClean="0">
                <a:ea typeface="ＭＳ Ｐゴシック" pitchFamily="34" charset="-128"/>
              </a:rPr>
            </a:br>
            <a:endParaRPr lang="en-US" altLang="en-US" sz="4800" i="1" dirty="0" smtClean="0">
              <a:ea typeface="ＭＳ Ｐゴシック" pitchFamily="34" charset="-128"/>
            </a:endParaRPr>
          </a:p>
        </p:txBody>
      </p:sp>
      <p:sp>
        <p:nvSpPr>
          <p:cNvPr id="6147" name="Subtitle 5"/>
          <p:cNvSpPr>
            <a:spLocks noGrp="1"/>
          </p:cNvSpPr>
          <p:nvPr>
            <p:ph type="subTitle" idx="1"/>
          </p:nvPr>
        </p:nvSpPr>
        <p:spPr>
          <a:xfrm>
            <a:off x="609600" y="2362200"/>
            <a:ext cx="7315200" cy="3124200"/>
          </a:xfrm>
        </p:spPr>
        <p:txBody>
          <a:bodyPr/>
          <a:lstStyle/>
          <a:p>
            <a:pPr eaLnBrk="1" hangingPunct="1">
              <a:spcBef>
                <a:spcPct val="0"/>
              </a:spcBef>
            </a:pPr>
            <a:endParaRPr lang="en-US" altLang="en-US" sz="2800" i="1" dirty="0" smtClean="0">
              <a:solidFill>
                <a:srgbClr val="898989"/>
              </a:solidFill>
              <a:ea typeface="ＭＳ Ｐゴシック" pitchFamily="34" charset="-128"/>
            </a:endParaRPr>
          </a:p>
          <a:p>
            <a:pPr eaLnBrk="1" hangingPunct="1">
              <a:spcBef>
                <a:spcPct val="0"/>
              </a:spcBef>
            </a:pPr>
            <a:r>
              <a:rPr lang="en-US" altLang="en-US" sz="2800" i="1" dirty="0" smtClean="0">
                <a:solidFill>
                  <a:srgbClr val="898989"/>
                </a:solidFill>
                <a:ea typeface="ＭＳ Ｐゴシック" pitchFamily="34" charset="-128"/>
              </a:rPr>
              <a:t>Londa Nwadike</a:t>
            </a:r>
          </a:p>
          <a:p>
            <a:pPr eaLnBrk="1" hangingPunct="1">
              <a:spcBef>
                <a:spcPct val="0"/>
              </a:spcBef>
            </a:pPr>
            <a:r>
              <a:rPr lang="en-US" altLang="en-US" sz="2800" i="1" dirty="0" smtClean="0">
                <a:solidFill>
                  <a:srgbClr val="898989"/>
                </a:solidFill>
                <a:ea typeface="ＭＳ Ｐゴシック" pitchFamily="34" charset="-128"/>
              </a:rPr>
              <a:t>Extension Food Safety Specialist</a:t>
            </a:r>
          </a:p>
          <a:p>
            <a:pPr eaLnBrk="1" hangingPunct="1">
              <a:spcBef>
                <a:spcPct val="0"/>
              </a:spcBef>
            </a:pPr>
            <a:r>
              <a:rPr lang="en-US" altLang="en-US" sz="2800" i="1" dirty="0" smtClean="0">
                <a:solidFill>
                  <a:srgbClr val="898989"/>
                </a:solidFill>
                <a:ea typeface="ＭＳ Ｐゴシック" pitchFamily="34" charset="-128"/>
              </a:rPr>
              <a:t>University of Missouri/ Kansas State University</a:t>
            </a:r>
          </a:p>
        </p:txBody>
      </p:sp>
      <p:pic>
        <p:nvPicPr>
          <p:cNvPr id="6" name="Content Placeholder 5"/>
          <p:cNvPicPr>
            <a:picLocks noChangeAspect="1"/>
          </p:cNvPicPr>
          <p:nvPr/>
        </p:nvPicPr>
        <p:blipFill>
          <a:blip r:embed="rId3"/>
          <a:stretch>
            <a:fillRect/>
          </a:stretch>
        </p:blipFill>
        <p:spPr bwMode="auto">
          <a:xfrm>
            <a:off x="2057400" y="4495800"/>
            <a:ext cx="2547605"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4605004" y="4495801"/>
            <a:ext cx="2520707" cy="3263504"/>
          </a:xfrm>
          <a:prstGeom prst="rect">
            <a:avLst/>
          </a:prstGeom>
        </p:spPr>
      </p:pic>
    </p:spTree>
    <p:extLst>
      <p:ext uri="{BB962C8B-B14F-4D97-AF65-F5344CB8AC3E}">
        <p14:creationId xmlns:p14="http://schemas.microsoft.com/office/powerpoint/2010/main" val="24197480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241" y="914400"/>
            <a:ext cx="8303559" cy="857250"/>
          </a:xfrm>
        </p:spPr>
        <p:txBody>
          <a:bodyPr/>
          <a:lstStyle/>
          <a:p>
            <a:r>
              <a:rPr lang="en-US" dirty="0" smtClean="0"/>
              <a:t/>
            </a:r>
            <a:br>
              <a:rPr lang="en-US" dirty="0" smtClean="0"/>
            </a:br>
            <a:endParaRPr lang="en-US" sz="21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8363" y="2405809"/>
            <a:ext cx="3250826" cy="2955297"/>
          </a:xfrm>
          <a:prstGeom prst="rect">
            <a:avLst/>
          </a:prstGeom>
        </p:spPr>
      </p:pic>
      <p:sp>
        <p:nvSpPr>
          <p:cNvPr id="3" name="Content Placeholder 2"/>
          <p:cNvSpPr>
            <a:spLocks noGrp="1"/>
          </p:cNvSpPr>
          <p:nvPr>
            <p:ph idx="1"/>
          </p:nvPr>
        </p:nvSpPr>
        <p:spPr>
          <a:xfrm>
            <a:off x="228600" y="1129553"/>
            <a:ext cx="8606118" cy="4322320"/>
          </a:xfrm>
        </p:spPr>
        <p:txBody>
          <a:bodyPr>
            <a:normAutofit/>
          </a:bodyPr>
          <a:lstStyle/>
          <a:p>
            <a:pPr marL="0" indent="0">
              <a:buNone/>
            </a:pPr>
            <a:r>
              <a:rPr lang="en-US" sz="3600" b="1" dirty="0">
                <a:latin typeface="+mj-lt"/>
              </a:rPr>
              <a:t>You can give the gift of better health by donating </a:t>
            </a:r>
            <a:r>
              <a:rPr lang="en-US" sz="3600" b="1" u="sng" dirty="0">
                <a:latin typeface="+mj-lt"/>
              </a:rPr>
              <a:t>nutritious</a:t>
            </a:r>
            <a:r>
              <a:rPr lang="en-US" sz="3600" b="1" dirty="0">
                <a:latin typeface="+mj-lt"/>
              </a:rPr>
              <a:t> foods to food pantries and community food drives</a:t>
            </a:r>
          </a:p>
          <a:p>
            <a:pPr marL="0" indent="0">
              <a:buNone/>
            </a:pPr>
            <a:endParaRPr lang="en-US" sz="2700" b="1" dirty="0"/>
          </a:p>
          <a:p>
            <a:pPr marL="0" indent="0">
              <a:buNone/>
            </a:pPr>
            <a:r>
              <a:rPr lang="en-US" sz="2700" b="1" dirty="0"/>
              <a:t>Use </a:t>
            </a:r>
            <a:r>
              <a:rPr lang="en-US" sz="2700" b="1" dirty="0" err="1"/>
              <a:t>MyPlate</a:t>
            </a:r>
            <a:r>
              <a:rPr lang="en-US" sz="2700" b="1" dirty="0"/>
              <a:t> as the pattern for                                                       a healthy diet.</a:t>
            </a:r>
          </a:p>
        </p:txBody>
      </p:sp>
    </p:spTree>
    <p:extLst>
      <p:ext uri="{BB962C8B-B14F-4D97-AF65-F5344CB8AC3E}">
        <p14:creationId xmlns:p14="http://schemas.microsoft.com/office/powerpoint/2010/main" val="4152254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74609" y="938144"/>
            <a:ext cx="3869391" cy="4558331"/>
          </a:xfrm>
          <a:prstGeom prst="rect">
            <a:avLst/>
          </a:prstGeom>
        </p:spPr>
      </p:pic>
      <p:sp>
        <p:nvSpPr>
          <p:cNvPr id="2" name="Title 1"/>
          <p:cNvSpPr>
            <a:spLocks noGrp="1"/>
          </p:cNvSpPr>
          <p:nvPr>
            <p:ph type="title"/>
          </p:nvPr>
        </p:nvSpPr>
        <p:spPr>
          <a:xfrm>
            <a:off x="-609600" y="0"/>
            <a:ext cx="8763000" cy="1165622"/>
          </a:xfrm>
        </p:spPr>
        <p:txBody>
          <a:bodyPr>
            <a:normAutofit/>
          </a:bodyPr>
          <a:lstStyle/>
          <a:p>
            <a:r>
              <a:rPr lang="en-US" sz="3600" b="1" dirty="0">
                <a:latin typeface="+mn-lt"/>
              </a:rPr>
              <a:t>Extension food drive flyer</a:t>
            </a:r>
          </a:p>
        </p:txBody>
      </p:sp>
      <p:sp>
        <p:nvSpPr>
          <p:cNvPr id="3" name="Content Placeholder 2"/>
          <p:cNvSpPr>
            <a:spLocks noGrp="1"/>
          </p:cNvSpPr>
          <p:nvPr>
            <p:ph idx="1"/>
          </p:nvPr>
        </p:nvSpPr>
        <p:spPr>
          <a:xfrm>
            <a:off x="152401" y="1943101"/>
            <a:ext cx="4960844" cy="3508772"/>
          </a:xfrm>
        </p:spPr>
        <p:txBody>
          <a:bodyPr/>
          <a:lstStyle/>
          <a:p>
            <a:r>
              <a:rPr lang="en-US" sz="2700" dirty="0"/>
              <a:t>Gives suggestions for nutritious foods in each food group.</a:t>
            </a:r>
          </a:p>
          <a:p>
            <a:r>
              <a:rPr lang="en-US" sz="2700" dirty="0" smtClean="0"/>
              <a:t>Flyers available through SNAP-Ed program</a:t>
            </a:r>
            <a:endParaRPr lang="en-US" dirty="0" smtClean="0"/>
          </a:p>
          <a:p>
            <a:pPr marL="0" indent="0">
              <a:buNone/>
            </a:pPr>
            <a:r>
              <a:rPr lang="en-US" dirty="0" smtClean="0"/>
              <a:t> </a:t>
            </a:r>
            <a:endParaRPr lang="en-US" dirty="0"/>
          </a:p>
        </p:txBody>
      </p:sp>
    </p:spTree>
    <p:extLst>
      <p:ext uri="{BB962C8B-B14F-4D97-AF65-F5344CB8AC3E}">
        <p14:creationId xmlns:p14="http://schemas.microsoft.com/office/powerpoint/2010/main" val="2673057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Donating to soup kitchens</a:t>
            </a:r>
            <a:endParaRPr lang="en-US" dirty="0"/>
          </a:p>
        </p:txBody>
      </p:sp>
      <p:sp>
        <p:nvSpPr>
          <p:cNvPr id="3" name="Content Placeholder 2"/>
          <p:cNvSpPr>
            <a:spLocks noGrp="1"/>
          </p:cNvSpPr>
          <p:nvPr>
            <p:ph idx="1"/>
          </p:nvPr>
        </p:nvSpPr>
        <p:spPr/>
        <p:txBody>
          <a:bodyPr/>
          <a:lstStyle/>
          <a:p>
            <a:pPr marL="0" indent="0">
              <a:buNone/>
            </a:pPr>
            <a:r>
              <a:rPr lang="en-US" dirty="0" smtClean="0"/>
              <a:t>No regulations currently in Kansas, but </a:t>
            </a:r>
            <a:r>
              <a:rPr lang="en-US" i="1" u="sng" dirty="0" smtClean="0"/>
              <a:t>best practices</a:t>
            </a:r>
            <a:r>
              <a:rPr lang="en-US" dirty="0" smtClean="0"/>
              <a:t>: </a:t>
            </a:r>
          </a:p>
          <a:p>
            <a:pPr lvl="1"/>
            <a:r>
              <a:rPr lang="en-US" dirty="0" smtClean="0"/>
              <a:t>Only donate food prepared under license</a:t>
            </a:r>
          </a:p>
          <a:p>
            <a:pPr lvl="1"/>
            <a:r>
              <a:rPr lang="en-US" dirty="0" smtClean="0"/>
              <a:t>Food handled safely throughout </a:t>
            </a:r>
          </a:p>
          <a:p>
            <a:pPr lvl="2"/>
            <a:r>
              <a:rPr lang="en-US" dirty="0" smtClean="0"/>
              <a:t>Use practices listed in Volunteer Quantity Cooks publication</a:t>
            </a:r>
          </a:p>
          <a:p>
            <a:pPr lvl="2"/>
            <a:r>
              <a:rPr lang="en-US" dirty="0" smtClean="0"/>
              <a:t>Only donate food prepared but NOT served</a:t>
            </a:r>
          </a:p>
          <a:p>
            <a:pPr lvl="2"/>
            <a:r>
              <a:rPr lang="en-US" dirty="0" smtClean="0"/>
              <a:t>Good temperature control</a:t>
            </a:r>
          </a:p>
          <a:p>
            <a:pPr lvl="2"/>
            <a:r>
              <a:rPr lang="en-US" dirty="0" smtClean="0"/>
              <a:t>Held in food-safe containers</a:t>
            </a:r>
          </a:p>
          <a:p>
            <a:pPr lvl="2"/>
            <a:r>
              <a:rPr lang="en-US" dirty="0" smtClean="0"/>
              <a:t>Hygienic handling</a:t>
            </a:r>
            <a:endParaRPr lang="en-US" dirty="0"/>
          </a:p>
        </p:txBody>
      </p:sp>
    </p:spTree>
    <p:extLst>
      <p:ext uri="{BB962C8B-B14F-4D97-AF65-F5344CB8AC3E}">
        <p14:creationId xmlns:p14="http://schemas.microsoft.com/office/powerpoint/2010/main" val="2736888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39366"/>
            <a:ext cx="8686800" cy="433940"/>
          </a:xfrm>
        </p:spPr>
        <p:txBody>
          <a:bodyPr>
            <a:normAutofit fontScale="90000"/>
          </a:bodyPr>
          <a:lstStyle/>
          <a:p>
            <a:r>
              <a:rPr lang="en-US" u="sng" dirty="0" smtClean="0"/>
              <a:t/>
            </a:r>
            <a:br>
              <a:rPr lang="en-US" u="sng" dirty="0" smtClean="0"/>
            </a:br>
            <a:endParaRPr lang="en-US" sz="2100" dirty="0"/>
          </a:p>
        </p:txBody>
      </p:sp>
      <p:sp>
        <p:nvSpPr>
          <p:cNvPr id="3" name="Content Placeholder 2"/>
          <p:cNvSpPr>
            <a:spLocks noGrp="1"/>
          </p:cNvSpPr>
          <p:nvPr>
            <p:ph idx="1"/>
          </p:nvPr>
        </p:nvSpPr>
        <p:spPr>
          <a:xfrm>
            <a:off x="381000" y="1035390"/>
            <a:ext cx="8017809" cy="4425203"/>
          </a:xfrm>
        </p:spPr>
        <p:txBody>
          <a:bodyPr/>
          <a:lstStyle/>
          <a:p>
            <a:pPr marL="0" indent="0">
              <a:buNone/>
            </a:pPr>
            <a:r>
              <a:rPr lang="en-US" sz="2700" i="1" dirty="0"/>
              <a:t>Food pantries and the people they serve are grateful for </a:t>
            </a:r>
            <a:r>
              <a:rPr lang="en-US" sz="2700" i="1" u="sng" dirty="0"/>
              <a:t>any</a:t>
            </a:r>
            <a:r>
              <a:rPr lang="en-US" sz="2700" i="1" dirty="0"/>
              <a:t> and </a:t>
            </a:r>
            <a:r>
              <a:rPr lang="en-US" sz="2700" i="1" u="sng" dirty="0"/>
              <a:t>all</a:t>
            </a:r>
            <a:r>
              <a:rPr lang="en-US" sz="2700" i="1" dirty="0"/>
              <a:t> donations, but—</a:t>
            </a:r>
            <a:endParaRPr lang="en-US" sz="3600" i="1" dirty="0"/>
          </a:p>
          <a:p>
            <a:pPr marL="0" indent="0">
              <a:buNone/>
            </a:pPr>
            <a:endParaRPr lang="en-US" sz="3600" i="1" dirty="0"/>
          </a:p>
          <a:p>
            <a:pPr marL="0" indent="0">
              <a:buNone/>
            </a:pPr>
            <a:endParaRPr lang="en-US" sz="3600" i="1" dirty="0"/>
          </a:p>
          <a:p>
            <a:pPr marL="0" indent="0" algn="ctr">
              <a:buNone/>
            </a:pPr>
            <a:r>
              <a:rPr lang="en-US" sz="2700" i="1" dirty="0"/>
              <a:t>-- donating a variety of safe and nutritious foods will help food pantry customers have a better diet and a healthier life.</a:t>
            </a:r>
          </a:p>
          <a:p>
            <a:pPr marL="0" indent="0">
              <a:buNone/>
            </a:pPr>
            <a:endParaRPr lang="en-US" dirty="0" smtClean="0"/>
          </a:p>
          <a:p>
            <a:pPr marL="0" indent="0">
              <a:buNone/>
            </a:pPr>
            <a:r>
              <a:rPr lang="en-US" dirty="0" smtClean="0"/>
              <a:t>Thanks to Linda Beech for sharing her slides!!</a:t>
            </a:r>
            <a:endParaRPr lang="en-US" dirty="0" smtClean="0"/>
          </a:p>
          <a:p>
            <a:endParaRPr lang="en-US"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5081" y="2057400"/>
            <a:ext cx="3113837" cy="908203"/>
          </a:xfrm>
          <a:prstGeom prst="rect">
            <a:avLst/>
          </a:prstGeom>
        </p:spPr>
      </p:pic>
    </p:spTree>
    <p:extLst>
      <p:ext uri="{BB962C8B-B14F-4D97-AF65-F5344CB8AC3E}">
        <p14:creationId xmlns:p14="http://schemas.microsoft.com/office/powerpoint/2010/main" val="34949430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762000" y="461963"/>
            <a:ext cx="8572500" cy="534987"/>
          </a:xfrm>
        </p:spPr>
        <p:txBody>
          <a:bodyPr anchor="t">
            <a:normAutofit fontScale="90000"/>
          </a:bodyPr>
          <a:lstStyle/>
          <a:p>
            <a:pPr>
              <a:defRPr/>
            </a:pPr>
            <a:r>
              <a:rPr lang="en-US" altLang="en-US" smtClean="0">
                <a:ea typeface="ＭＳ Ｐゴシック" panose="020B0600070205080204" pitchFamily="34" charset="-128"/>
              </a:rPr>
              <a:t>Food safety trainings available</a:t>
            </a:r>
          </a:p>
        </p:txBody>
      </p:sp>
      <p:sp>
        <p:nvSpPr>
          <p:cNvPr id="65539" name="Content Placeholder 2"/>
          <p:cNvSpPr>
            <a:spLocks noGrp="1"/>
          </p:cNvSpPr>
          <p:nvPr>
            <p:ph idx="1"/>
          </p:nvPr>
        </p:nvSpPr>
        <p:spPr>
          <a:xfrm>
            <a:off x="381000" y="514350"/>
            <a:ext cx="8382000" cy="5397500"/>
          </a:xfrm>
        </p:spPr>
        <p:txBody>
          <a:bodyPr/>
          <a:lstStyle/>
          <a:p>
            <a:endParaRPr lang="en-US" altLang="en-US" dirty="0" smtClean="0">
              <a:ea typeface="MS PGothic" pitchFamily="34" charset="-128"/>
            </a:endParaRPr>
          </a:p>
          <a:p>
            <a:r>
              <a:rPr lang="en-US" altLang="en-US" dirty="0">
                <a:ea typeface="MS PGothic" pitchFamily="34" charset="-128"/>
              </a:rPr>
              <a:t>Farmers Market workshops- </a:t>
            </a:r>
          </a:p>
          <a:p>
            <a:pPr lvl="1"/>
            <a:r>
              <a:rPr lang="en-US" altLang="en-US" dirty="0" smtClean="0">
                <a:ea typeface="MS PGothic" pitchFamily="34" charset="-128"/>
              </a:rPr>
              <a:t>Great Bend- </a:t>
            </a:r>
            <a:r>
              <a:rPr lang="en-US" altLang="en-US" dirty="0">
                <a:ea typeface="MS PGothic" pitchFamily="34" charset="-128"/>
              </a:rPr>
              <a:t>Feb </a:t>
            </a:r>
            <a:r>
              <a:rPr lang="en-US" altLang="en-US" dirty="0" smtClean="0">
                <a:ea typeface="MS PGothic" pitchFamily="34" charset="-128"/>
              </a:rPr>
              <a:t>2</a:t>
            </a:r>
          </a:p>
          <a:p>
            <a:pPr lvl="1"/>
            <a:r>
              <a:rPr lang="en-US" altLang="en-US" dirty="0" smtClean="0">
                <a:ea typeface="MS PGothic" pitchFamily="34" charset="-128"/>
              </a:rPr>
              <a:t>Wichita- Feb 3</a:t>
            </a:r>
            <a:endParaRPr lang="en-US" altLang="en-US" dirty="0">
              <a:ea typeface="MS PGothic" pitchFamily="34" charset="-128"/>
            </a:endParaRPr>
          </a:p>
          <a:p>
            <a:pPr lvl="1"/>
            <a:r>
              <a:rPr lang="en-US" altLang="en-US" dirty="0">
                <a:ea typeface="MS PGothic" pitchFamily="34" charset="-128"/>
              </a:rPr>
              <a:t>Olathe- Feb </a:t>
            </a:r>
            <a:r>
              <a:rPr lang="en-US" altLang="en-US" dirty="0" smtClean="0">
                <a:ea typeface="MS PGothic" pitchFamily="34" charset="-128"/>
              </a:rPr>
              <a:t>9</a:t>
            </a:r>
          </a:p>
          <a:p>
            <a:pPr lvl="1"/>
            <a:r>
              <a:rPr lang="en-US" altLang="en-US" dirty="0" smtClean="0">
                <a:ea typeface="MS PGothic" pitchFamily="34" charset="-128"/>
              </a:rPr>
              <a:t>SE KS- Feb 10</a:t>
            </a:r>
            <a:endParaRPr lang="en-US" altLang="en-US" dirty="0">
              <a:ea typeface="MS PGothic" pitchFamily="34" charset="-128"/>
            </a:endParaRPr>
          </a:p>
          <a:p>
            <a:r>
              <a:rPr lang="en-US" altLang="en-US" dirty="0" smtClean="0">
                <a:ea typeface="MS PGothic" pitchFamily="34" charset="-128"/>
              </a:rPr>
              <a:t>HACCP</a:t>
            </a:r>
            <a:r>
              <a:rPr lang="en-US" altLang="en-US" dirty="0">
                <a:ea typeface="MS PGothic" pitchFamily="34" charset="-128"/>
              </a:rPr>
              <a:t>:  </a:t>
            </a:r>
            <a:r>
              <a:rPr lang="en-US" altLang="en-US" dirty="0" smtClean="0">
                <a:ea typeface="MS PGothic" pitchFamily="34" charset="-128"/>
              </a:rPr>
              <a:t>Olathe </a:t>
            </a:r>
            <a:r>
              <a:rPr lang="en-US" altLang="en-US" dirty="0">
                <a:ea typeface="MS PGothic" pitchFamily="34" charset="-128"/>
              </a:rPr>
              <a:t>(Oct </a:t>
            </a:r>
            <a:r>
              <a:rPr lang="en-US" altLang="en-US" dirty="0" smtClean="0">
                <a:ea typeface="MS PGothic" pitchFamily="34" charset="-128"/>
              </a:rPr>
              <a:t>4-6) </a:t>
            </a:r>
            <a:endParaRPr lang="en-US" altLang="en-US" dirty="0">
              <a:ea typeface="MS PGothic" pitchFamily="34" charset="-128"/>
            </a:endParaRPr>
          </a:p>
          <a:p>
            <a:r>
              <a:rPr lang="en-US" altLang="en-US" sz="3200" dirty="0" smtClean="0">
                <a:ea typeface="MS PGothic" pitchFamily="34" charset="-128"/>
              </a:rPr>
              <a:t>FSPCA- Fadi Aramouni provides training</a:t>
            </a:r>
          </a:p>
          <a:p>
            <a:r>
              <a:rPr lang="en-US" altLang="en-US" dirty="0" smtClean="0">
                <a:ea typeface="MS PGothic" pitchFamily="34" charset="-128"/>
              </a:rPr>
              <a:t>Produce Safety- hired Produce Safety Extension Associate, have funding for produce safety </a:t>
            </a:r>
            <a:endParaRPr lang="en-US" altLang="en-US" sz="3200" dirty="0" smtClean="0">
              <a:ea typeface="MS PGothic" pitchFamily="34" charset="-128"/>
            </a:endParaRPr>
          </a:p>
        </p:txBody>
      </p:sp>
    </p:spTree>
    <p:extLst>
      <p:ext uri="{BB962C8B-B14F-4D97-AF65-F5344CB8AC3E}">
        <p14:creationId xmlns:p14="http://schemas.microsoft.com/office/powerpoint/2010/main" val="13828106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76"/>
            <a:ext cx="8229600" cy="1143000"/>
          </a:xfrm>
        </p:spPr>
        <p:txBody>
          <a:bodyPr/>
          <a:lstStyle/>
          <a:p>
            <a:r>
              <a:rPr lang="en-US" dirty="0" smtClean="0"/>
              <a:t>Upcoming produce safety trainings</a:t>
            </a:r>
            <a:endParaRPr lang="en-US" dirty="0"/>
          </a:p>
        </p:txBody>
      </p:sp>
      <p:sp>
        <p:nvSpPr>
          <p:cNvPr id="3" name="Content Placeholder 2"/>
          <p:cNvSpPr>
            <a:spLocks noGrp="1"/>
          </p:cNvSpPr>
          <p:nvPr>
            <p:ph idx="1"/>
          </p:nvPr>
        </p:nvSpPr>
        <p:spPr>
          <a:xfrm>
            <a:off x="228600" y="1295400"/>
            <a:ext cx="8763000" cy="4525963"/>
          </a:xfrm>
        </p:spPr>
        <p:txBody>
          <a:bodyPr/>
          <a:lstStyle/>
          <a:p>
            <a:r>
              <a:rPr lang="en-US" dirty="0" smtClean="0"/>
              <a:t>Half day trainings</a:t>
            </a:r>
          </a:p>
          <a:p>
            <a:pPr lvl="1"/>
            <a:r>
              <a:rPr lang="en-US" dirty="0" smtClean="0"/>
              <a:t>Nov 8- Ft Scott KS</a:t>
            </a:r>
          </a:p>
          <a:p>
            <a:pPr lvl="1"/>
            <a:r>
              <a:rPr lang="en-US" dirty="0" smtClean="0"/>
              <a:t>Nov 13- Independence MO</a:t>
            </a:r>
          </a:p>
          <a:p>
            <a:pPr lvl="1"/>
            <a:r>
              <a:rPr lang="en-US" dirty="0" smtClean="0"/>
              <a:t>Nov 14- Wichita KS</a:t>
            </a:r>
          </a:p>
          <a:p>
            <a:pPr lvl="1"/>
            <a:r>
              <a:rPr lang="en-US" dirty="0" smtClean="0"/>
              <a:t>Nov 15- NW KS</a:t>
            </a:r>
          </a:p>
          <a:p>
            <a:pPr lvl="1"/>
            <a:r>
              <a:rPr lang="en-US" dirty="0" smtClean="0"/>
              <a:t>Nov 29- Olathe </a:t>
            </a:r>
            <a:r>
              <a:rPr lang="en-US" dirty="0" err="1" smtClean="0"/>
              <a:t>Hort</a:t>
            </a:r>
            <a:r>
              <a:rPr lang="en-US" dirty="0" smtClean="0"/>
              <a:t> Farm</a:t>
            </a:r>
          </a:p>
          <a:p>
            <a:r>
              <a:rPr lang="en-US" dirty="0" smtClean="0"/>
              <a:t>FSMA PSA grower training</a:t>
            </a:r>
          </a:p>
          <a:p>
            <a:pPr lvl="1"/>
            <a:r>
              <a:rPr lang="en-US" dirty="0" smtClean="0"/>
              <a:t>Jan 11, St Joe MO</a:t>
            </a:r>
          </a:p>
          <a:p>
            <a:pPr lvl="1"/>
            <a:r>
              <a:rPr lang="en-US" dirty="0" smtClean="0"/>
              <a:t>March 9, Wichita, KS</a:t>
            </a:r>
            <a:endParaRPr lang="en-US" dirty="0"/>
          </a:p>
          <a:p>
            <a:endParaRPr lang="en-US" dirty="0"/>
          </a:p>
          <a:p>
            <a:endParaRPr lang="en-US" dirty="0"/>
          </a:p>
        </p:txBody>
      </p:sp>
    </p:spTree>
    <p:extLst>
      <p:ext uri="{BB962C8B-B14F-4D97-AF65-F5344CB8AC3E}">
        <p14:creationId xmlns:p14="http://schemas.microsoft.com/office/powerpoint/2010/main" val="2819200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new info</a:t>
            </a:r>
            <a:endParaRPr lang="en-US" dirty="0"/>
          </a:p>
        </p:txBody>
      </p:sp>
      <p:sp>
        <p:nvSpPr>
          <p:cNvPr id="3" name="Content Placeholder 2"/>
          <p:cNvSpPr>
            <a:spLocks noGrp="1"/>
          </p:cNvSpPr>
          <p:nvPr>
            <p:ph idx="1"/>
          </p:nvPr>
        </p:nvSpPr>
        <p:spPr>
          <a:xfrm>
            <a:off x="457200" y="1600200"/>
            <a:ext cx="8458200" cy="4525963"/>
          </a:xfrm>
        </p:spPr>
        <p:txBody>
          <a:bodyPr/>
          <a:lstStyle/>
          <a:p>
            <a:r>
              <a:rPr lang="en-US" dirty="0" smtClean="0"/>
              <a:t>Food Handling Guidelines for Bake Sales</a:t>
            </a:r>
          </a:p>
          <a:p>
            <a:r>
              <a:rPr lang="en-US" dirty="0" smtClean="0"/>
              <a:t>Farmer Market </a:t>
            </a:r>
            <a:r>
              <a:rPr lang="en-US" dirty="0" smtClean="0"/>
              <a:t>regulations publication</a:t>
            </a:r>
            <a:endParaRPr lang="en-US" dirty="0" smtClean="0"/>
          </a:p>
          <a:p>
            <a:r>
              <a:rPr lang="en-US" dirty="0" smtClean="0"/>
              <a:t>Sampling at Farmers Markets, Farm Stands, </a:t>
            </a:r>
            <a:r>
              <a:rPr lang="en-US" dirty="0" err="1" smtClean="0"/>
              <a:t>etc</a:t>
            </a:r>
            <a:endParaRPr lang="en-US" dirty="0" smtClean="0"/>
          </a:p>
          <a:p>
            <a:r>
              <a:rPr lang="en-US" dirty="0" smtClean="0"/>
              <a:t>Reminder- please use new home food preservation evaluation form (in PEARS) </a:t>
            </a:r>
            <a:endParaRPr lang="en-US" dirty="0"/>
          </a:p>
        </p:txBody>
      </p:sp>
    </p:spTree>
    <p:extLst>
      <p:ext uri="{BB962C8B-B14F-4D97-AF65-F5344CB8AC3E}">
        <p14:creationId xmlns:p14="http://schemas.microsoft.com/office/powerpoint/2010/main" val="2300005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52400" y="685800"/>
            <a:ext cx="9144000" cy="762000"/>
          </a:xfrm>
        </p:spPr>
        <p:txBody>
          <a:bodyPr>
            <a:normAutofit fontScale="90000"/>
          </a:bodyPr>
          <a:lstStyle/>
          <a:p>
            <a:pPr eaLnBrk="1" hangingPunct="1">
              <a:defRPr/>
            </a:pPr>
            <a:r>
              <a:rPr lang="en-US" altLang="en-US" sz="4400" dirty="0" smtClean="0">
                <a:ea typeface="ＭＳ Ｐゴシック" panose="020B0600070205080204" pitchFamily="34" charset="-128"/>
              </a:rPr>
              <a:t>More information</a:t>
            </a:r>
            <a:br>
              <a:rPr lang="en-US" altLang="en-US" sz="4400" dirty="0" smtClean="0">
                <a:ea typeface="ＭＳ Ｐゴシック" panose="020B0600070205080204" pitchFamily="34" charset="-128"/>
              </a:rPr>
            </a:br>
            <a:endParaRPr lang="en-US" altLang="en-US" sz="4400" dirty="0" smtClean="0">
              <a:ea typeface="ＭＳ Ｐゴシック" panose="020B0600070205080204" pitchFamily="34" charset="-128"/>
            </a:endParaRPr>
          </a:p>
        </p:txBody>
      </p:sp>
      <p:sp>
        <p:nvSpPr>
          <p:cNvPr id="4099" name="Rectangle 3"/>
          <p:cNvSpPr>
            <a:spLocks noGrp="1" noChangeArrowheads="1"/>
          </p:cNvSpPr>
          <p:nvPr>
            <p:ph idx="1"/>
          </p:nvPr>
        </p:nvSpPr>
        <p:spPr>
          <a:xfrm>
            <a:off x="685800" y="1647825"/>
            <a:ext cx="8077200" cy="4983163"/>
          </a:xfrm>
        </p:spPr>
        <p:txBody>
          <a:bodyPr/>
          <a:lstStyle/>
          <a:p>
            <a:pPr marL="0" indent="0">
              <a:spcBef>
                <a:spcPts val="0"/>
              </a:spcBef>
              <a:spcAft>
                <a:spcPts val="0"/>
              </a:spcAft>
              <a:buNone/>
              <a:defRPr/>
            </a:pPr>
            <a:r>
              <a:rPr lang="en-US" sz="2400" b="1" dirty="0" smtClean="0"/>
              <a:t>-    </a:t>
            </a:r>
            <a:r>
              <a:rPr lang="en-US" sz="2400" b="1" dirty="0" smtClean="0"/>
              <a:t>Food Pantries and Food Banks- North Carolina State </a:t>
            </a:r>
            <a:r>
              <a:rPr lang="en-US" sz="2400" b="1" dirty="0" err="1" smtClean="0"/>
              <a:t>Univ</a:t>
            </a:r>
            <a:endParaRPr lang="en-US" sz="2400" b="1" dirty="0"/>
          </a:p>
          <a:p>
            <a:pPr marL="457200" lvl="1" indent="0">
              <a:buNone/>
              <a:defRPr/>
            </a:pPr>
            <a:r>
              <a:rPr lang="en-US" sz="1800" dirty="0">
                <a:hlinkClick r:id="rId3"/>
              </a:rPr>
              <a:t>https://foodsafety.ces.ncsu.edu/food-pantries-and-food-banks</a:t>
            </a:r>
            <a:r>
              <a:rPr lang="en-US" sz="1800" dirty="0" smtClean="0">
                <a:hlinkClick r:id="rId3"/>
              </a:rPr>
              <a:t>/</a:t>
            </a:r>
            <a:r>
              <a:rPr lang="en-US" sz="1800" dirty="0" smtClean="0"/>
              <a:t> </a:t>
            </a:r>
            <a:endParaRPr lang="en-US" sz="1800" dirty="0" smtClean="0"/>
          </a:p>
          <a:p>
            <a:pPr>
              <a:defRPr/>
            </a:pPr>
            <a:r>
              <a:rPr lang="en-US" sz="2400" b="1" dirty="0" smtClean="0"/>
              <a:t>University of Wisconsin Safe Food Pantries</a:t>
            </a:r>
            <a:endParaRPr lang="en-US" sz="2400" dirty="0" smtClean="0">
              <a:hlinkClick r:id="rId4"/>
            </a:endParaRPr>
          </a:p>
          <a:p>
            <a:pPr marL="457200" lvl="1" indent="0">
              <a:buNone/>
              <a:defRPr/>
            </a:pPr>
            <a:r>
              <a:rPr lang="en-US" sz="1800" dirty="0">
                <a:hlinkClick r:id="rId5"/>
              </a:rPr>
              <a:t>http://fyi.uwex.edu/safehealthypantries</a:t>
            </a:r>
            <a:r>
              <a:rPr lang="en-US" sz="1800" dirty="0" smtClean="0">
                <a:hlinkClick r:id="rId5"/>
              </a:rPr>
              <a:t>/</a:t>
            </a:r>
            <a:r>
              <a:rPr lang="en-US" sz="1800" dirty="0" smtClean="0"/>
              <a:t> </a:t>
            </a:r>
          </a:p>
          <a:p>
            <a:pPr marL="342900" lvl="1" indent="-342900">
              <a:buFont typeface="Arial" charset="0"/>
              <a:buChar char="•"/>
              <a:defRPr/>
            </a:pPr>
            <a:r>
              <a:rPr lang="en-US" sz="2400" b="1" dirty="0"/>
              <a:t>University of </a:t>
            </a:r>
            <a:r>
              <a:rPr lang="en-US" sz="2400" b="1" dirty="0" smtClean="0"/>
              <a:t>Missouri Healthy Shelves resources</a:t>
            </a:r>
            <a:endParaRPr lang="en-US" sz="1800" dirty="0" smtClean="0"/>
          </a:p>
          <a:p>
            <a:pPr marL="457200" lvl="1" indent="0">
              <a:buNone/>
              <a:defRPr/>
            </a:pPr>
            <a:r>
              <a:rPr lang="en-US" sz="1800" dirty="0">
                <a:hlinkClick r:id="rId6"/>
              </a:rPr>
              <a:t>http://foodsecurity.missouri.edu/healthy-shelves</a:t>
            </a:r>
            <a:r>
              <a:rPr lang="en-US" sz="1800" dirty="0" smtClean="0">
                <a:hlinkClick r:id="rId6"/>
              </a:rPr>
              <a:t>/</a:t>
            </a:r>
            <a:r>
              <a:rPr lang="en-US" sz="1800" dirty="0" smtClean="0"/>
              <a:t> </a:t>
            </a:r>
            <a:endParaRPr lang="en-US" sz="1800" dirty="0"/>
          </a:p>
          <a:p>
            <a:pPr marL="457200" lvl="1" indent="0">
              <a:buNone/>
              <a:defRPr/>
            </a:pPr>
            <a:endParaRPr lang="en-US" sz="1800" dirty="0"/>
          </a:p>
          <a:p>
            <a:pPr>
              <a:spcBef>
                <a:spcPts val="0"/>
              </a:spcBef>
              <a:spcAft>
                <a:spcPts val="0"/>
              </a:spcAft>
              <a:defRPr/>
            </a:pPr>
            <a:r>
              <a:rPr lang="en-US" sz="2400" b="1" dirty="0" smtClean="0"/>
              <a:t>KSU Extension Food Safety</a:t>
            </a:r>
            <a:endParaRPr lang="en-US" sz="2400" b="1" dirty="0"/>
          </a:p>
          <a:p>
            <a:pPr marL="457200" lvl="1" indent="0">
              <a:spcBef>
                <a:spcPts val="0"/>
              </a:spcBef>
              <a:spcAft>
                <a:spcPts val="0"/>
              </a:spcAft>
              <a:buNone/>
              <a:defRPr/>
            </a:pPr>
            <a:r>
              <a:rPr lang="en-US" sz="2000" b="1" dirty="0" smtClean="0">
                <a:hlinkClick r:id="rId7"/>
              </a:rPr>
              <a:t>www.ksre.k-state.edu/foodsafety</a:t>
            </a:r>
            <a:endParaRPr lang="en-US" sz="2000" b="1" dirty="0"/>
          </a:p>
          <a:p>
            <a:pPr eaLnBrk="1" hangingPunct="1">
              <a:spcBef>
                <a:spcPts val="0"/>
              </a:spcBef>
              <a:spcAft>
                <a:spcPts val="0"/>
              </a:spcAft>
              <a:defRPr/>
            </a:pPr>
            <a:r>
              <a:rPr lang="en-US" sz="2400" b="1" dirty="0" smtClean="0"/>
              <a:t>KSU Extension Produce </a:t>
            </a:r>
            <a:r>
              <a:rPr lang="en-US" sz="2400" b="1" dirty="0" smtClean="0"/>
              <a:t>Safety</a:t>
            </a:r>
          </a:p>
          <a:p>
            <a:pPr marL="457200" lvl="1" indent="0">
              <a:spcBef>
                <a:spcPts val="0"/>
              </a:spcBef>
              <a:spcAft>
                <a:spcPts val="0"/>
              </a:spcAft>
              <a:buNone/>
              <a:defRPr/>
            </a:pPr>
            <a:r>
              <a:rPr lang="en-US" sz="2000" b="1" dirty="0" smtClean="0">
                <a:hlinkClick r:id="rId7"/>
              </a:rPr>
              <a:t>www.ksre.k-state.edu/foodsafety/produce/index.html</a:t>
            </a:r>
            <a:r>
              <a:rPr lang="en-US" sz="2000" b="1" dirty="0" smtClean="0"/>
              <a:t> </a:t>
            </a:r>
            <a:endParaRPr lang="en-US" sz="2000" b="1" dirty="0"/>
          </a:p>
          <a:p>
            <a:pPr lvl="1" eaLnBrk="1" hangingPunct="1">
              <a:spcBef>
                <a:spcPts val="0"/>
              </a:spcBef>
              <a:spcAft>
                <a:spcPts val="0"/>
              </a:spcAft>
              <a:buFont typeface="Arial" charset="0"/>
              <a:buChar char="–"/>
              <a:defRPr/>
            </a:pPr>
            <a:endParaRPr lang="en-US" sz="1600" dirty="0" smtClean="0"/>
          </a:p>
          <a:p>
            <a:pPr lvl="1" eaLnBrk="1" hangingPunct="1">
              <a:buFont typeface="Arial" charset="0"/>
              <a:buChar char="–"/>
              <a:defRPr/>
            </a:pPr>
            <a:endParaRPr lang="en-US" dirty="0"/>
          </a:p>
          <a:p>
            <a:pPr lvl="1" eaLnBrk="1" hangingPunct="1">
              <a:buFont typeface="Arial" charset="0"/>
              <a:buChar char="–"/>
              <a:defRPr/>
            </a:pPr>
            <a:endParaRPr lang="en-US" dirty="0"/>
          </a:p>
          <a:p>
            <a:pPr eaLnBrk="1" hangingPunct="1">
              <a:defRPr/>
            </a:pPr>
            <a:endParaRPr lang="en-US" dirty="0"/>
          </a:p>
          <a:p>
            <a:pPr lvl="1" eaLnBrk="1" hangingPunct="1">
              <a:buFont typeface="Arial" charset="0"/>
              <a:buChar char="–"/>
              <a:defRPr/>
            </a:pPr>
            <a:endParaRPr lang="en-US" dirty="0"/>
          </a:p>
          <a:p>
            <a:pPr eaLnBrk="1" hangingPunct="1">
              <a:defRPr/>
            </a:pPr>
            <a:endParaRPr lang="en-US" sz="1400" dirty="0"/>
          </a:p>
          <a:p>
            <a:pPr lvl="1" eaLnBrk="1" hangingPunct="1">
              <a:buFont typeface="Arial" charset="0"/>
              <a:buChar char="–"/>
              <a:defRPr/>
            </a:pPr>
            <a:endParaRPr lang="en-US" dirty="0"/>
          </a:p>
        </p:txBody>
      </p:sp>
      <p:sp>
        <p:nvSpPr>
          <p:cNvPr id="47108" name="Slide Number Placeholder 1"/>
          <p:cNvSpPr>
            <a:spLocks noGrp="1"/>
          </p:cNvSpPr>
          <p:nvPr>
            <p:ph type="sldNum" sz="quarter" idx="4294967295"/>
          </p:nvPr>
        </p:nvSpPr>
        <p:spPr bwMode="auto">
          <a:xfrm>
            <a:off x="312420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endParaRPr lang="en-US" altLang="en-US" sz="1200" smtClean="0">
              <a:latin typeface="Arial" charset="0"/>
            </a:endParaRPr>
          </a:p>
        </p:txBody>
      </p:sp>
    </p:spTree>
    <p:extLst>
      <p:ext uri="{BB962C8B-B14F-4D97-AF65-F5344CB8AC3E}">
        <p14:creationId xmlns:p14="http://schemas.microsoft.com/office/powerpoint/2010/main" val="23409608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381000"/>
            <a:ext cx="8229600" cy="762000"/>
          </a:xfrm>
        </p:spPr>
        <p:txBody>
          <a:bodyPr/>
          <a:lstStyle/>
          <a:p>
            <a:pPr eaLnBrk="1" hangingPunct="1"/>
            <a:r>
              <a:rPr lang="en-US" altLang="en-US" smtClean="0">
                <a:ea typeface="ＭＳ Ｐゴシック" pitchFamily="34" charset="-128"/>
              </a:rPr>
              <a:t>Contact Details</a:t>
            </a:r>
          </a:p>
        </p:txBody>
      </p:sp>
      <p:sp>
        <p:nvSpPr>
          <p:cNvPr id="12291" name="Rectangle 3"/>
          <p:cNvSpPr>
            <a:spLocks noGrp="1" noChangeArrowheads="1"/>
          </p:cNvSpPr>
          <p:nvPr>
            <p:ph type="body" idx="1"/>
          </p:nvPr>
        </p:nvSpPr>
        <p:spPr>
          <a:xfrm>
            <a:off x="152400" y="1371600"/>
            <a:ext cx="8991600" cy="4754563"/>
          </a:xfrm>
        </p:spPr>
        <p:txBody>
          <a:bodyPr/>
          <a:lstStyle/>
          <a:p>
            <a:pPr marL="0" indent="0" eaLnBrk="1" hangingPunct="1">
              <a:spcBef>
                <a:spcPts val="0"/>
              </a:spcBef>
              <a:buFontTx/>
              <a:buNone/>
              <a:defRPr/>
            </a:pPr>
            <a:r>
              <a:rPr lang="en-US" dirty="0" smtClean="0"/>
              <a:t>Londa </a:t>
            </a:r>
            <a:r>
              <a:rPr lang="en-US" dirty="0" err="1" smtClean="0"/>
              <a:t>Nwadike</a:t>
            </a:r>
            <a:r>
              <a:rPr lang="en-US" dirty="0" smtClean="0"/>
              <a:t> </a:t>
            </a:r>
          </a:p>
          <a:p>
            <a:pPr marL="0" indent="0" eaLnBrk="1" hangingPunct="1">
              <a:spcBef>
                <a:spcPts val="0"/>
              </a:spcBef>
              <a:buFontTx/>
              <a:buNone/>
              <a:defRPr/>
            </a:pPr>
            <a:r>
              <a:rPr lang="en-US" dirty="0" smtClean="0"/>
              <a:t/>
            </a:r>
            <a:br>
              <a:rPr lang="en-US" dirty="0" smtClean="0"/>
            </a:br>
            <a:r>
              <a:rPr lang="en-US" dirty="0" smtClean="0"/>
              <a:t>Extension Consumer Food Safety Specialist </a:t>
            </a:r>
          </a:p>
          <a:p>
            <a:pPr marL="0" indent="0">
              <a:spcBef>
                <a:spcPts val="0"/>
              </a:spcBef>
              <a:buNone/>
              <a:defRPr/>
            </a:pPr>
            <a:r>
              <a:rPr lang="en-US" dirty="0" smtClean="0"/>
              <a:t>Kansas State University/ </a:t>
            </a:r>
            <a:r>
              <a:rPr lang="en-US" dirty="0"/>
              <a:t>University of </a:t>
            </a:r>
            <a:r>
              <a:rPr lang="en-US" dirty="0" smtClean="0"/>
              <a:t>Missouri</a:t>
            </a:r>
            <a:br>
              <a:rPr lang="en-US" dirty="0" smtClean="0"/>
            </a:br>
            <a:endParaRPr lang="en-US" dirty="0" smtClean="0"/>
          </a:p>
          <a:p>
            <a:pPr marL="0" indent="0" eaLnBrk="1" hangingPunct="1">
              <a:spcBef>
                <a:spcPts val="0"/>
              </a:spcBef>
              <a:buFontTx/>
              <a:buNone/>
              <a:defRPr/>
            </a:pPr>
            <a:r>
              <a:rPr lang="en-US" dirty="0" smtClean="0"/>
              <a:t>Phone: 913 307 7391</a:t>
            </a:r>
            <a:br>
              <a:rPr lang="en-US" dirty="0" smtClean="0"/>
            </a:br>
            <a:r>
              <a:rPr lang="en-US" dirty="0" smtClean="0"/>
              <a:t>Email: lnwadike@ksu.edu</a:t>
            </a:r>
          </a:p>
          <a:p>
            <a:pPr marL="0" indent="0">
              <a:spcBef>
                <a:spcPts val="0"/>
              </a:spcBef>
              <a:buNone/>
              <a:defRPr/>
            </a:pPr>
            <a:r>
              <a:rPr lang="en-US" dirty="0" smtClean="0">
                <a:hlinkClick r:id="rId2"/>
              </a:rPr>
              <a:t>www.ksre.k-state.edu/foodsafety/</a:t>
            </a:r>
            <a:r>
              <a:rPr lang="en-US" dirty="0" smtClean="0"/>
              <a:t>  </a:t>
            </a:r>
            <a:endParaRPr lang="en-US" sz="1800" dirty="0" smtClean="0"/>
          </a:p>
          <a:p>
            <a:pPr marL="0" indent="0" eaLnBrk="1" hangingPunct="1">
              <a:buFontTx/>
              <a:buNone/>
              <a:defRPr/>
            </a:pPr>
            <a:r>
              <a:rPr lang="en-US" dirty="0" smtClean="0"/>
              <a:t/>
            </a:r>
            <a:br>
              <a:rPr lang="en-US" dirty="0" smtClean="0"/>
            </a:br>
            <a:endParaRPr lang="en-US" dirty="0" smtClean="0"/>
          </a:p>
          <a:p>
            <a:pPr eaLnBrk="1" hangingPunct="1">
              <a:defRPr/>
            </a:pPr>
            <a:endParaRPr lang="en-US" dirty="0" smtClean="0"/>
          </a:p>
        </p:txBody>
      </p:sp>
      <p:sp>
        <p:nvSpPr>
          <p:cNvPr id="16388" name="Slide Number Placeholder 1"/>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200" dirty="0" smtClean="0">
              <a:latin typeface="Arial" charset="0"/>
            </a:endParaRPr>
          </a:p>
        </p:txBody>
      </p:sp>
    </p:spTree>
    <p:extLst>
      <p:ext uri="{BB962C8B-B14F-4D97-AF65-F5344CB8AC3E}">
        <p14:creationId xmlns:p14="http://schemas.microsoft.com/office/powerpoint/2010/main" val="986704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76"/>
            <a:ext cx="8229600" cy="974124"/>
          </a:xfrm>
        </p:spPr>
        <p:txBody>
          <a:bodyPr/>
          <a:lstStyle/>
          <a:p>
            <a:r>
              <a:rPr lang="en-US" dirty="0" smtClean="0"/>
              <a:t>Outline </a:t>
            </a:r>
            <a:endParaRPr lang="en-US" dirty="0"/>
          </a:p>
        </p:txBody>
      </p:sp>
      <p:sp>
        <p:nvSpPr>
          <p:cNvPr id="3" name="Content Placeholder 2"/>
          <p:cNvSpPr>
            <a:spLocks noGrp="1"/>
          </p:cNvSpPr>
          <p:nvPr>
            <p:ph idx="1"/>
          </p:nvPr>
        </p:nvSpPr>
        <p:spPr>
          <a:xfrm>
            <a:off x="457200" y="1066800"/>
            <a:ext cx="8229600" cy="4906963"/>
          </a:xfrm>
        </p:spPr>
        <p:txBody>
          <a:bodyPr/>
          <a:lstStyle/>
          <a:p>
            <a:r>
              <a:rPr lang="en-US" dirty="0" smtClean="0"/>
              <a:t>Food donations background</a:t>
            </a:r>
          </a:p>
          <a:p>
            <a:r>
              <a:rPr lang="en-US" dirty="0" smtClean="0"/>
              <a:t>What can I donate? </a:t>
            </a:r>
          </a:p>
          <a:p>
            <a:r>
              <a:rPr lang="en-US" dirty="0" smtClean="0"/>
              <a:t>What should I not donate? </a:t>
            </a:r>
          </a:p>
          <a:p>
            <a:r>
              <a:rPr lang="en-US" dirty="0" smtClean="0"/>
              <a:t>Other food safety information </a:t>
            </a:r>
          </a:p>
          <a:p>
            <a:pPr lvl="1"/>
            <a:endParaRPr lang="en-US" dirty="0" smtClean="0"/>
          </a:p>
        </p:txBody>
      </p:sp>
    </p:spTree>
    <p:extLst>
      <p:ext uri="{BB962C8B-B14F-4D97-AF65-F5344CB8AC3E}">
        <p14:creationId xmlns:p14="http://schemas.microsoft.com/office/powerpoint/2010/main" val="2240672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35424"/>
            <a:ext cx="8839200" cy="857250"/>
          </a:xfrm>
        </p:spPr>
        <p:txBody>
          <a:bodyPr>
            <a:normAutofit/>
          </a:bodyPr>
          <a:lstStyle/>
          <a:p>
            <a:r>
              <a:rPr lang="en-US" sz="4500" b="1" dirty="0"/>
              <a:t>Community food donations</a:t>
            </a:r>
          </a:p>
        </p:txBody>
      </p:sp>
      <p:sp>
        <p:nvSpPr>
          <p:cNvPr id="3" name="Content Placeholder 2"/>
          <p:cNvSpPr>
            <a:spLocks noGrp="1"/>
          </p:cNvSpPr>
          <p:nvPr>
            <p:ph idx="1"/>
          </p:nvPr>
        </p:nvSpPr>
        <p:spPr>
          <a:xfrm>
            <a:off x="152400" y="2020422"/>
            <a:ext cx="5868521" cy="3923178"/>
          </a:xfrm>
        </p:spPr>
        <p:txBody>
          <a:bodyPr>
            <a:normAutofit lnSpcReduction="10000"/>
          </a:bodyPr>
          <a:lstStyle/>
          <a:p>
            <a:r>
              <a:rPr lang="en-US" sz="2700" dirty="0"/>
              <a:t>An important source of food for families trying to make ends meet</a:t>
            </a:r>
          </a:p>
          <a:p>
            <a:r>
              <a:rPr lang="en-US" sz="2700" dirty="0"/>
              <a:t>A way for neighbors to help neighbors</a:t>
            </a:r>
          </a:p>
          <a:p>
            <a:r>
              <a:rPr lang="en-US" sz="2700" dirty="0"/>
              <a:t>Instill values of caring and sharing in families and </a:t>
            </a:r>
            <a:r>
              <a:rPr lang="en-US" sz="2700" dirty="0" smtClean="0"/>
              <a:t>children</a:t>
            </a:r>
          </a:p>
          <a:p>
            <a:r>
              <a:rPr lang="en-US" sz="2700" dirty="0" smtClean="0"/>
              <a:t>Bill Emerson Good Samaritan Food Donation Act- 1996</a:t>
            </a:r>
          </a:p>
          <a:p>
            <a:pPr lvl="1"/>
            <a:r>
              <a:rPr lang="en-US" sz="2300" dirty="0" smtClean="0"/>
              <a:t>Reduces liability if donations made in good faith</a:t>
            </a:r>
            <a:endParaRPr lang="en-US" sz="2300" dirty="0"/>
          </a:p>
        </p:txBody>
      </p:sp>
      <p:pic>
        <p:nvPicPr>
          <p:cNvPr id="5" name="Picture 4"/>
          <p:cNvPicPr>
            <a:picLocks noChangeAspect="1"/>
          </p:cNvPicPr>
          <p:nvPr/>
        </p:nvPicPr>
        <p:blipFill>
          <a:blip r:embed="rId2"/>
          <a:stretch>
            <a:fillRect/>
          </a:stretch>
        </p:blipFill>
        <p:spPr>
          <a:xfrm>
            <a:off x="6020921" y="1892674"/>
            <a:ext cx="3329933" cy="3389044"/>
          </a:xfrm>
          <a:prstGeom prst="rect">
            <a:avLst/>
          </a:prstGeom>
        </p:spPr>
      </p:pic>
    </p:spTree>
    <p:extLst>
      <p:ext uri="{BB962C8B-B14F-4D97-AF65-F5344CB8AC3E}">
        <p14:creationId xmlns:p14="http://schemas.microsoft.com/office/powerpoint/2010/main" val="35140545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52400" y="1143000"/>
            <a:ext cx="8991600" cy="857250"/>
          </a:xfrm>
        </p:spPr>
        <p:txBody>
          <a:bodyPr/>
          <a:lstStyle/>
          <a:p>
            <a:r>
              <a:rPr lang="en-US" altLang="en-US" sz="4500" b="1" dirty="0">
                <a:ea typeface="ＭＳ Ｐゴシック" pitchFamily="34" charset="-128"/>
              </a:rPr>
              <a:t>Reduce food waste</a:t>
            </a:r>
          </a:p>
        </p:txBody>
      </p:sp>
      <p:sp>
        <p:nvSpPr>
          <p:cNvPr id="4099" name="Content Placeholder 2"/>
          <p:cNvSpPr>
            <a:spLocks noGrp="1"/>
          </p:cNvSpPr>
          <p:nvPr>
            <p:ph idx="1"/>
          </p:nvPr>
        </p:nvSpPr>
        <p:spPr>
          <a:xfrm>
            <a:off x="152401" y="2057401"/>
            <a:ext cx="5001185" cy="3394472"/>
          </a:xfrm>
        </p:spPr>
        <p:txBody>
          <a:bodyPr/>
          <a:lstStyle/>
          <a:p>
            <a:r>
              <a:rPr lang="en-US" altLang="en-US" sz="2700" dirty="0">
                <a:ea typeface="ＭＳ Ｐゴシック" pitchFamily="34" charset="-128"/>
              </a:rPr>
              <a:t>Donations help provide food to hungry people and also reduce food waste</a:t>
            </a:r>
          </a:p>
          <a:p>
            <a:r>
              <a:rPr lang="en-US" altLang="en-US" sz="2700" dirty="0">
                <a:ea typeface="ＭＳ Ｐゴシック" pitchFamily="34" charset="-128"/>
              </a:rPr>
              <a:t>30% of U.S. food supply is wasted at retail and consumer levels</a:t>
            </a:r>
          </a:p>
          <a:p>
            <a:endParaRPr lang="en-US" altLang="en-US" dirty="0" smtClean="0">
              <a:ea typeface="ＭＳ Ｐゴシック" pitchFamily="34" charset="-128"/>
            </a:endParaRPr>
          </a:p>
        </p:txBody>
      </p:sp>
      <p:sp>
        <p:nvSpPr>
          <p:cNvPr id="4100" name="Slide Number Placeholder 3"/>
          <p:cNvSpPr>
            <a:spLocks noGrp="1"/>
          </p:cNvSpPr>
          <p:nvPr>
            <p:ph type="sldNum" sz="quarter" idx="4294967295"/>
          </p:nvPr>
        </p:nvSpPr>
        <p:spPr bwMode="auto">
          <a:xfrm>
            <a:off x="6553200" y="5624514"/>
            <a:ext cx="2133600"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400">
                <a:solidFill>
                  <a:schemeClr val="tx1"/>
                </a:solidFill>
                <a:latin typeface="Calibri" pitchFamily="34" charset="0"/>
                <a:ea typeface="ＭＳ Ｐゴシック" pitchFamily="34" charset="-128"/>
              </a:defRPr>
            </a:lvl1pPr>
            <a:lvl2pPr marL="557213" indent="-214313" eaLnBrk="0" hangingPunct="0">
              <a:spcBef>
                <a:spcPct val="20000"/>
              </a:spcBef>
              <a:buFont typeface="Arial" charset="0"/>
              <a:buChar char="–"/>
              <a:defRPr sz="2100">
                <a:solidFill>
                  <a:schemeClr val="tx1"/>
                </a:solidFill>
                <a:latin typeface="Calibri" pitchFamily="34" charset="0"/>
                <a:ea typeface="ＭＳ Ｐゴシック" pitchFamily="34" charset="-128"/>
              </a:defRPr>
            </a:lvl2pPr>
            <a:lvl3pPr marL="857250" indent="-171450" eaLnBrk="0" hangingPunct="0">
              <a:spcBef>
                <a:spcPct val="20000"/>
              </a:spcBef>
              <a:buFont typeface="Arial" charset="0"/>
              <a:buChar char="•"/>
              <a:defRPr sz="1800">
                <a:solidFill>
                  <a:schemeClr val="tx1"/>
                </a:solidFill>
                <a:latin typeface="Calibri" pitchFamily="34" charset="0"/>
                <a:ea typeface="ＭＳ Ｐゴシック" pitchFamily="34" charset="-128"/>
              </a:defRPr>
            </a:lvl3pPr>
            <a:lvl4pPr marL="1200150" indent="-171450" eaLnBrk="0" hangingPunct="0">
              <a:spcBef>
                <a:spcPct val="20000"/>
              </a:spcBef>
              <a:buFont typeface="Arial" charset="0"/>
              <a:buChar char="–"/>
              <a:defRPr sz="1500">
                <a:solidFill>
                  <a:schemeClr val="tx1"/>
                </a:solidFill>
                <a:latin typeface="Calibri" pitchFamily="34" charset="0"/>
                <a:ea typeface="ＭＳ Ｐゴシック" pitchFamily="34" charset="-128"/>
              </a:defRPr>
            </a:lvl4pPr>
            <a:lvl5pPr marL="1543050" indent="-171450" eaLnBrk="0" hangingPunct="0">
              <a:spcBef>
                <a:spcPct val="20000"/>
              </a:spcBef>
              <a:buFont typeface="Arial" charset="0"/>
              <a:buChar char="»"/>
              <a:defRPr sz="1500">
                <a:solidFill>
                  <a:schemeClr val="tx1"/>
                </a:solidFill>
                <a:latin typeface="Calibri" pitchFamily="34" charset="0"/>
                <a:ea typeface="ＭＳ Ｐゴシック" pitchFamily="34" charset="-128"/>
              </a:defRPr>
            </a:lvl5pPr>
            <a:lvl6pPr marL="1885950" indent="-171450" eaLnBrk="0" fontAlgn="base" hangingPunct="0">
              <a:spcBef>
                <a:spcPct val="20000"/>
              </a:spcBef>
              <a:spcAft>
                <a:spcPct val="0"/>
              </a:spcAft>
              <a:buFont typeface="Arial" charset="0"/>
              <a:buChar char="»"/>
              <a:defRPr sz="1500">
                <a:solidFill>
                  <a:schemeClr val="tx1"/>
                </a:solidFill>
                <a:latin typeface="Calibri" pitchFamily="34" charset="0"/>
                <a:ea typeface="ＭＳ Ｐゴシック" pitchFamily="34" charset="-128"/>
              </a:defRPr>
            </a:lvl6pPr>
            <a:lvl7pPr marL="2228850" indent="-171450" eaLnBrk="0" fontAlgn="base" hangingPunct="0">
              <a:spcBef>
                <a:spcPct val="20000"/>
              </a:spcBef>
              <a:spcAft>
                <a:spcPct val="0"/>
              </a:spcAft>
              <a:buFont typeface="Arial" charset="0"/>
              <a:buChar char="»"/>
              <a:defRPr sz="1500">
                <a:solidFill>
                  <a:schemeClr val="tx1"/>
                </a:solidFill>
                <a:latin typeface="Calibri" pitchFamily="34" charset="0"/>
                <a:ea typeface="ＭＳ Ｐゴシック" pitchFamily="34" charset="-128"/>
              </a:defRPr>
            </a:lvl7pPr>
            <a:lvl8pPr marL="2571750" indent="-171450" eaLnBrk="0" fontAlgn="base" hangingPunct="0">
              <a:spcBef>
                <a:spcPct val="20000"/>
              </a:spcBef>
              <a:spcAft>
                <a:spcPct val="0"/>
              </a:spcAft>
              <a:buFont typeface="Arial" charset="0"/>
              <a:buChar char="»"/>
              <a:defRPr sz="1500">
                <a:solidFill>
                  <a:schemeClr val="tx1"/>
                </a:solidFill>
                <a:latin typeface="Calibri" pitchFamily="34" charset="0"/>
                <a:ea typeface="ＭＳ Ｐゴシック" pitchFamily="34" charset="-128"/>
              </a:defRPr>
            </a:lvl8pPr>
            <a:lvl9pPr marL="2914650" indent="-171450" eaLnBrk="0" fontAlgn="base" hangingPunct="0">
              <a:spcBef>
                <a:spcPct val="20000"/>
              </a:spcBef>
              <a:spcAft>
                <a:spcPct val="0"/>
              </a:spcAft>
              <a:buFont typeface="Arial" charset="0"/>
              <a:buChar char="»"/>
              <a:defRPr sz="15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900" dirty="0">
              <a:latin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6229" y="2000250"/>
            <a:ext cx="5372100" cy="2686050"/>
          </a:xfrm>
          <a:prstGeom prst="rect">
            <a:avLst/>
          </a:prstGeom>
        </p:spPr>
      </p:pic>
    </p:spTree>
    <p:extLst>
      <p:ext uri="{BB962C8B-B14F-4D97-AF65-F5344CB8AC3E}">
        <p14:creationId xmlns:p14="http://schemas.microsoft.com/office/powerpoint/2010/main" val="928093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63229"/>
            <a:ext cx="8686800" cy="857250"/>
          </a:xfrm>
        </p:spPr>
        <p:txBody>
          <a:bodyPr>
            <a:normAutofit fontScale="90000"/>
          </a:bodyPr>
          <a:lstStyle/>
          <a:p>
            <a:r>
              <a:rPr lang="en-US" sz="4500" b="1" dirty="0"/>
              <a:t>Help food pantries control waste, too</a:t>
            </a:r>
          </a:p>
        </p:txBody>
      </p:sp>
      <p:sp>
        <p:nvSpPr>
          <p:cNvPr id="3" name="Content Placeholder 2"/>
          <p:cNvSpPr>
            <a:spLocks noGrp="1"/>
          </p:cNvSpPr>
          <p:nvPr>
            <p:ph idx="1"/>
          </p:nvPr>
        </p:nvSpPr>
        <p:spPr>
          <a:xfrm>
            <a:off x="304800" y="1943101"/>
            <a:ext cx="4821095" cy="3508772"/>
          </a:xfrm>
        </p:spPr>
        <p:txBody>
          <a:bodyPr>
            <a:normAutofit fontScale="92500" lnSpcReduction="20000"/>
          </a:bodyPr>
          <a:lstStyle/>
          <a:p>
            <a:r>
              <a:rPr lang="en-US" sz="2700" dirty="0"/>
              <a:t>Don’t just “clean out your cupboard” and donate foods you can no longer use</a:t>
            </a:r>
          </a:p>
          <a:p>
            <a:r>
              <a:rPr lang="en-US" sz="2700" dirty="0"/>
              <a:t>Donate safe and healthful food to help pantries avoid waste and keep customers healthy</a:t>
            </a:r>
          </a:p>
          <a:p>
            <a:endParaRPr lang="en-US" i="1" dirty="0" smtClean="0"/>
          </a:p>
          <a:p>
            <a:endParaRPr lang="en-US" dirty="0" smtClean="0"/>
          </a:p>
          <a:p>
            <a:pPr marL="0" indent="0">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5428147" y="1943100"/>
            <a:ext cx="3241844" cy="3296368"/>
          </a:xfrm>
          <a:prstGeom prst="rect">
            <a:avLst/>
          </a:prstGeom>
        </p:spPr>
      </p:pic>
    </p:spTree>
    <p:extLst>
      <p:ext uri="{BB962C8B-B14F-4D97-AF65-F5344CB8AC3E}">
        <p14:creationId xmlns:p14="http://schemas.microsoft.com/office/powerpoint/2010/main" val="2944456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686800" cy="857250"/>
          </a:xfrm>
        </p:spPr>
        <p:txBody>
          <a:bodyPr>
            <a:normAutofit fontScale="90000"/>
          </a:bodyPr>
          <a:lstStyle/>
          <a:p>
            <a:r>
              <a:rPr lang="en-US" sz="5025" b="1" dirty="0"/>
              <a:t>Can I donate……?</a:t>
            </a:r>
            <a:r>
              <a:rPr lang="en-US" u="sng" dirty="0" smtClean="0"/>
              <a:t/>
            </a:r>
            <a:br>
              <a:rPr lang="en-US" u="sng" dirty="0" smtClean="0"/>
            </a:br>
            <a:endParaRPr lang="en-US" sz="2100" dirty="0"/>
          </a:p>
        </p:txBody>
      </p:sp>
      <p:sp>
        <p:nvSpPr>
          <p:cNvPr id="3" name="Content Placeholder 2"/>
          <p:cNvSpPr>
            <a:spLocks noGrp="1"/>
          </p:cNvSpPr>
          <p:nvPr>
            <p:ph idx="1"/>
          </p:nvPr>
        </p:nvSpPr>
        <p:spPr>
          <a:xfrm>
            <a:off x="304800" y="1623733"/>
            <a:ext cx="8610600" cy="3770991"/>
          </a:xfrm>
        </p:spPr>
        <p:txBody>
          <a:bodyPr/>
          <a:lstStyle/>
          <a:p>
            <a:pPr marL="0" indent="0">
              <a:buNone/>
            </a:pPr>
            <a:r>
              <a:rPr lang="en-US" sz="4500" dirty="0">
                <a:solidFill>
                  <a:srgbClr val="FF0000"/>
                </a:solidFill>
                <a:latin typeface="Gill Sans Ultra Bold" panose="020B0A02020104020203" pitchFamily="34" charset="0"/>
              </a:rPr>
              <a:t>NO!</a:t>
            </a:r>
          </a:p>
          <a:p>
            <a:r>
              <a:rPr lang="en-US" sz="2700" dirty="0"/>
              <a:t>Expired food </a:t>
            </a:r>
            <a:r>
              <a:rPr lang="en-US" sz="2700" dirty="0" smtClean="0"/>
              <a:t> (pantries can ~distribute though)</a:t>
            </a:r>
            <a:endParaRPr lang="en-US" sz="2700" dirty="0"/>
          </a:p>
          <a:p>
            <a:r>
              <a:rPr lang="en-US" sz="2700" dirty="0"/>
              <a:t>Spoiled, moldy food</a:t>
            </a:r>
          </a:p>
          <a:p>
            <a:r>
              <a:rPr lang="en-US" sz="2700" dirty="0"/>
              <a:t>Home canned or prepared foods </a:t>
            </a:r>
          </a:p>
          <a:p>
            <a:r>
              <a:rPr lang="en-US" sz="2700" dirty="0"/>
              <a:t>Opened or repackaged food</a:t>
            </a:r>
          </a:p>
          <a:p>
            <a:r>
              <a:rPr lang="en-US" sz="2700" dirty="0" smtClean="0"/>
              <a:t>~Damaged </a:t>
            </a:r>
            <a:r>
              <a:rPr lang="en-US" sz="2700" dirty="0"/>
              <a:t>packages, dented </a:t>
            </a:r>
            <a:r>
              <a:rPr lang="en-US" sz="2700" dirty="0" smtClean="0"/>
              <a:t>cans</a:t>
            </a:r>
          </a:p>
          <a:p>
            <a:pPr lvl="1"/>
            <a:r>
              <a:rPr lang="en-US" sz="2300" dirty="0" smtClean="0"/>
              <a:t>Flowchart on next slide</a:t>
            </a:r>
            <a:endParaRPr lang="en-US" sz="2300" dirty="0"/>
          </a:p>
          <a:p>
            <a:endParaRPr lang="en-US" dirty="0" smtClean="0"/>
          </a:p>
        </p:txBody>
      </p:sp>
      <p:pic>
        <p:nvPicPr>
          <p:cNvPr id="7" name="Picture 6"/>
          <p:cNvPicPr>
            <a:picLocks noChangeAspect="1"/>
          </p:cNvPicPr>
          <p:nvPr/>
        </p:nvPicPr>
        <p:blipFill rotWithShape="1">
          <a:blip r:embed="rId2"/>
          <a:srcRect l="8532" t="14470"/>
          <a:stretch/>
        </p:blipFill>
        <p:spPr>
          <a:xfrm>
            <a:off x="6324600" y="2819400"/>
            <a:ext cx="2819400" cy="3152775"/>
          </a:xfrm>
          <a:prstGeom prst="rect">
            <a:avLst/>
          </a:prstGeom>
        </p:spPr>
      </p:pic>
    </p:spTree>
    <p:extLst>
      <p:ext uri="{BB962C8B-B14F-4D97-AF65-F5344CB8AC3E}">
        <p14:creationId xmlns:p14="http://schemas.microsoft.com/office/powerpoint/2010/main" val="4193869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18518" t="18073" r="68519" b="6207"/>
          <a:stretch/>
        </p:blipFill>
        <p:spPr>
          <a:xfrm>
            <a:off x="2590800" y="0"/>
            <a:ext cx="4191000" cy="6885219"/>
          </a:xfrm>
          <a:prstGeom prst="rect">
            <a:avLst/>
          </a:prstGeom>
        </p:spPr>
      </p:pic>
    </p:spTree>
    <p:extLst>
      <p:ext uri="{BB962C8B-B14F-4D97-AF65-F5344CB8AC3E}">
        <p14:creationId xmlns:p14="http://schemas.microsoft.com/office/powerpoint/2010/main" val="3470672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686800" cy="857250"/>
          </a:xfrm>
        </p:spPr>
        <p:txBody>
          <a:bodyPr>
            <a:normAutofit fontScale="90000"/>
          </a:bodyPr>
          <a:lstStyle/>
          <a:p>
            <a:r>
              <a:rPr lang="en-US" sz="5025" b="1" dirty="0"/>
              <a:t>Can I donate……?</a:t>
            </a:r>
            <a:r>
              <a:rPr lang="en-US" u="sng" dirty="0" smtClean="0"/>
              <a:t/>
            </a:r>
            <a:br>
              <a:rPr lang="en-US" u="sng" dirty="0" smtClean="0"/>
            </a:br>
            <a:endParaRPr lang="en-US" sz="2100" dirty="0"/>
          </a:p>
        </p:txBody>
      </p:sp>
      <p:sp>
        <p:nvSpPr>
          <p:cNvPr id="3" name="Content Placeholder 2"/>
          <p:cNvSpPr>
            <a:spLocks noGrp="1"/>
          </p:cNvSpPr>
          <p:nvPr>
            <p:ph idx="1"/>
          </p:nvPr>
        </p:nvSpPr>
        <p:spPr>
          <a:xfrm>
            <a:off x="304800" y="1771651"/>
            <a:ext cx="8610600" cy="3623073"/>
          </a:xfrm>
        </p:spPr>
        <p:txBody>
          <a:bodyPr/>
          <a:lstStyle/>
          <a:p>
            <a:pPr marL="0" indent="0">
              <a:buNone/>
            </a:pPr>
            <a:r>
              <a:rPr lang="en-US" sz="4500" dirty="0">
                <a:solidFill>
                  <a:srgbClr val="C00000"/>
                </a:solidFill>
                <a:latin typeface="Gill Sans Ultra Bold" panose="020B0A02020104020203" pitchFamily="34" charset="0"/>
              </a:rPr>
              <a:t>It depends-</a:t>
            </a:r>
          </a:p>
          <a:p>
            <a:r>
              <a:rPr lang="en-US" sz="2700" dirty="0"/>
              <a:t>Fresh fruits and vegetables</a:t>
            </a:r>
          </a:p>
          <a:p>
            <a:r>
              <a:rPr lang="en-US" sz="2700" dirty="0" smtClean="0"/>
              <a:t>Refrigeration-required </a:t>
            </a:r>
            <a:r>
              <a:rPr lang="en-US" sz="2700" dirty="0"/>
              <a:t>foods</a:t>
            </a:r>
          </a:p>
          <a:p>
            <a:r>
              <a:rPr lang="en-US" sz="2700" dirty="0"/>
              <a:t>Frozen </a:t>
            </a:r>
            <a:r>
              <a:rPr lang="en-US" sz="2700" dirty="0" smtClean="0"/>
              <a:t>foods- no large ice crystals</a:t>
            </a:r>
          </a:p>
          <a:p>
            <a:r>
              <a:rPr lang="en-US" sz="2700" dirty="0" smtClean="0"/>
              <a:t>Meat and poultry must be from licensed processor</a:t>
            </a:r>
            <a:endParaRPr lang="en-US" sz="2700" dirty="0"/>
          </a:p>
          <a:p>
            <a:pPr marL="0" indent="0">
              <a:buNone/>
            </a:pPr>
            <a:r>
              <a:rPr lang="en-US" dirty="0" smtClean="0">
                <a:solidFill>
                  <a:srgbClr val="C00000"/>
                </a:solidFill>
              </a:rPr>
              <a:t>*Contact your food pantry to find out what they can accept</a:t>
            </a:r>
          </a:p>
        </p:txBody>
      </p:sp>
      <p:pic>
        <p:nvPicPr>
          <p:cNvPr id="4" name="Picture 3"/>
          <p:cNvPicPr>
            <a:picLocks noChangeAspect="1"/>
          </p:cNvPicPr>
          <p:nvPr/>
        </p:nvPicPr>
        <p:blipFill>
          <a:blip r:embed="rId2"/>
          <a:stretch>
            <a:fillRect/>
          </a:stretch>
        </p:blipFill>
        <p:spPr>
          <a:xfrm>
            <a:off x="5562599" y="2355460"/>
            <a:ext cx="3581401" cy="1730326"/>
          </a:xfrm>
          <a:prstGeom prst="rect">
            <a:avLst/>
          </a:prstGeom>
        </p:spPr>
      </p:pic>
    </p:spTree>
    <p:extLst>
      <p:ext uri="{BB962C8B-B14F-4D97-AF65-F5344CB8AC3E}">
        <p14:creationId xmlns:p14="http://schemas.microsoft.com/office/powerpoint/2010/main" val="4100407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686800" cy="857250"/>
          </a:xfrm>
        </p:spPr>
        <p:txBody>
          <a:bodyPr>
            <a:normAutofit fontScale="90000"/>
          </a:bodyPr>
          <a:lstStyle/>
          <a:p>
            <a:r>
              <a:rPr lang="en-US" sz="5025" b="1" dirty="0"/>
              <a:t>Can I donate……?</a:t>
            </a:r>
            <a:r>
              <a:rPr lang="en-US" u="sng" dirty="0" smtClean="0"/>
              <a:t/>
            </a:r>
            <a:br>
              <a:rPr lang="en-US" u="sng" dirty="0" smtClean="0"/>
            </a:br>
            <a:endParaRPr lang="en-US" sz="2100" dirty="0"/>
          </a:p>
        </p:txBody>
      </p:sp>
      <p:sp>
        <p:nvSpPr>
          <p:cNvPr id="3" name="Content Placeholder 2"/>
          <p:cNvSpPr>
            <a:spLocks noGrp="1"/>
          </p:cNvSpPr>
          <p:nvPr>
            <p:ph idx="1"/>
          </p:nvPr>
        </p:nvSpPr>
        <p:spPr>
          <a:xfrm>
            <a:off x="304800" y="1771650"/>
            <a:ext cx="5023339" cy="3623074"/>
          </a:xfrm>
        </p:spPr>
        <p:txBody>
          <a:bodyPr/>
          <a:lstStyle/>
          <a:p>
            <a:pPr marL="0" indent="0">
              <a:buNone/>
            </a:pPr>
            <a:r>
              <a:rPr lang="en-US" sz="4500" dirty="0">
                <a:solidFill>
                  <a:srgbClr val="92D050"/>
                </a:solidFill>
                <a:latin typeface="Gill Sans Ultra Bold" panose="020B0A02020104020203" pitchFamily="34" charset="0"/>
              </a:rPr>
              <a:t>YES!</a:t>
            </a:r>
          </a:p>
          <a:p>
            <a:r>
              <a:rPr lang="en-US" sz="2700" dirty="0"/>
              <a:t>Non-perishable, nutritious canned and packaged foods</a:t>
            </a:r>
          </a:p>
          <a:p>
            <a:r>
              <a:rPr lang="en-US" sz="2700" dirty="0"/>
              <a:t>Monetary donations</a:t>
            </a:r>
          </a:p>
          <a:p>
            <a:r>
              <a:rPr lang="en-US" sz="2700" dirty="0"/>
              <a:t>Volunteer time</a:t>
            </a:r>
          </a:p>
          <a:p>
            <a:endParaRPr lang="en-US" dirty="0" smtClean="0"/>
          </a:p>
        </p:txBody>
      </p:sp>
      <p:pic>
        <p:nvPicPr>
          <p:cNvPr id="4" name="Picture 3"/>
          <p:cNvPicPr>
            <a:picLocks noChangeAspect="1"/>
          </p:cNvPicPr>
          <p:nvPr/>
        </p:nvPicPr>
        <p:blipFill>
          <a:blip r:embed="rId2"/>
          <a:stretch>
            <a:fillRect/>
          </a:stretch>
        </p:blipFill>
        <p:spPr>
          <a:xfrm>
            <a:off x="4966482" y="1771650"/>
            <a:ext cx="4177518" cy="3133139"/>
          </a:xfrm>
          <a:prstGeom prst="rect">
            <a:avLst/>
          </a:prstGeom>
        </p:spPr>
      </p:pic>
    </p:spTree>
    <p:extLst>
      <p:ext uri="{BB962C8B-B14F-4D97-AF65-F5344CB8AC3E}">
        <p14:creationId xmlns:p14="http://schemas.microsoft.com/office/powerpoint/2010/main" val="1296248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KSREgr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KSREgrid</Template>
  <TotalTime>3976</TotalTime>
  <Words>727</Words>
  <Application>Microsoft Office PowerPoint</Application>
  <PresentationFormat>On-screen Show (4:3)</PresentationFormat>
  <Paragraphs>122</Paragraphs>
  <Slides>18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MS PGothic</vt:lpstr>
      <vt:lpstr>MS PGothic</vt:lpstr>
      <vt:lpstr>Arial</vt:lpstr>
      <vt:lpstr>Calibri</vt:lpstr>
      <vt:lpstr>Gill Sans Ultra Bold</vt:lpstr>
      <vt:lpstr>KSREgrid</vt:lpstr>
      <vt:lpstr>Donating Safe and Nutritious Food to Food Pantries and Soup Kitchens </vt:lpstr>
      <vt:lpstr>Outline </vt:lpstr>
      <vt:lpstr>Community food donations</vt:lpstr>
      <vt:lpstr>Reduce food waste</vt:lpstr>
      <vt:lpstr>Help food pantries control waste, too</vt:lpstr>
      <vt:lpstr>Can I donate……? </vt:lpstr>
      <vt:lpstr>PowerPoint Presentation</vt:lpstr>
      <vt:lpstr>Can I donate……? </vt:lpstr>
      <vt:lpstr>Can I donate……? </vt:lpstr>
      <vt:lpstr> </vt:lpstr>
      <vt:lpstr>Extension food drive flyer</vt:lpstr>
      <vt:lpstr>Donating to soup kitchens</vt:lpstr>
      <vt:lpstr> </vt:lpstr>
      <vt:lpstr>Food safety trainings available</vt:lpstr>
      <vt:lpstr>Upcoming produce safety trainings</vt:lpstr>
      <vt:lpstr>Other new info</vt:lpstr>
      <vt:lpstr>More information </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Londa Nwadike</dc:creator>
  <cp:lastModifiedBy>Londa Nwadike</cp:lastModifiedBy>
  <cp:revision>182</cp:revision>
  <cp:lastPrinted>2013-08-14T14:59:44Z</cp:lastPrinted>
  <dcterms:created xsi:type="dcterms:W3CDTF">2013-08-08T21:03:43Z</dcterms:created>
  <dcterms:modified xsi:type="dcterms:W3CDTF">2017-08-30T14:42:53Z</dcterms:modified>
</cp:coreProperties>
</file>