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7" r:id="rId3"/>
    <p:sldId id="259" r:id="rId4"/>
    <p:sldId id="261" r:id="rId5"/>
    <p:sldId id="262" r:id="rId6"/>
    <p:sldId id="264" r:id="rId7"/>
    <p:sldId id="265" r:id="rId8"/>
    <p:sldId id="268" r:id="rId9"/>
    <p:sldId id="266" r:id="rId10"/>
    <p:sldId id="281" r:id="rId11"/>
    <p:sldId id="276" r:id="rId12"/>
    <p:sldId id="270" r:id="rId13"/>
    <p:sldId id="269" r:id="rId14"/>
    <p:sldId id="271" r:id="rId15"/>
    <p:sldId id="273" r:id="rId16"/>
    <p:sldId id="272" r:id="rId17"/>
    <p:sldId id="274" r:id="rId18"/>
    <p:sldId id="267" r:id="rId19"/>
    <p:sldId id="275" r:id="rId20"/>
    <p:sldId id="279" r:id="rId21"/>
    <p:sldId id="278" r:id="rId22"/>
    <p:sldId id="260" r:id="rId23"/>
    <p:sldId id="280" r:id="rId24"/>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7" d="100"/>
          <a:sy n="77" d="100"/>
        </p:scale>
        <p:origin x="68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2"/>
            <a:ext cx="3037840" cy="463408"/>
          </a:xfrm>
          <a:prstGeom prst="rect">
            <a:avLst/>
          </a:prstGeom>
        </p:spPr>
        <p:txBody>
          <a:bodyPr vert="horz" lIns="92830" tIns="46415" rIns="92830" bIns="46415" rtlCol="0"/>
          <a:lstStyle>
            <a:lvl1pPr algn="r">
              <a:defRPr sz="1200"/>
            </a:lvl1pPr>
          </a:lstStyle>
          <a:p>
            <a:fld id="{B0D6425E-8C06-4BF6-9A48-C29AA8389CAF}" type="datetimeFigureOut">
              <a:rPr lang="en-US" smtClean="0"/>
              <a:t>9/5/2017</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830" tIns="46415" rIns="92830" bIns="4641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0"/>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7"/>
          </a:xfrm>
          <a:prstGeom prst="rect">
            <a:avLst/>
          </a:prstGeom>
        </p:spPr>
        <p:txBody>
          <a:bodyPr vert="horz" lIns="92830" tIns="46415" rIns="92830" bIns="46415" rtlCol="0" anchor="b"/>
          <a:lstStyle>
            <a:lvl1pPr algn="r">
              <a:defRPr sz="1200"/>
            </a:lvl1pPr>
          </a:lstStyle>
          <a:p>
            <a:fld id="{E6FC76C6-DCA9-437F-8F69-B4544F6A87D7}" type="slidenum">
              <a:rPr lang="en-US" smtClean="0"/>
              <a:t>‹#›</a:t>
            </a:fld>
            <a:endParaRPr lang="en-US"/>
          </a:p>
        </p:txBody>
      </p:sp>
    </p:spTree>
    <p:extLst>
      <p:ext uri="{BB962C8B-B14F-4D97-AF65-F5344CB8AC3E}">
        <p14:creationId xmlns:p14="http://schemas.microsoft.com/office/powerpoint/2010/main" val="1766335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Wouldn’t it be nice if we could keep all sorts of fresh vegetables in our fridge’s crisper and a full fruit bowl on the kitchen table… spend all day perusing recipes and food blogs and dream of creative ways to use our healthy fruits and veggies. Instead, we need to work with what we’re more than likely going to continue eating. It’s not realistic to assume that you’re all the sudden going to decide to make several trips to the store, the farmers market, and whole foods or other </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B47066-9E02-4A9B-A496-4F3D3A55C482}" type="slidenum">
              <a:rPr lang="en-US"/>
              <a:pPr fontAlgn="base">
                <a:spcBef>
                  <a:spcPct val="0"/>
                </a:spcBef>
                <a:spcAft>
                  <a:spcPct val="0"/>
                </a:spcAft>
                <a:defRPr/>
              </a:pPr>
              <a:t>21</a:t>
            </a:fld>
            <a:endParaRPr lang="en-US"/>
          </a:p>
        </p:txBody>
      </p:sp>
    </p:spTree>
    <p:extLst>
      <p:ext uri="{BB962C8B-B14F-4D97-AF65-F5344CB8AC3E}">
        <p14:creationId xmlns:p14="http://schemas.microsoft.com/office/powerpoint/2010/main" val="417588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9/5/2017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2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2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ksre.ksu.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Healthy Cooking Styles	</a:t>
            </a:r>
            <a:endParaRPr lang="en-US" dirty="0"/>
          </a:p>
        </p:txBody>
      </p:sp>
      <p:sp>
        <p:nvSpPr>
          <p:cNvPr id="3" name="Subtitle 2"/>
          <p:cNvSpPr>
            <a:spLocks noGrp="1"/>
          </p:cNvSpPr>
          <p:nvPr>
            <p:ph type="subTitle" idx="1"/>
          </p:nvPr>
        </p:nvSpPr>
        <p:spPr>
          <a:xfrm>
            <a:off x="1507067" y="4050833"/>
            <a:ext cx="7766936" cy="1733279"/>
          </a:xfrm>
        </p:spPr>
        <p:txBody>
          <a:bodyPr>
            <a:normAutofit/>
          </a:bodyPr>
          <a:lstStyle/>
          <a:p>
            <a:r>
              <a:rPr lang="en-US" sz="2000" dirty="0" smtClean="0"/>
              <a:t>2018 FCS Lesson Series</a:t>
            </a:r>
          </a:p>
          <a:p>
            <a:r>
              <a:rPr lang="en-US" sz="2000" dirty="0" smtClean="0"/>
              <a:t>By Donna Krug, Family &amp; Consumer Science Agent</a:t>
            </a:r>
          </a:p>
          <a:p>
            <a:r>
              <a:rPr lang="en-US" sz="2000" dirty="0" smtClean="0"/>
              <a:t>K-State Research &amp; Extension - Cottonwood District</a:t>
            </a:r>
            <a:endParaRPr lang="en-US" sz="2000" dirty="0"/>
          </a:p>
        </p:txBody>
      </p:sp>
    </p:spTree>
    <p:extLst>
      <p:ext uri="{BB962C8B-B14F-4D97-AF65-F5344CB8AC3E}">
        <p14:creationId xmlns:p14="http://schemas.microsoft.com/office/powerpoint/2010/main" val="291020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5302"/>
            <a:ext cx="3854528" cy="1382233"/>
          </a:xfrm>
        </p:spPr>
        <p:txBody>
          <a:bodyPr>
            <a:noAutofit/>
          </a:bodyPr>
          <a:lstStyle/>
          <a:p>
            <a:r>
              <a:rPr lang="en-US" sz="4000" dirty="0" smtClean="0"/>
              <a:t>Pressure cooking</a:t>
            </a:r>
            <a:endParaRPr lang="en-US" sz="4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2476" y="3838581"/>
            <a:ext cx="2412970" cy="2412970"/>
          </a:xfrm>
        </p:spPr>
      </p:pic>
      <p:sp>
        <p:nvSpPr>
          <p:cNvPr id="4" name="Text Placeholder 3"/>
          <p:cNvSpPr>
            <a:spLocks noGrp="1"/>
          </p:cNvSpPr>
          <p:nvPr>
            <p:ph type="body" sz="half" idx="2"/>
          </p:nvPr>
        </p:nvSpPr>
        <p:spPr>
          <a:xfrm>
            <a:off x="382772" y="2079320"/>
            <a:ext cx="5443869" cy="4555395"/>
          </a:xfrm>
        </p:spPr>
        <p:txBody>
          <a:bodyPr>
            <a:noAutofit/>
          </a:bodyPr>
          <a:lstStyle/>
          <a:p>
            <a:pPr marL="285750" indent="-285750">
              <a:buFont typeface="Wingdings" panose="05000000000000000000" pitchFamily="2" charset="2"/>
              <a:buChar char="Ø"/>
            </a:pPr>
            <a:r>
              <a:rPr lang="en-US" sz="3200" dirty="0" smtClean="0"/>
              <a:t>Good candidates for pressure cooking include: dry beans, soups and stews</a:t>
            </a:r>
          </a:p>
          <a:p>
            <a:pPr marL="285750" indent="-285750">
              <a:buFont typeface="Wingdings" panose="05000000000000000000" pitchFamily="2" charset="2"/>
              <a:buChar char="Ø"/>
            </a:pPr>
            <a:r>
              <a:rPr lang="en-US" sz="3200" dirty="0" smtClean="0"/>
              <a:t>Food cooks quickly and retains flavor and nutrients</a:t>
            </a:r>
          </a:p>
          <a:p>
            <a:pPr marL="285750" indent="-285750">
              <a:buFont typeface="Wingdings" panose="05000000000000000000" pitchFamily="2" charset="2"/>
              <a:buChar char="Ø"/>
            </a:pPr>
            <a:r>
              <a:rPr lang="en-US" sz="3200" dirty="0" smtClean="0"/>
              <a:t>Use less liquid since there is no evaporation</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5547" y="2497741"/>
            <a:ext cx="1930951" cy="191888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3953" y="719046"/>
            <a:ext cx="2371594" cy="1778695"/>
          </a:xfrm>
          <a:prstGeom prst="rect">
            <a:avLst/>
          </a:prstGeom>
        </p:spPr>
      </p:pic>
    </p:spTree>
    <p:extLst>
      <p:ext uri="{BB962C8B-B14F-4D97-AF65-F5344CB8AC3E}">
        <p14:creationId xmlns:p14="http://schemas.microsoft.com/office/powerpoint/2010/main" val="3940212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Boiling or Pressure-cooked grains?</a:t>
            </a:r>
            <a:br>
              <a:rPr lang="en-US" dirty="0" smtClean="0"/>
            </a:br>
            <a:r>
              <a:rPr lang="en-US" dirty="0" smtClean="0"/>
              <a:t>That is the question…</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8394" y="2160588"/>
            <a:ext cx="5175249" cy="3881437"/>
          </a:xfrm>
        </p:spPr>
      </p:pic>
    </p:spTree>
    <p:extLst>
      <p:ext uri="{BB962C8B-B14F-4D97-AF65-F5344CB8AC3E}">
        <p14:creationId xmlns:p14="http://schemas.microsoft.com/office/powerpoint/2010/main" val="3426355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Boiling or Blanching</a:t>
            </a:r>
            <a:endParaRPr lang="en-US" dirty="0"/>
          </a:p>
        </p:txBody>
      </p:sp>
      <p:sp>
        <p:nvSpPr>
          <p:cNvPr id="3" name="Text Placeholder 2"/>
          <p:cNvSpPr>
            <a:spLocks noGrp="1"/>
          </p:cNvSpPr>
          <p:nvPr>
            <p:ph type="body" idx="1"/>
          </p:nvPr>
        </p:nvSpPr>
        <p:spPr/>
        <p:txBody>
          <a:bodyPr/>
          <a:lstStyle/>
          <a:p>
            <a:r>
              <a:rPr lang="en-US" dirty="0" smtClean="0"/>
              <a:t>Blanching is also known as parboiling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6275" y="2820194"/>
            <a:ext cx="4184650" cy="3138487"/>
          </a:xfrm>
        </p:spPr>
      </p:pic>
      <p:sp>
        <p:nvSpPr>
          <p:cNvPr id="5" name="Text Placeholder 4"/>
          <p:cNvSpPr>
            <a:spLocks noGrp="1"/>
          </p:cNvSpPr>
          <p:nvPr>
            <p:ph type="body" sz="quarter" idx="3"/>
          </p:nvPr>
        </p:nvSpPr>
        <p:spPr/>
        <p:txBody>
          <a:bodyPr/>
          <a:lstStyle/>
          <a:p>
            <a:r>
              <a:rPr lang="en-US" dirty="0" smtClean="0"/>
              <a:t>Helps vegetables retain their shape and color</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41616" y="2736850"/>
            <a:ext cx="2478881" cy="3305175"/>
          </a:xfrm>
        </p:spPr>
      </p:pic>
    </p:spTree>
    <p:extLst>
      <p:ext uri="{BB962C8B-B14F-4D97-AF65-F5344CB8AC3E}">
        <p14:creationId xmlns:p14="http://schemas.microsoft.com/office/powerpoint/2010/main" val="924309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boiled salad</a:t>
            </a:r>
            <a:endParaRPr lang="en-US" dirty="0"/>
          </a:p>
        </p:txBody>
      </p:sp>
      <p:sp>
        <p:nvSpPr>
          <p:cNvPr id="3" name="Text Placeholder 2"/>
          <p:cNvSpPr>
            <a:spLocks noGrp="1"/>
          </p:cNvSpPr>
          <p:nvPr>
            <p:ph type="body" idx="1"/>
          </p:nvPr>
        </p:nvSpPr>
        <p:spPr/>
        <p:txBody>
          <a:bodyPr/>
          <a:lstStyle/>
          <a:p>
            <a:r>
              <a:rPr lang="en-US" dirty="0" smtClean="0"/>
              <a:t>Immerse vegetable in boiling water for 2-3 minutes. Then place it in cold water.</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16037" y="3298825"/>
            <a:ext cx="2905125" cy="2181225"/>
          </a:xfrm>
        </p:spPr>
      </p:pic>
      <p:sp>
        <p:nvSpPr>
          <p:cNvPr id="5" name="Text Placeholder 4"/>
          <p:cNvSpPr>
            <a:spLocks noGrp="1"/>
          </p:cNvSpPr>
          <p:nvPr>
            <p:ph type="body" sz="quarter" idx="3"/>
          </p:nvPr>
        </p:nvSpPr>
        <p:spPr/>
        <p:txBody>
          <a:bodyPr/>
          <a:lstStyle/>
          <a:p>
            <a:r>
              <a:rPr lang="en-US" dirty="0" smtClean="0"/>
              <a:t>Strong flavored vegetables should be cooked last so they do not overwhelm.</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514181" y="3279775"/>
            <a:ext cx="3333750" cy="2219325"/>
          </a:xfrm>
        </p:spPr>
      </p:pic>
    </p:spTree>
    <p:extLst>
      <p:ext uri="{BB962C8B-B14F-4D97-AF65-F5344CB8AC3E}">
        <p14:creationId xmlns:p14="http://schemas.microsoft.com/office/powerpoint/2010/main" val="1261134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Cutting an onion </a:t>
            </a:r>
            <a:br>
              <a:rPr lang="en-US" dirty="0" smtClean="0"/>
            </a:br>
            <a:r>
              <a:rPr lang="en-US" dirty="0" smtClean="0"/>
              <a:t>(Don’t cry!)</a:t>
            </a:r>
            <a:endParaRPr lang="en-US" dirty="0"/>
          </a:p>
        </p:txBody>
      </p:sp>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5130" y="2160588"/>
            <a:ext cx="5761777" cy="3881437"/>
          </a:xfrm>
        </p:spPr>
      </p:pic>
    </p:spTree>
    <p:extLst>
      <p:ext uri="{BB962C8B-B14F-4D97-AF65-F5344CB8AC3E}">
        <p14:creationId xmlns:p14="http://schemas.microsoft.com/office/powerpoint/2010/main" val="745460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Onion Cuts</a:t>
            </a:r>
            <a:endParaRPr lang="en-US" sz="6000" dirty="0"/>
          </a:p>
        </p:txBody>
      </p:sp>
      <p:sp>
        <p:nvSpPr>
          <p:cNvPr id="3" name="Text Placeholder 2"/>
          <p:cNvSpPr>
            <a:spLocks noGrp="1"/>
          </p:cNvSpPr>
          <p:nvPr>
            <p:ph type="body" idx="1"/>
          </p:nvPr>
        </p:nvSpPr>
        <p:spPr/>
        <p:txBody>
          <a:bodyPr/>
          <a:lstStyle/>
          <a:p>
            <a:r>
              <a:rPr lang="en-US" sz="4000" dirty="0" smtClean="0"/>
              <a:t>Onion Wedges</a:t>
            </a:r>
            <a:endParaRPr lang="en-US" sz="40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00038" y="3187787"/>
            <a:ext cx="4173963" cy="3305175"/>
          </a:xfrm>
        </p:spPr>
      </p:pic>
      <p:sp>
        <p:nvSpPr>
          <p:cNvPr id="5" name="Text Placeholder 4"/>
          <p:cNvSpPr>
            <a:spLocks noGrp="1"/>
          </p:cNvSpPr>
          <p:nvPr>
            <p:ph type="body" sz="quarter" idx="3"/>
          </p:nvPr>
        </p:nvSpPr>
        <p:spPr/>
        <p:txBody>
          <a:bodyPr/>
          <a:lstStyle/>
          <a:p>
            <a:r>
              <a:rPr lang="en-US" sz="3600" dirty="0" smtClean="0"/>
              <a:t>Large Dice – approximately ¾”</a:t>
            </a:r>
            <a:endParaRPr lang="en-US" sz="3600" dirty="0"/>
          </a:p>
        </p:txBody>
      </p:sp>
      <p:pic>
        <p:nvPicPr>
          <p:cNvPr id="4" name="Content Placeholder 3"/>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78568" y="3075117"/>
            <a:ext cx="4186237" cy="2790824"/>
          </a:xfrm>
        </p:spPr>
      </p:pic>
    </p:spTree>
    <p:extLst>
      <p:ext uri="{BB962C8B-B14F-4D97-AF65-F5344CB8AC3E}">
        <p14:creationId xmlns:p14="http://schemas.microsoft.com/office/powerpoint/2010/main" val="3034732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200416"/>
            <a:ext cx="8596668" cy="1729984"/>
          </a:xfrm>
        </p:spPr>
        <p:txBody>
          <a:bodyPr>
            <a:normAutofit/>
          </a:bodyPr>
          <a:lstStyle/>
          <a:p>
            <a:r>
              <a:rPr lang="en-US" sz="6000" dirty="0" smtClean="0"/>
              <a:t>More Onion Cuts</a:t>
            </a:r>
            <a:endParaRPr lang="en-US" sz="6000" dirty="0"/>
          </a:p>
        </p:txBody>
      </p:sp>
      <p:sp>
        <p:nvSpPr>
          <p:cNvPr id="5" name="Text Placeholder 4"/>
          <p:cNvSpPr>
            <a:spLocks noGrp="1"/>
          </p:cNvSpPr>
          <p:nvPr>
            <p:ph type="body" idx="1"/>
          </p:nvPr>
        </p:nvSpPr>
        <p:spPr/>
        <p:txBody>
          <a:bodyPr/>
          <a:lstStyle/>
          <a:p>
            <a:r>
              <a:rPr lang="en-US" sz="3200" dirty="0" smtClean="0"/>
              <a:t>Medium Dice – approximately ½”	</a:t>
            </a:r>
            <a:endParaRPr lang="en-US" sz="3200"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23223" y="3020992"/>
            <a:ext cx="4184650" cy="3133767"/>
          </a:xfrm>
        </p:spPr>
      </p:pic>
      <p:sp>
        <p:nvSpPr>
          <p:cNvPr id="7" name="Text Placeholder 6"/>
          <p:cNvSpPr>
            <a:spLocks noGrp="1"/>
          </p:cNvSpPr>
          <p:nvPr>
            <p:ph type="body" sz="quarter" idx="3"/>
          </p:nvPr>
        </p:nvSpPr>
        <p:spPr>
          <a:xfrm>
            <a:off x="5351429" y="1808318"/>
            <a:ext cx="4185618" cy="892741"/>
          </a:xfrm>
        </p:spPr>
        <p:txBody>
          <a:bodyPr/>
          <a:lstStyle/>
          <a:p>
            <a:r>
              <a:rPr lang="en-US" sz="3200" dirty="0" smtClean="0"/>
              <a:t>Small</a:t>
            </a:r>
            <a:r>
              <a:rPr lang="en-US" sz="3600" dirty="0" smtClean="0"/>
              <a:t> Dice – approximately ¼”</a:t>
            </a:r>
            <a:endParaRPr lang="en-US" sz="3600"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75745" y="2849584"/>
            <a:ext cx="4154898" cy="3305175"/>
          </a:xfrm>
        </p:spPr>
      </p:pic>
    </p:spTree>
    <p:extLst>
      <p:ext uri="{BB962C8B-B14F-4D97-AF65-F5344CB8AC3E}">
        <p14:creationId xmlns:p14="http://schemas.microsoft.com/office/powerpoint/2010/main" val="3507390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Culinary Knife Cuts</a:t>
            </a:r>
            <a:endParaRPr lang="en-US" sz="6000" dirty="0"/>
          </a:p>
        </p:txBody>
      </p:sp>
      <p:sp>
        <p:nvSpPr>
          <p:cNvPr id="3" name="Text Placeholder 2"/>
          <p:cNvSpPr>
            <a:spLocks noGrp="1"/>
          </p:cNvSpPr>
          <p:nvPr>
            <p:ph type="body" idx="1"/>
          </p:nvPr>
        </p:nvSpPr>
        <p:spPr/>
        <p:txBody>
          <a:bodyPr/>
          <a:lstStyle/>
          <a:p>
            <a:r>
              <a:rPr lang="en-US" sz="3600" dirty="0" smtClean="0"/>
              <a:t>Julienne or Matchstick</a:t>
            </a:r>
            <a:endParaRPr lang="en-US" sz="36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6275" y="2747403"/>
            <a:ext cx="4184650" cy="3284069"/>
          </a:xfrm>
        </p:spPr>
      </p:pic>
      <p:sp>
        <p:nvSpPr>
          <p:cNvPr id="5" name="Text Placeholder 4"/>
          <p:cNvSpPr>
            <a:spLocks noGrp="1"/>
          </p:cNvSpPr>
          <p:nvPr>
            <p:ph type="body" sz="quarter" idx="3"/>
          </p:nvPr>
        </p:nvSpPr>
        <p:spPr/>
        <p:txBody>
          <a:bodyPr/>
          <a:lstStyle/>
          <a:p>
            <a:r>
              <a:rPr lang="en-US" sz="3600" dirty="0" err="1" smtClean="0"/>
              <a:t>Battonet</a:t>
            </a:r>
            <a:endParaRPr lang="en-US" sz="3600"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87938" y="3003454"/>
            <a:ext cx="4186237" cy="2771967"/>
          </a:xfrm>
        </p:spPr>
      </p:pic>
    </p:spTree>
    <p:extLst>
      <p:ext uri="{BB962C8B-B14F-4D97-AF65-F5344CB8AC3E}">
        <p14:creationId xmlns:p14="http://schemas.microsoft.com/office/powerpoint/2010/main" val="734341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88932"/>
            <a:ext cx="6838282" cy="1088238"/>
          </a:xfrm>
        </p:spPr>
        <p:txBody>
          <a:bodyPr>
            <a:normAutofit/>
          </a:bodyPr>
          <a:lstStyle/>
          <a:p>
            <a:r>
              <a:rPr lang="en-US" sz="6000" dirty="0" smtClean="0"/>
              <a:t>Chiffonade cut</a:t>
            </a:r>
            <a:endParaRPr lang="en-US" sz="6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01442" y="2613499"/>
            <a:ext cx="3296081" cy="2192416"/>
          </a:xfrm>
        </p:spPr>
      </p:pic>
      <p:sp>
        <p:nvSpPr>
          <p:cNvPr id="4" name="Text Placeholder 3"/>
          <p:cNvSpPr>
            <a:spLocks noGrp="1"/>
          </p:cNvSpPr>
          <p:nvPr>
            <p:ph type="body" sz="half" idx="2"/>
          </p:nvPr>
        </p:nvSpPr>
        <p:spPr>
          <a:xfrm>
            <a:off x="677334" y="2016691"/>
            <a:ext cx="5680936" cy="4246324"/>
          </a:xfrm>
        </p:spPr>
        <p:txBody>
          <a:bodyPr>
            <a:noAutofit/>
          </a:bodyPr>
          <a:lstStyle/>
          <a:p>
            <a:pPr marL="285750" indent="-285750">
              <a:buFont typeface="Wingdings" panose="05000000000000000000" pitchFamily="2" charset="2"/>
              <a:buChar char="Ø"/>
            </a:pPr>
            <a:r>
              <a:rPr lang="en-US" sz="3600" dirty="0"/>
              <a:t>This cut is used when slicing leafy greens and fresh herbs. </a:t>
            </a:r>
            <a:endParaRPr lang="en-US" sz="3600" dirty="0" smtClean="0"/>
          </a:p>
          <a:p>
            <a:pPr marL="285750" indent="-285750">
              <a:buFont typeface="Wingdings" panose="05000000000000000000" pitchFamily="2" charset="2"/>
              <a:buChar char="Ø"/>
            </a:pPr>
            <a:r>
              <a:rPr lang="en-US" sz="3600" dirty="0" smtClean="0"/>
              <a:t>It’s </a:t>
            </a:r>
            <a:r>
              <a:rPr lang="en-US" sz="3600" dirty="0"/>
              <a:t>for when the dish wants lovely ribbons of green as a garnish or stirred into the recipe. </a:t>
            </a:r>
            <a:endParaRPr lang="en-US" sz="3600" dirty="0" smtClean="0"/>
          </a:p>
        </p:txBody>
      </p:sp>
    </p:spTree>
    <p:extLst>
      <p:ext uri="{BB962C8B-B14F-4D97-AF65-F5344CB8AC3E}">
        <p14:creationId xmlns:p14="http://schemas.microsoft.com/office/powerpoint/2010/main" val="408728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8099"/>
            <a:ext cx="8596668" cy="1642301"/>
          </a:xfrm>
        </p:spPr>
        <p:txBody>
          <a:bodyPr/>
          <a:lstStyle/>
          <a:p>
            <a:r>
              <a:rPr lang="en-US" dirty="0" smtClean="0"/>
              <a:t>Chiffonade Cut</a:t>
            </a:r>
            <a:endParaRPr lang="en-US" dirty="0"/>
          </a:p>
        </p:txBody>
      </p:sp>
      <p:sp>
        <p:nvSpPr>
          <p:cNvPr id="3" name="Text Placeholder 2"/>
          <p:cNvSpPr>
            <a:spLocks noGrp="1"/>
          </p:cNvSpPr>
          <p:nvPr>
            <p:ph type="body" idx="1"/>
          </p:nvPr>
        </p:nvSpPr>
        <p:spPr>
          <a:xfrm>
            <a:off x="191387" y="1640910"/>
            <a:ext cx="4933506" cy="2059219"/>
          </a:xfrm>
        </p:spPr>
        <p:txBody>
          <a:bodyPr/>
          <a:lstStyle/>
          <a:p>
            <a:pPr marL="285750" indent="-285750">
              <a:buFont typeface="Wingdings" panose="05000000000000000000" pitchFamily="2" charset="2"/>
              <a:buChar char="Ø"/>
            </a:pPr>
            <a:r>
              <a:rPr lang="en-US" sz="3200" dirty="0"/>
              <a:t>Leaves of roughly the same size are stacked neatly then rolled from stem to tip</a:t>
            </a:r>
            <a:r>
              <a:rPr lang="en-US" sz="3600" dirty="0"/>
              <a:t>.</a:t>
            </a:r>
          </a:p>
          <a:p>
            <a:endParaRPr lang="en-US" sz="3600" dirty="0"/>
          </a:p>
        </p:txBody>
      </p:sp>
      <p:sp>
        <p:nvSpPr>
          <p:cNvPr id="5" name="Text Placeholder 4"/>
          <p:cNvSpPr>
            <a:spLocks noGrp="1"/>
          </p:cNvSpPr>
          <p:nvPr>
            <p:ph type="body" sz="quarter" idx="3"/>
          </p:nvPr>
        </p:nvSpPr>
        <p:spPr>
          <a:xfrm>
            <a:off x="5088383" y="871870"/>
            <a:ext cx="4185618" cy="2083981"/>
          </a:xfrm>
        </p:spPr>
        <p:txBody>
          <a:bodyPr/>
          <a:lstStyle/>
          <a:p>
            <a:pPr marL="285750" indent="-285750">
              <a:buFont typeface="Wingdings" panose="05000000000000000000" pitchFamily="2" charset="2"/>
              <a:buChar char="Ø"/>
            </a:pPr>
            <a:r>
              <a:rPr lang="en-US" sz="3200" dirty="0"/>
              <a:t>A knife then runs through the length of the roll creating beautiful ribbons</a:t>
            </a:r>
            <a:r>
              <a:rPr lang="en-US" dirty="0"/>
              <a:t>.</a:t>
            </a:r>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31898" y="3426834"/>
            <a:ext cx="3474309" cy="2760696"/>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3264" y="3700129"/>
            <a:ext cx="2805662" cy="2214107"/>
          </a:xfrm>
          <a:prstGeom prst="rect">
            <a:avLst/>
          </a:prstGeom>
        </p:spPr>
      </p:pic>
      <p:sp>
        <p:nvSpPr>
          <p:cNvPr id="10" name="Content Placeholder 9"/>
          <p:cNvSpPr>
            <a:spLocks noGrp="1"/>
          </p:cNvSpPr>
          <p:nvPr>
            <p:ph sz="half" idx="2"/>
          </p:nvPr>
        </p:nvSpPr>
        <p:spPr>
          <a:xfrm>
            <a:off x="1828800" y="3721395"/>
            <a:ext cx="3032568" cy="2319967"/>
          </a:xfrm>
        </p:spPr>
        <p:txBody>
          <a:bodyPr/>
          <a:lstStyle/>
          <a:p>
            <a:pPr marL="0" indent="0">
              <a:buNone/>
            </a:pPr>
            <a:endParaRPr lang="en-US" dirty="0"/>
          </a:p>
        </p:txBody>
      </p:sp>
    </p:spTree>
    <p:extLst>
      <p:ext uri="{BB962C8B-B14F-4D97-AF65-F5344CB8AC3E}">
        <p14:creationId xmlns:p14="http://schemas.microsoft.com/office/powerpoint/2010/main" val="3596705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Cooking Styles</a:t>
            </a:r>
            <a:endParaRPr lang="en-US" dirty="0"/>
          </a:p>
        </p:txBody>
      </p:sp>
      <p:pic>
        <p:nvPicPr>
          <p:cNvPr id="1026" name="AEBEF348-E6DD-4454-984F-54FAA9B593CF" descr="1FE1BE6D-B0A3-45BD-827E-48CC3C3EF7C1@k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579671"/>
            <a:ext cx="7410255" cy="494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75938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6" name="Picture 32" descr="http://t2.gstatic.com/images?q=tbn:ANd9GcRKK2b15FeUHQS2KFp126Ttsi5YU1aplzBAcSv0cFpQb2LqgQ0&amp;t=1&amp;usg=__7iCOQHyPdtK2LYrXsbSCo1-DTm8="/>
          <p:cNvPicPr>
            <a:picLocks noChangeAspect="1" noChangeArrowheads="1"/>
          </p:cNvPicPr>
          <p:nvPr/>
        </p:nvPicPr>
        <p:blipFill>
          <a:blip r:embed="rId2" cstate="print"/>
          <a:srcRect/>
          <a:stretch>
            <a:fillRect/>
          </a:stretch>
        </p:blipFill>
        <p:spPr bwMode="auto">
          <a:xfrm>
            <a:off x="1676400" y="4876800"/>
            <a:ext cx="2609850" cy="1752600"/>
          </a:xfrm>
          <a:prstGeom prst="rect">
            <a:avLst/>
          </a:prstGeom>
          <a:noFill/>
          <a:ln w="9525">
            <a:noFill/>
            <a:miter lim="800000"/>
            <a:headEnd/>
            <a:tailEnd/>
          </a:ln>
        </p:spPr>
      </p:pic>
      <p:pic>
        <p:nvPicPr>
          <p:cNvPr id="1052" name="Picture 28" descr="http://t1.gstatic.com/images?q=tbn:ANd9GcRZQnB1jlLr7qD8HXIq7nCA9bmZYzwyClC5kn34xISqsG5Jydc&amp;t=1&amp;usg=__a_K6Q4-Gg_9BcAm7z1kJSAq9Z0U="/>
          <p:cNvPicPr>
            <a:picLocks noChangeAspect="1" noChangeArrowheads="1"/>
          </p:cNvPicPr>
          <p:nvPr/>
        </p:nvPicPr>
        <p:blipFill>
          <a:blip r:embed="rId3" cstate="print"/>
          <a:srcRect/>
          <a:stretch>
            <a:fillRect/>
          </a:stretch>
        </p:blipFill>
        <p:spPr bwMode="auto">
          <a:xfrm>
            <a:off x="8524876" y="4714876"/>
            <a:ext cx="2143125" cy="2143125"/>
          </a:xfrm>
          <a:prstGeom prst="rect">
            <a:avLst/>
          </a:prstGeom>
          <a:noFill/>
          <a:ln w="9525">
            <a:noFill/>
            <a:miter lim="800000"/>
            <a:headEnd/>
            <a:tailEnd/>
          </a:ln>
        </p:spPr>
      </p:pic>
      <p:pic>
        <p:nvPicPr>
          <p:cNvPr id="1048" name="Picture 24" descr="http://t1.gstatic.com/images?q=tbn:ANd9GcTvvustbJaZERulBhkJGOCcPfXNJHeaYiylGp-GfESUR4o5-3I&amp;t=1&amp;usg=__4aBuMb9bpyrFlq2UQXzEr4iFtS8="/>
          <p:cNvPicPr>
            <a:picLocks noChangeAspect="1" noChangeArrowheads="1"/>
          </p:cNvPicPr>
          <p:nvPr/>
        </p:nvPicPr>
        <p:blipFill>
          <a:blip r:embed="rId4" cstate="print"/>
          <a:srcRect/>
          <a:stretch>
            <a:fillRect/>
          </a:stretch>
        </p:blipFill>
        <p:spPr bwMode="auto">
          <a:xfrm>
            <a:off x="4267201" y="5010150"/>
            <a:ext cx="2466975" cy="1847850"/>
          </a:xfrm>
          <a:prstGeom prst="rect">
            <a:avLst/>
          </a:prstGeom>
          <a:noFill/>
          <a:ln w="9525">
            <a:noFill/>
            <a:miter lim="800000"/>
            <a:headEnd/>
            <a:tailEnd/>
          </a:ln>
        </p:spPr>
      </p:pic>
      <p:sp>
        <p:nvSpPr>
          <p:cNvPr id="60421" name="Title 1"/>
          <p:cNvSpPr>
            <a:spLocks noGrp="1"/>
          </p:cNvSpPr>
          <p:nvPr>
            <p:ph type="title"/>
          </p:nvPr>
        </p:nvSpPr>
        <p:spPr/>
        <p:txBody>
          <a:bodyPr/>
          <a:lstStyle/>
          <a:p>
            <a:r>
              <a:rPr lang="en-US" dirty="0" smtClean="0">
                <a:solidFill>
                  <a:srgbClr val="663366"/>
                </a:solidFill>
              </a:rPr>
              <a:t>A Typical Day in Kansas</a:t>
            </a:r>
          </a:p>
        </p:txBody>
      </p:sp>
      <p:pic>
        <p:nvPicPr>
          <p:cNvPr id="1026" name="Picture 2" descr="http://toast.anu.edu.au/includes/images/toast_slices.jpg"/>
          <p:cNvPicPr>
            <a:picLocks noGrp="1" noChangeAspect="1" noChangeArrowheads="1"/>
          </p:cNvPicPr>
          <p:nvPr>
            <p:ph sz="quarter" idx="1"/>
          </p:nvPr>
        </p:nvPicPr>
        <p:blipFill>
          <a:blip r:embed="rId5" cstate="print"/>
          <a:srcRect/>
          <a:stretch>
            <a:fillRect/>
          </a:stretch>
        </p:blipFill>
        <p:spPr>
          <a:xfrm>
            <a:off x="2667000" y="1524000"/>
            <a:ext cx="2425700" cy="2133600"/>
          </a:xfrm>
        </p:spPr>
      </p:pic>
      <p:pic>
        <p:nvPicPr>
          <p:cNvPr id="1030" name="Picture 6" descr="http://www.ifood.tv/files/images/How_is_corn_flakes_made.jpg"/>
          <p:cNvPicPr>
            <a:picLocks noChangeAspect="1" noChangeArrowheads="1"/>
          </p:cNvPicPr>
          <p:nvPr/>
        </p:nvPicPr>
        <p:blipFill>
          <a:blip r:embed="rId6" cstate="print"/>
          <a:srcRect/>
          <a:stretch>
            <a:fillRect/>
          </a:stretch>
        </p:blipFill>
        <p:spPr bwMode="auto">
          <a:xfrm>
            <a:off x="4724400" y="1752600"/>
            <a:ext cx="2590800" cy="1600200"/>
          </a:xfrm>
          <a:prstGeom prst="rect">
            <a:avLst/>
          </a:prstGeom>
          <a:noFill/>
          <a:ln w="9525">
            <a:noFill/>
            <a:miter lim="800000"/>
            <a:headEnd/>
            <a:tailEnd/>
          </a:ln>
        </p:spPr>
      </p:pic>
      <p:pic>
        <p:nvPicPr>
          <p:cNvPr id="1032" name="Picture 8" descr="http://www.alltravelingkidsfamilyvacations.com/images/GranolaBar.jpg"/>
          <p:cNvPicPr>
            <a:picLocks noChangeAspect="1" noChangeArrowheads="1"/>
          </p:cNvPicPr>
          <p:nvPr/>
        </p:nvPicPr>
        <p:blipFill>
          <a:blip r:embed="rId7" cstate="print"/>
          <a:srcRect/>
          <a:stretch>
            <a:fillRect/>
          </a:stretch>
        </p:blipFill>
        <p:spPr bwMode="auto">
          <a:xfrm>
            <a:off x="7239000" y="1371600"/>
            <a:ext cx="2071688" cy="2133600"/>
          </a:xfrm>
          <a:prstGeom prst="rect">
            <a:avLst/>
          </a:prstGeom>
          <a:noFill/>
          <a:ln w="9525">
            <a:noFill/>
            <a:miter lim="800000"/>
            <a:headEnd/>
            <a:tailEnd/>
          </a:ln>
        </p:spPr>
      </p:pic>
      <p:pic>
        <p:nvPicPr>
          <p:cNvPr id="1034" name="Picture 10" descr="http://www.orthogonalthought.com/blog/wp-content/uploads/2009/08/dsc_7846_550.jpg"/>
          <p:cNvPicPr>
            <a:picLocks noChangeAspect="1" noChangeArrowheads="1"/>
          </p:cNvPicPr>
          <p:nvPr/>
        </p:nvPicPr>
        <p:blipFill>
          <a:blip r:embed="rId8" cstate="print"/>
          <a:srcRect/>
          <a:stretch>
            <a:fillRect/>
          </a:stretch>
        </p:blipFill>
        <p:spPr bwMode="auto">
          <a:xfrm>
            <a:off x="1828800" y="3581400"/>
            <a:ext cx="2209800" cy="1663700"/>
          </a:xfrm>
          <a:prstGeom prst="rect">
            <a:avLst/>
          </a:prstGeom>
          <a:noFill/>
          <a:ln w="9525">
            <a:noFill/>
            <a:miter lim="800000"/>
            <a:headEnd/>
            <a:tailEnd/>
          </a:ln>
        </p:spPr>
      </p:pic>
      <p:pic>
        <p:nvPicPr>
          <p:cNvPr id="1038" name="Picture 14" descr="http://t2.gstatic.com/images?q=tbn:ANd9GcRvhHJ_kyGF-9v2eYUO8MfgVF0trKZbBGozzYJSZ01XC4UFu-E&amp;t=1&amp;usg=__IBcdEhM_qWEFizoAXH6FBg1iIb0="/>
          <p:cNvPicPr>
            <a:picLocks noChangeAspect="1" noChangeArrowheads="1"/>
          </p:cNvPicPr>
          <p:nvPr/>
        </p:nvPicPr>
        <p:blipFill>
          <a:blip r:embed="rId9" cstate="print"/>
          <a:srcRect/>
          <a:stretch>
            <a:fillRect/>
          </a:stretch>
        </p:blipFill>
        <p:spPr bwMode="auto">
          <a:xfrm>
            <a:off x="4114801" y="3810001"/>
            <a:ext cx="2657475" cy="1724025"/>
          </a:xfrm>
          <a:prstGeom prst="rect">
            <a:avLst/>
          </a:prstGeom>
          <a:noFill/>
          <a:ln w="9525">
            <a:noFill/>
            <a:miter lim="800000"/>
            <a:headEnd/>
            <a:tailEnd/>
          </a:ln>
        </p:spPr>
      </p:pic>
      <p:sp>
        <p:nvSpPr>
          <p:cNvPr id="60427" name="AutoShape 16" descr="data:image/jpg;base64,/9j/4AAQSkZJRgABAQAAAQABAAD/2wCEAAkGBhQSERUUExQVFRUWGBgXFxcXGBwYGxwYFBgXFxgXHB8YHCYeGBwjGhUUHy8gJCcpLCwsFR4xNTAqNSYrLCkBCQoKDgwOGg8PGiwkHyQsLCwsLC0wLCwsLCwsLCwsLCwsLCwsLCwsLCwsLCwsLCwsLCwsLCwsLCwsLCwsLCksLP/AABEIAMIBAwMBIgACEQEDEQH/xAAbAAACAgMBAAAAAAAAAAAAAAAFBgMEAAIHAf/EAEEQAAEDAQQHBgMFBgYDAQAAAAECAxEABAUhMQYSQVFhcYEikaGxwdETMvAHFEJS4RUjM2JykhZDU4KiwrLS8ST/xAAaAQADAQEBAQAAAAAAAAAAAAACAwQBAAUG/8QANBEAAgIBAgMHAgUEAgMAAAAAAQIAAxESIQQxQRMiMlFhgaFxkRRCUrHwIzPR8UPBBWLh/9oADAMBAAIRAxEAPwAXfWnj9pMNj4achGccTs6UKs1zKWZWSSep/WnS6NB4grw4DE99NljuxtkdlIHHM99fJG8f8Y959YbKqhgbn4iRdeiLivlRqjerD9aYbNoWB87nRIjxM+VHH7ehsStSUjiYoPa9NrMkQHNdUwEoBUTOECKSO/z3im4i5/DsPSFbHcTDcEIBI2ntHxqK+7pbdOuFfDXtMSDukb+IpMvbTm0Bz4TbCgo5JUCVGdoCc++qKfvruLjiWUn8ygDy1UdrvphXu7gAep/xBrqs1ay+/wB4xvXaE52hsc9YelVmlmYQpLh/kk+lRXdcrKQSvXeO89lPQTJ6mrzltUkQ2jVA2AR5CvPfRyG8uBblz+u0m+8PN5pUOWPlU7F/Hae+g6lPLPPfUwuR5QwUkHlPqKSUUdcTmrXGXxGNq+EkYgVZFoQsEBRGzOlizXFaUj+MlXNEeRq0myPJxVq85oiXXqCP56SQ01nwmE7Rc5V8ihP80x4UHc0efBKnBrf04922mKxWTsyonGrzTI/MadXXkbLjPrEHiGTYHM5HYdGnLbalB5K2W0DBKkkKInjGJg47K6DZLvas7YQ2kADYPqSeNMBanbPOq7t3JOwTwkVTxAscADkOkD8TqPei3bLwCQSTAGZOUUp2zST4pKWZjIrj/wAZz5kUz6SaC/eIAfWmPwwFJnecvOrmj+ijNlSABrKGa1ZzvH5enjSaqEQZbdvLoJUvEVqMiK9x/Z85ra63XEJViQYKjOO0Yde6newXehkQkRxJknnW15Xy2wkkk8gCT3ASaUrdpmHTqpVqcDgr9KbYS+/PEAGy/bkIzXnf7bQP4lflTBJ9utc+tOmrzi9V1BYTOAxg8CqAJ8KL2FpKzioU5XfZmUpiEmd4Boa2ViQ4H3xDYLw24BJiXdL0kGaebPZwpIIOO8Vu7crC/wDLSDvSNU+FY3dvw/kUY3HGu7JlJ2yDJreIW3fkZStFjJPaAj822orVcxUMFTGU0Z1ztFQPWecUmKS9QGTgn94K3Nt0ihbNEnFAltYQviMCeIz2Z0AF9uWdws2lspWMZSZSofmTOYP1BrpPxgTChBqlftxt2lrUc2YpWM0nePUbRT62qddLj38pQvEuD3+UXbFfaTksjnRuzXgojBYPjSIq63GXvgKgknsKHyqB/EPUbIprsuj7QAJUvW2lKo8IqaypUOA3OVWLXp1Qq4026NVxKV8wO8bqG2nQ1hR7Ci3w+YeJmrJu9KRg4rrB9BQ+0XgUHPWG8Vqu6bHeIQNn+kxEgVoIvY6iOR96ypf8QDefrpXlP7YfpMfq4nz+IectBTilKlcppYv2/rZ8rVmdH82oT5Z00M3c4k4FKhzq2GTGIIPfSKiQe+vseUkFirywZzNrQ62WlQU8sIB/MdYgf0jAd9MNg0BYs6krUpbixiDOqAd8D1NNuqMinrFakpGagOBqlrbGGkEAem0w3ljFphxSSRMYETwO6qDlgQ0oFfyfm2cjRq+bOJ+IlST+YA/8vKqZa+InVVCknMESO4155JrbB5S+uzI1DrKzl8MgQFgDhFQ2rS6ztpAKu4H0mTV9GibCiBATzGHhVh37O7GqNcdylD/tVNKUtuc49oFl9a+eYrOaeMZjXJ/p8c63s2nivwpwO/P1pmY0Hu5rH4YUR+ZSleBMUaatdnaTCEJSNyUgeVPZeFXl8n/EX+Iz+TMA3ZpMtYH7lzmEmKs3laHlBMNKA6e9EXtIG+Q3UGt2l4UClAFTMEIIUmciszgivErHSdQJSQQRhG6Klb0nUd/fQVpDrzh1UHE9BzNNF26LoTBWQtW7Z+vWu7Ly/ePtNFfiAzMsd6PufKMN5OH60ZbUqO0onfFV7XeLTKTJAA6Ae1LzulgcJ+FiBhOz9a0Lp3G8hKm7wrgRndvNLYMkAUBt2lU4N/3UJtFmccBWsmBjwjgKArEk0wZfmY+nh6+ZOY1WRsOKla8d5piZu9ko1SlCxuUArzBrla9dPyrIqay31aEfiSRyPoabXUU3XB+sO3hi/hadEf0Vsi/wfDO9tRR4DDvFao0T1f4VocHBQCx6Gkc/aC60YW0og/iSZB4YjDvo1dn2ipVBII4KHtIo2D4y6bem8mFd65Ctn0jZZ7I+j/MSehHqaupU4kSrVMUGZ00bVmDQrSjS1ami3ZW3FLX2SsIUQhJwJmI1tg5zspdaoThCQffEQa7WOGWNLN8NrA7Qq2nVMQRXBxctqYhTYfQeCVAGN+EHrRe7NPX2yEvoUY2gQeoOB6RVBqsAypDfBjH4QflM69aLGFDETQ55haMBJTVC59LA4BPDMEETvFMaSFiRUjVpdy2aJOuk4YQJ93adjXSJGUjI5YbsK9eutYH7pSTuCp7pHtU1vu3anPhVZSXWxkVDhn3VNhlOl1z6iPDahlW9jF68rW+1PxGTwhWBPOI6UBtGliDIKIjDE7e6ugMXkHRCm18lIUO8KFLOkWgSbQkqQPhufhOw8FRs45jjlVVS0lsMD87fWPFoUYYCKir9RWUt2u6XWlqQtCwpJgiCfEZjjWV644SvzjfxJ8p2Rek4aVDiXEf1NrA74irlm0nbVilaTyIrxq/MIzqQWhlWJbR3V88HTGASPr/qTFR+ZftNzpAn8wNVLRfCFZgGrBWx/pIjkKiKWP8ATT3CsNx/VmctaZ8JgO2PozGFVEW3UMhVXr8ttnQ2YQlKth9qUv2gk5GnVU9oMz0KlBHlH2w3kFCKuO2YlPZUfrYaQLvvUoVhEcadbovdDiYyNJfhyh35RN9RTvLAF52p5pUOCJyIMg8qEuaRiYknlXRnGEOJKVJCknApUAQaSdIdBVJldlTrCD+7nEQPwz83LOapoFR2YYPxOTiRyIxB9nvRLi0oQhalqySlMnnwHGm+7tHcteOQ/Ss0NsiG7MgwApSQVmIJUd844TEbKIv3lJIQNYjM7BzNZcUzhYuziHY6RLKEIaGxIFCL4v1ZGqwgqJ25DvPpUdotaBi4rXVsAwSPehds0gJwSKFTtgfz3gJSScnf6wHetzvOmXnCf5ATqjkMutM+i+jyW0JEQInv20Nu9lbq+1gBHeae2lBLYMRAz5U8OX7jHYb4EPiH0DSvMxb0sdIQGmhJVieAEeZ8jQFm7HoxSI3kgUfetgKirafKlu9dNUJltB+Ko7EjWx3SPIUqtrLjpRYaf0kCmaLUArUVgrdh5146yI7MVQY0ZetUuLS4lROIKSI3CCN0VZT9n9q/AtxPQepFWdmg2L4PXaHrA6/Mt3XYELKviSYgADDPOfCmCw3PZ0Y/DBofdGiNrbQdbUUqc1KjodUetEBcVr/OynlJ8xFR2o5fZtpjWqy41fz2hMOMpOCEDoKtIvHdApYe0RtWarQVDcFlA7gkCoFXL8P5gs8Q5WupXfPxJxUjc2jp96Ow14q1A7aUmH2pj94Obiow5Gg97W5QcAaWtIGcLV6nh41qgvtMXhsnAM6F8YThU6bTxFcwN6PAfxV/3H3rRu9XScXnOWuYw60S0sORjDwZbrOqoto3ipDahvrndltylCCtU79YmtX33UmCpXDEweIrlsIODEtwRHWdE+/JAxNRKvVs5EUkWYPEgjWPeR400WJ9Kk9tGqoZziDyJ8jXNa/QCIbh1XrmXS8g7U1lUVrbnId1ZUv4n0EZ2J9YKuK4V6o+K24gxvHoaNfsFH4SsTxmrIvRIyUK8/aqfzVVirfJEBrrWOYMtGj7v4HB/uT7VGNH7RGK2/8AlRYX2naoVIq9U76Vpp9IYvvHT4ibbvs8ecMl5HEEH68qhR9mjn+sjuNOgvdG+tl3k3HzU8cQoGAwhdvxA6fER3fs9dAMOo/tNBnLgeaVIWEqG0TXUm70Rlieh9BVW22YOCPhqx2xHnWniNu6fiGvEWZw4gO576VgleJ3jbR1m1hRwpef0bfBlKDHMe9ZabY4gplBBGc7frfUFlZ6dY8olnhIzGC1WIODAlJOZGR50s3sl5vswNXYU5foaLWG/ErwOB3GrpcSeR7qAtoPKAuqs4I2iS3Y1KxUalISmABJOQA6U2N3e0CZbChzOHKoE3I2q0haBqpSBCdk44n62U5bVfr7RnbjO4lm57qCQJw962vOVD4SDG854dKvPOJQkq3DdSub2AJKlBMmc66wNWNK85PUrWsWPSEUXGwB29Ze+TA7hVqyIs7H8Fpts7SlIBM8Rie+la1aXMIzWTyBoS79oCCYbaWviYSPWirr4th3Rgfb94x6s7OczoS7441sm9eNc3GljxODSRzJJonYFWl4a2CE7yPIHGuam5N2bHvD/CrjJjw7eHZ1pyzreyrU5jAA38OFLl3qLZla5A8eGwCidp0ggTEAUIs/Uft1k9lBBwgzDiLKnaZoVeiEjrnS5adKjiUkqUdgw8cqDWu8rQ7JUlcbdUGPDE03SX5DH88odXCMDlzJb5taCf3JlXhTFdmi6SiViVQNY8dsUqXSkreQnUIEyZEZYjPjFdQaASgY4wKdo30+8LiXNShUiFpRYkto1UjrSulqN9MOmd4nWgJJiVGBkMhy291KRvVU7ulN4ZGavIlCNpUAwihShlhW6rxUMVrEcT70J+8E/iNYLOlXzAHnVHZD80MvkR10W0zSDqa0jZ+k50/Wd9DyZEHDGuNWSyNp2Ryo/d1+FojVJ641Ox0N3MkeUhu4cP3hzjw9ow2VEjWHAKIHSsqizpcNUV5Q6qP0n7SfTxHmYFFzLED4xJ/pj1q/ZtG5+dxfHVge9SCwODLUV1I9K1DVsx1Wm+rvpqV5yM7nO3wJY7kDZhLbOirJxPxDzcV6EURYuFgfgHXHzpfBvEZNtjkufM14G7wJySP9w9KrB23A+8QVdv8AkH3jSLtaGTTfcK3bUlOWqOGApUN0245uIHUn/rULujlv2PNxzI8kV25OQAP59IHZL1sjt9/QMyB1qFV6tDHXHSkxGiVqUe0ts/7l/wDrVkaBuHNxHcr2riXYcxO7Ggc3h+06TMj8dBrfpVZyCMFc6jToCra4n+0+4qN7QdCfmdnkmPWhK/mYmNReGGwJi/abxQTKcOVWbHpUUQDiPT1qG9rhbbHZUVKnDCMOnSgTtnIyNMSqq1Z6g0MMTolj0paVmoT3dKJpvFsjAg+dc0uuyrVJgxlTPYbrdGcpG76yqW6tatgZNZw1eeeIWvhPx2lNhZQTtzOGIHLAUsWP7P33FnXcSlA2plSj/cAE+NNllZiN9Wk2wIGOfD6xpdPE2JtmTklRpSLts+z6yamqUEKjBzWUVTvOOqruGezCgVn0OcS4W0gkjMjKNhnZhXQEtqX2lCB4/pU2uEjDCqV4mzBDHb1gJca+W5gW6dCm2iC6orVuySD0GPWrFvWlJ2AD63VU0h0wYsqYWsFexAxV+nOlZF5O2kaw/FkkDZuO2uetrRqOw842oNY2XMvXjeacgZMzA96H/EW5gSYr1Nge/J1IjxJq3d12vrc1JCYjWUADmJAG80QVUGxEsLBRtCVz3YgQV48xNMrN5NowCRwMRWWG4QlIBxO0qAPfs8KRtJLer7wtLailKTq4ZSPm8cOlCtdhOdvrPOGOIYjJjkt/4rgiCB6//Kt2teqgmgeiKyGgVGSqTJ5n0FXr1cJTA24VwAVG3yYpx/UC9BK1hAAUog9s48QBgOXuaXtJdG9chdnanPXCcBsiBvzyoyVFAMnKoLq0vaA1Z38JmgodlORnbnH4bJZRmc3t12qQYKVIVuII86qpWoYk+FdrNqYeEK1VDdQi8tA2nASyrUVsB7Q5bx9YV6dfGg7EThYB4wROcNWwbSongKLWBsrBzHWsvDRx1hcOIPAjEHrs5HGrd33c8flAArrWUjaPyNOczcXUr8xrKJfsK0/6oH+0e1eVN3vP9/8AEXrH6hDSdLGZ+dI7x6VuNLLPMF1AG/H2q89ZrOv5m0noKpr0asqsdSORpSVqOR/b/EkLVnmDPVaXWcf57f8AdHnW3+L7PH8dv+6qTmgtmV+Ydfehlq+zxgTqrUDT9CeZ+JgFPrDo0zY/1UHkoVh01Z2OJ6H2FIlu0QUjJRoQ7c60n5j0wohVW35zKFoQ7idSGl7U4LB7/apTpi1GC+kH2rlTbzic4VzwPfl4VKzeySdUyk7iPas/Cso7pJEZ+HrJ3nR39MUj8x5A0EvHTOZ1UqJ2TgPOgodwgYmrlk0RfeMlQQj+kk+NK7NB/cO3r/8AI0011DMFr0icJ7Qmdg8gKP3Xo48/CnE/CSdh+bu2de6mC59EWbN2s1/nVnyGxPSr9svRDe2eAobbV5IuPXr9oo3sThJJd12NtICUpy+ia0t1vQ385A8zQh+/Hneyykyd2fPckcaJXPoiBDj5+IvdMgHjtV1wpIrLxLAV960+3WQWf4r6uwA21+dUlR/pTkOZJ5UU+4IaEkyrerE/pV606qE4GKRL/wBLSVFLXaIw19nTf9Z0XZY7oG8CvXee7sIbvO/AkQSOAGfOgyLeXDClFKdwz79lLyHlqMmJO01ZFoUNo7qw0Hqd56K0hBgRis1ns7eKGkSc1FIJPeK9ftuEIAT/AEgDypfbt8HOTRKzLcWMB34TSmpc8zmLKaTkzZi63HD2lGBjicgMzFOFxXalKZjHxoJZhqykqk4a0bIxAow3eqUjOOdPqC6u/wBJHxNjOMLJ9Iry+AwtSQSqIQBtUcvfpXIHXXv9LHjOJrp7l4B3FRTAyBjvoLailSwBEzOHCqXuUDIwYPC5r2xzl26WShpIOYSAeYGPjVe1LKlRu38KI/DhPGhzwxJidhrzSTtn6xgIJJgPSZ134RQ1GsrCcwBt78qSl2S0jNaf7f0rpTVuYQIWtAJO0igd6XlZSTDiOhr0+HtatAAuc+kNW3xvFaxOWlBGqs8sSPGm27NMFoMPApO/GKAOXownJwHkCfStV6TBSSkNqXskwB7+FOsrN25T35GMOOXOdPsl7NPJGKTOw1jt0jNo6vDMfpXKrK24FhYX8PelPamN84eFNV26SrREmeFTWVafX95P2J5p8xgW7aAY1CY3VlRt6VNkCZmsqfH1+YOh/wBAin+2Ho7Lh7gfMVRtOmVuazKFp3lHnBFWLVYFWZeqsyiYSuMOStx45HhReyWBt0AKEcf0q1WSsg6QQY6xQRvFlH2n2j8SGyOAUP8AsaJ2TT9a9iBwIPvUt5/ZUVgqZUAc4OR7sqWGNHXmXvhPJLe3XI7Mbx+arTXw7pqAwZPUcvp5w69pquSC0lQ2Qoj0NDbRpWDmwroQaaLDoXZ1gEOlR5geVFLNotZ0ZNgkbT715zcTwqHwkn3H/crKheRxEJi80u5IWDxFErBoq48oEJ1BtJ9Kdf2Y2nEBIqF+/kNDKY3AnypJ4wscVLj5jQxxtuZYubRttrGCoj8SgPAZCir9vQjAEE7vrAdaRLZpi8qQlJSO4/pQxd6vqwCfGK4cPYd25+pizw7ucuY6XhbFunUQdYnE6uQHPaayz6Nqw1zBPU0C0StdpD+AQUkduZw3HLE54bZroCVpAJUZNC1ek4JirXarurPbBd6GUwBG0naagvjSJDKCpaggbyfAcaoX1f4bTnJOSR60FaudNqGtaQFzkk5Cd21J40XaAAeXz7RK0lh2jwPfGmn3iQkwjgcTzPoKGotI3U3p+z5hOLQMflUZ7iatpu1hkSWwCNpH6Ux7al2UH3lqXIqgKIp2SyvO/wANtR4xA7zhRpGha4l5eP5U+5zojadL2G4BUkbABxyjbQ+8NMVLBDaeqqHUxGw/n1mF7mOwxKrtzhrGQANtQtXwtcosyCsjBS8gJ4qzPKhFu+K+sNySo46uwDao8MRXQ7ju1DLYSkYDadvE8TWPivBY5J6TrCVGTvBtmbU02AczmTnO3PPOqV8XvqNz+I4J57+lGLyemRgBnjSPeNwv2hzWS9qgYJTBgDoduf8A8pPDotr5Y4EUWA7zCVPjuHNSvLyo3onZpclUkSBjjzz50Ld0MtiEyLQjqD7GmTQywrQiHFBaipRkYbE+xr0LwoXAI3nG0FTGp9ICaEPTMDaYou8mhSbqcdVrfEKU7AEgnPOSYHdUNqlmAEmqO2TIEaF2ZQ7TSCTmSASfCobZ9nFlUnstBJ/lJT5GKYWLtKBi4o849BVhakpG/maoW5wMbj3MWx32OZzp/wCzbH90TyMedX7u+zVYErcSDuSJ8THlTXaLwjLCqTukITmaz8UWOkkx+q0juyBnQdlPzKUYzxAnuFe2zRuzDJJHJR9aHW3Sn8qT30Mdvh5YkIMdTWZY/wC4QS3mTLTlzIBMHDjFZSbbdK30uKASnA7lf+1ZVY4O4jO33gl3HUzoKLcl5IUCFAjbB76hRc0dpiADm2TA/wBpPy8suVJVktBbMtr6bDzpqujSFJwUYNQW8O9Ryu48pWfDtC1hvtaCRiCnApV9ZcRU1+WRFtQCFaqk+sSPAVv8Rt0YgEgYHb0Oyl68bUpkmCSk7cj1oarG1aV+0QK9Tal2MN2CzsMJ7MczietU7VpOgEpQdYjOOO/dS2jWePYSpZ3JE99EGdAnHMTDO8gnW/4+tEOFTObTGlgu7T1y9VrzOG6tQVKwEk7hj4Ci136DMN4qU48d61EDuGB60wMoQ2NVICQNwArW0L4P8TjxSgd0RWZ0ZWrFcIHHPuFEWtHWxgFFStkDz+hV22XklIhSgDsBrS7LRrGaQ9jZ2gm2wjJluyWZLSYSniTx3mhekWkSbO3JgqMhKdp/QVPf16ps6Co4nYBtO6uWWmy2i0uqdcVqyctw2ADYBTeE4btSWsOFHzAAJ3xmXXNIVKUVESTR+5tJXYhSOSh6jbQO7rtSgicTvNNlnvBlAAA1lcsB71VxHZ40qsqbOMEZl+z38ZxJjjRaz28LwMQfrGh9ltTZGOrB3gVBb3bOiPhqIWckgyD0OQxxOyvMALbDMSUB2xJbboPZVq+IGg2sHNGAninLwrVvR4IkDE8ajs98EHFXUE0cZvBKtgjrNE1jnYnl57wSHr2lW67ibZSVKgqVio7TGQ5AZD1JNe3he6UjyFEkpQrI1TtV0MqVKkgnfJGXgaxiebHaLVlLd7MTbxvdZVqpbUsZqKSMNycc6I3baVKyYdHEpPnMUyNWNCRghIqK0WpaZ/dwN+Y8K3tgqjSsaSH2Agu8GHlIxEDoDU1zNQkYYgT71HaLfrQCYBMH2qNd4auAGHjXLYzYLTnrIXSIaefwOOyvP2iYASIAAoK3bdYkZYZ/ptpZtl7PlSklSUwSDq8OJxpwVrTttFJT0jra70SgaziwBvJgUu23T5lPya6+IQqOkgUulM4lUneTJqVpgbx31UlSDxZMd2AG5kj2m2vsd5BBqum/pP8AAtHRBpiuuxt5lQpmsLzSfxI761WpzsvzFvYybKPiIzd/oSJ+7Oq/qSR51K5pW6WylLOqIzO7oK6J9/QMJHQ1qq2p3pPOt01DcfuYkX+azhj1lUVEnaayu4/ER/L4V5VI4wjoIf4j/wBZwxKVoc+E4k62wgTPHCmSw6F2pwSlopG9ZCP/ACg+FdHbWhI7KQkcABWO3iE5qEVjcTnfAEV2rZwogW5tD3W4Lr4/pQJ7yc+6jK7mZOKgVn+YzVG06QND8U8Bj5UNf0hcVg2nqoZdNtRsVLasQ9Nz7naNLeogQnVQNwGEdKrWq9G0CVLBwy292ZpVs9jecMqcWZ46o7kwKvgsWdQ+KtAUcgTJPTM0JbJ0iYaQu5OZOL1cXg22qN5w/WpU3W4r516vBPjjWLvRxYizsqPFYLaekjWPdUTt3WtY/fL1P5WRHeo4nwoO51/nt/qHg+g/eRXoGGUkaydaIxMnxxqK5rcADiAImTQS9LsDZjM7cZ7+NZd4WvsISVcvU5VroHXIlC1jTjOZat8vLCjkMBw49aKWO5fiJhAk7dw5mi106L4AvGduoMB1OavDlTGlCG07EgcgIrVrLAZOAJNbxAGyxVZ0MSlMq7SvAct9Br3uT4WMwPGmu2aUokpZGt/N+Hv29KDuuBRlcuK8ByHrS7LFU4G8bUbScvFNth1eUpTv29N1St2cIEAAbzmSeJOJpnTdzq8khA44eFTt6JjNatbhlXC8ttj2lBuUc4olyBP0avsP6iZntHPHwo+5o42tcQRtnOOVLl82EWc9tQAxIJwkVuz7Thcj7QjZb8cwEAjfMehoyze52p6jZSA3fjf4SVcQD6xWw0gOweNaeGsB7oxBNSvOiftBJIy3/WFWU3okjBQrmTulC8oHdJ8a2sD75lRVA3Ye1aKLEBJwIDcKD1jzaWW3CQpKVT9SCIIqm5o+mIQtSd09rzx8aAp0jKCdaDy+jRO7tK0OGAFd2fEVN2VqjPSEQ68ps/cbrYOpC1R2TMY7zNI9q0MtiMSl1U/lIVif6SYrqjF5gwCSOeFWk21G+qaOIarJGN/OIaxj4hOX3ToNaFkFYWE7iqD54U3WfRFARqqbB559++jlovRIGfdQy1X9qgyYFLu4myxuf2hqXfYRdvb7PVFQLDikZykrUQRsIMkj6yrVjQa0AD97HVRokdMUoxJAHHCpE6YhQwOHDLwpgu4nSAf2EbpdeWILtGjdrCSGnkE/zEjukHxpcty7zZVCkuRkCEJUD/uSI76cXtJwf0oVbr7Uo4SBTaLbAcMgP1EE1s/M4lFldrKQStCTtBOXckisqJy9Uye0Kym4P6B9oWfWEzetpcGJj+kRXtnu4qMrVj/MSaoL0k1hCFIA3yCaqqty1H5z6UPZ2H0nKAOXxHKx3IkxCgeFEm7jUMiB0x86S7odfUrsBSxwy78qcrMxaVQVBKRunWPhgO+obqnU7nMx8eY95ZRcAX85WRu1ykdQiJ61csl0ss4obQjeQAD3xNALzctaXEpBSUK/EJwjYRsNbMWZRxcWpQ3SQPChyVABPz/1FNWSNWoRj+/tpwBlW4Ymq77rjm4c5Ph+tUk2ltoTIAqhbtN2Gx2dZZ3IE+OVaqs+y/YRQrwcgZ9TNrRcKMSolRO/ADoP1q5YVMsJlSgIGdc/vz7Sn1GENag3qBJ8MKBIvhxwhSyV89nLdXopwNuNTbD+e0Je/wB1jOqW3T1I7LCSo7zgB6n6xoew3abYrtEkdyB7+NCNEbMXXO2mEpE8zOAxz39K6M5aEoSEg4xkPrCp7TpbT5Q2007IN5RsujyG09s6x3AwPDOraUIT8iR0oPel4uhPY1BxWZPcPelK3LecwW6pQ3DBPcKQqa+e37zFQvuTGq89MW25TrSoYQnGI2SMKWrT9oDrrgaZQAciTiROWUCec0KXdB3np/8AKv6M3ChlYXieeOJ21SK6K1LN3j0zGFAo2j9chKUdsyo5nj7Uj/atagldnBkg/EJ70Rzpqbt+qaTftFY+Pqua0BpJEHbJn0FFwbJrUH1kmG1FhFpFqQR8wA44UYuy5i4NaMDlQvRLRhVoXrqBDSTn+ZU5DltrslhulKUARAAqjjLQjdnXuevpKReVXJnOXbs1DgkTyqi9eiz2EYkYE5AU+3xd5f8A3bQgfiWN24c/CqDWh2r2UgVIlwC6n3PSMFu28SPuiplRk+FTN2koyNO69CEkdpwJO2BNaJ0OsowUpajuypp4lDs03tliWvSBYwEnrAqWy3y6pQMwkbBt605t3DZUHBqeedWGrHZx/ljrSm4mkbBZ3bDniKTl8LGII4g40Ptt6rc4nuFdBSzZ/wDTR1E+dROiz5/Bb/tHtS04mtT4YQfPITmyLNJ1l9ojKchyGQqwt47VRTta27IR/CA5YeVC3bosqp7BTxBI9Yqj8YreIGGEPMCLH3+MpNQPulXzH2o6rRlJV2HCRxGI7sK1c0B+Jm8vkAPaqVvpB549omwkRXVa2wYkVlMB+ztr87v9oH/Wsqj8Rw3mftJtN3kJl2/Zw6sJK4bkCdbE9w96aLr0AsrJClEuEbzCZ5DPrNXrZewkwYEE45UDtF/nZjXlniuIt2HKGKiY2rt6UCEgADICqTt9GaT3rzcXhrlH9IE+M1WXdxWMXFq540HYFvG0IVAc43W+/wAJbMkbDHWl1/TZRlCcJ2xNUEaNOrEBRjkferFh0IcE6y09xpqUcNWMs2TGFgBpAmqf3plTgPM+lHrsu1KYJAVVT/Ayo+dB76pPXU8wrsrj+kmsfS4wr4nBtRxmPDdoaAj4aR0FZaLKwuDqJCt4A7+NJ1kt7xMLVPSmcWdBblRJnZOXdUJqao5zmA6gY3mqbY2hZlSUAYCCASBlA3nfUNs0qQMG46Ynwoe9qj5UpH+0ecTUKGiTTlxznaF6yK03wVH5VmeHvVS021aBJaUBvUIpjsbSEntFI5mttJ7fZhZVj4rRWACAFAkkEGAM5pteCQAu0ztADjEWGbyfUtKUtpg5mcuOVM9nbgVpcV3lSEr1SJG0RnlO6j7N2J/FiN2ypr3DtoUYxNdwOcUr0tj+CLM0pxZOJ1TqpHE4CcsJ9K2/wParSkfenkNJ2oaTJPMkx505MwMAOVY/aEpxUfGn1OUUYAHr1krWEnAle7bjbYbS2jJIge/Pb1rS22r4aZnMxzJyqNV+IJhPfnQi3hx46ySdROQMCcI1qQVDt+5jUDZy8Jt3hqpAHXjvrZV96oxMdaVrQXCPnUNnZw8s61YZMAKBUe+a7s+paP7NTGFV9ax7Mk/W+pmmFKzIH1woEll3/Kbk8SfQUXs9tU2lIWmFx2pynbHChavAzAYY8MvpuVJzcXNeuXYhI+ZR2Zj2qzZbWHEZwrYaCv3g4h3UcSEwdhkZYEYY1rr3cqBFIXY4zCybpbiSFH/cfSvHtHmT+boo1tZ75REHCq9vvgsxKSUnIg+ERn1pigADG8APaTgGe/4UbP4ljqPasOh7ex1Y5hJ9BQ13TRCRiD4e9VGPtMYKo1XeeoSPDHwqhELDZTDL3jrC7WiGoT+9URsSkJT3yCT31IuxBsQEkniZ8zFVBpgwv/MA5hQ8wK1VpE3sWk8jSOIXOwB+0JDaTlpVdcXJ/cE9Ue9ZUxvcbx4VlTb/AKf3lms+Q+8CtaIdrWdedc6wO4ZVaXcjaR8s9T61Fa9M204IE8pP6UFtOmjhMpb5SQPKa9HsuIs33+BEKHHOHrPcyYkD3r21OtsNlS8sZG3gBxmllq/rSvCUJncCfOiLWiq7RCnXlHh7bu6hanQc3Pgem8MqzbyVn7Q7MnDUXHKfWm26LS3aG0rSpI1hIBMGDv40usaBWVsStJV/USa1fW02AGuzGEDKOWyl2GizanPvyi1pY8/iOyLGIkLFDb1sa1GENpVx1o/6+tLNl0j+HmsAcTh40as99hUEKHf9TUzo6dNoYpIOcwDa7M+hX8IJ4kkjwFD3r0d+VStWNgwp+F6JIhY9aicu1h2dYSP6Zp9d6/mUfz6zixHMTm1ovbVmVnlNCV2115eqgKM4BKZKvCumWjQSyL/yinHMLUCekxRe7buZYTqttpSNsDHqcyedWpx9C7IuT67CJdmxEa6tBHnEj4kIBzBxPdl401XDohZrNiEArH41DWV02J6RRZ21ACZ6Ch1ov9AGEk8Kmsuss2LbeQgEs/IQ4X0xAwoXeV9NsjWcWEgbznw3nlSvb76eWYSCBvGfKgQ0Zetb4nBIzUTJ4xRVUKxy5wPmc1RURpsmmBtCiLOhWqMNdWEncBn31Yeux1ZlUn63UYue4m7O0AkZbTWW62hOCRJOQ+tlBYUzldh085i2Y2Ue8ULx+KlaWmULWtQlRSJCRGEnKSfDHdV6xXLbyAFKQgblGT/x96Y7nsBHaXiTnso49a2kjFSe+tVhpxgD1M5riDgbxcu3RdYxW6k8ke5PlRH9kpTtJ6e1QWm/G05GBvOAoY9pKmcFT9caUCDvj7QSLGMK2pQSmQcR9baW7deLisDiOIHhGIqzaL7BSTNArXe6icCgc5nzpunUe7DrUg7iErBeJQaJ3sPjthST205b43UkPXkvWEkQJwHGjt13vEVjUsne6Q3GCGHOaWK89eTBBSSlQOYI+getGwpL7RbO0YHaDsIoPb7tgl1GIPzRXljtRSQRXEAHUs4rq3EBWmxaiylYhQMGfrKoVwN1NukF0G1tBTcB5Ex/MM9QnZwOw8DSFZ3AVFKpStJIUkjEEZ16FeHXUDCW3Ox5yZT6SrVBxOQqZDa9nvVW1XfI8juquxebjCu0NZG/bT+z1Duc/Ize0xzhhKl8ayrLOlTGqJ1eoxrKlxb+ib2iwSlA3CpW0CBgKyspxMfPbMP3lMd3PK1cznv41lZUvFcpRX1mBwqnWJVzM+dU7K0CcQDjtE1lZWJssCyNtxXSySCWWiYOaE+1XrRd7QmG0Dkke1ZWVEzEieWSdcCMJHxQNk5bKZEJGr3etZWVM/jEou6TW0UOtaoJjCsrKXZ44CQFeCzrRJioGqysq5PCJQOUstJFMNxoGqTA2+le1lAPFEW8oUtHy0vMH/8ASeER3VlZRvzklXWWbe4d576DvrOOJrKykjxyhYDv5whKIJ76RrfbnAf4i/7j717WV9F/44DTE8QdhKKrQojFSjzJo/YvlHIVlZVvEjCiL4Y7mUrzHbHKi2iqzCxJzHlWVlI4j+xHr/cj/dWRGyMqFx2zzrKyvAHKOr5mHbmUaVftFaAWlQACt8Y5786ysp3BeJfqYoeIynZvkFDrWkY9aysq6vxH6xhixWVlZXrSMif/2Q=="/>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atin typeface="Perpetua" pitchFamily="18" charset="0"/>
            </a:endParaRPr>
          </a:p>
        </p:txBody>
      </p:sp>
      <p:sp>
        <p:nvSpPr>
          <p:cNvPr id="60428" name="AutoShape 18" descr="data:image/jpg;base64,/9j/4AAQSkZJRgABAQAAAQABAAD/2wCEAAkGBhQSERUUExQWFBUWGBgXGBgXGRcYGBgYGBgVFxcYFxkXHCYeFxwjGhQUHy8gJCcpLCwsFx4xNTAqNSYrLCkBCQoKDgwOGg8PGjElHyQsLCwsKi8qLC4sLCwsLCwsLCw0LCwsLC4sLCwsLCwsKSwpLCwsLCwsLCwsLCwsLCwsLP/AABEIAOEA4QMBIgACEQEDEQH/xAAcAAACAgMBAQAAAAAAAAAAAAAFBgMEAAIHAQj/xABDEAABAgQDBQQHBQcEAQUAAAABAAIDBBEhBTFBBhJRYXEigZGhEzJCscHR8AcUFlLhFSMzU2Jy8RdDgpKiNFRjwtL/xAAaAQADAQEBAQAAAAAAAAAAAAACAwQBBQAG/8QANREAAgIBAwIDBgUDBAMAAAAAAQIAAxESITEEEyJBURQyYYGRoXGxwdHwM0JSI0Ph8QUVNP/aAAwDAQACEQMRAD8A6BHjBtyUvYltvBhEtLwTwFSf0Sdh2MRp2NuRYrgxoLiGAjeyG4SMq1Vj8Bh8Zx9LuwPWpm/K4vbTNfIEKrabGxtwP3n0y0Ku7bz2d+0F7jRlq8bnwW8hKzUyavLobD7T+yCDwbqvZKDCg3hQGh+j3kvdzzFAjsuHO7Tyb6VoK9ynttrQeBfmeZdpZBsMTJfC4MC5O+/iTbuGQXkxtAaUFgthJbx1HEm/coThrb/opC+rdjMCqT4zmVImJl3NV4049t2QojzwAt3ko7KSrBmP1RVku0gEAV5LBYoONM17VQYAizL4u+g34URh5jLwRCXxDWpCPiUaR81TnZVjAKNAJNumpXnQY1AScXo504liR33CtSAiMIPVaWmmtYBXTzViFOtpmm1KgAy33kFpJJ2k0SDvCjmhw50UUSTFKXHRSsn2/mC2E206hVMK2GCYjxr5QLN4a6lGHe5Gy5tj2Cz8aNuugv3QaN3ablK5k18yuxOjjIXPkonwdTn9aL1IFJ1IMyheoZeYu7ObIMgtYXneeAM8geQ+JTGX0zUMSMGXJpRLeMYu+JVsNxb/AFCle4EUQmwLzyZ7S9zZMJYrjjWCgILuHz4JXjR3RXVcSeCgh7OTdC5jmRRwf2HHvNQfJe+jmIN4kBwAuSKOA/61QNUx8QOf56GdCkVoNKneH8GwPfu4W4FFfwPK1JEPdJ1a5w8gaIFhe2MMilfKnwTJKY01wzRJYlfhfI/GSdQl+dX5SodmjDNYbqjg7PxCIS0w8CjwrsOO03BXrmgoxUM6kaRtazDDiRkAqpMbzaUNR7lZdBAysvSK5obK2YfGYrAGVt4OA4qriOHsjwzCjN3mHy4EHMOGhU0xLlp3m94XsKaaRQ2KTXcyNhto7T5iIX+mD/8A3A/6lYnv0rVir9uP8xD7j+sHPkYcJjocNjWtp7IA6ITLNpUHLgmkQeIBpyS3iUuYcTI7rrt+I7iudZW+NRlXT2A5TMqTUuIZDqfu9eIWR8dhAU3hTmrDzvsLSKg2IORHAoe7Y5lKtaAMwKmvRZUUYYfmW6lx457+KYLAaZXyqUJj/aBCr6r3dAB8fNGR9nYiA3ezoQfeFA37G21vHdTUUbXxXRpo6cjxZk9nUVKfCYvxduC80Yxw6kWU8ttJGqL1+uSeMI+zmUg5s9IeLzXwFgEwsk4DMobG9AAmOlIGFX6xft4G2nMUsOxiYeB+6d1pT3qbEYUw4glmnEJmfMDO1ELxLHWBtM1A6IoOD8piXszjSgis/GHscWmxBoRmt2Yw45FUZyeDojiBmfgFfwrBHxhvU3W8de4LDUuM4nRYqoy4liDORHmjbko9h8g4Cr3bx4aD64q1IYYyG0BoAOdVk1NBoN1gqVRqM5dt/cOlBJg4NHAKjPY22GLnog89tBoy546IDMBxBc415lGHZtuBPV9Lv44SnMYdFNzbQKzhrYZ9YpScOFVB9+isyJPLNMHT5Ox3l7UgrpG063KllKAqcRRrRcoktr3ixY/u+RReX28hggPcWnIb4p55eaeTcu2j6Tmv0ZG+Y8TGDy8W7oTCTxAr4i6rDZeC09jfZyDjTwKGSe1DHXa4O47pB+KNyuOQ3WJ8UHeRtmEUUuq4JxPIODkZRHd9FLMxDBZUurSlaqw2cYcikH7T9oasErDJ3n0c86taDYdXHyCJaK2OKzv+UCvXawDCO8LF2O1V1r2nWy+fZTGZmWILXlzPyuqW/p3J3wT7QWRCGuJY7g7I9D86I3ruqGcah6j9o9+j/wAfvOmPhIdOyFbgUPvUMhjYdYorWoSsV9Qsl8dLbwF6B/Ar1G/RjksUnsA9Y72s+kDTUxFblcINiGKOeN141qNKLH4xzQ6bnQc1jPq4zLaqXU5YSxKzoyKMy5qLfXBKUSZGaJYbiWQqkvVjxSiyskbRo/apAobkaqpGx2l60W8Ahw58ULxnA3PG9CdRw9m1Hc+RRK7k7tiSIlWrDDE3i49U+t5qnHxsnKp70qzU6WV3sxamV1Ubjjs90eaqXo2bfmdAVVrGqPijyKCg51VRkq92tSdAqWBx4szF3GQ+yLviEndbyyueVap+w/C2spqePFeepqjgDeA/ULXssEYVsu3eDogrrTQHieKaWDd5ADh8lFEihoqSgeK4vEcN2E0mupy/ULwbTzzOa+u878T3aHayHBZU24Bty41pYJBdtJGm4wZQthk8TXd1qdT5ItF2bJJdFeXOKsYJhA9Id0ZJyvUoJPib7D8JbXWle4PEI4bhlc8uij2pe1m5DFKmpr9c/cmqWhhrRbvSPikm+Yjud7NaNrwH61PegCqg8RiaW7tpY8CUWwbVqoostVFhgBb60QN7qoa+bDXlji0EWrWnvRK2o+HeV538JlUy3FVp2Ra9u67uIzCMPIcLEdVrh7WtjMJoaVN734eaYtpXxeYhZ1DBEAyOzURruwD1FQU3Yds9M0uT3lGZWYrnZX2YhaimbrHubDxFjmsYQShA2fikUMXd6XP6LQfZ5L13nPiuefWJcL+SvNxQKaFOAn1kKWhNlP6SRmtO/EEzf2dy78nPbbKxHmg8f7Jm1q2YIHAwwf8A7BOxi6rz7yFQOodRsYvuWeZgTC9lnQKNEYkAflPvLrJnkSWNoXb3kqT43+FuyNTNTqx1ljzNtLWDxQp975BYh3pm/mHivU/vN6yftSn9wgX7LfJCsbgQGQyWgb2mS0jYg0AneCTsbxcvJaLDhqeal6et7G9BOulTA5JMmdEXsvOlhqL8QgsIHie9TtcumaRxLgR5zomC4i19Kmnw8UbLNKrlDMYcw1FCe9Oez20rY4pYOGbflyUFtDVrnG05t9Xi1KZfx/ZmHNNq4ARGjsv16O4jI0XM52RfCjNhObRxeG9akZcbGoXYGOqOSrYnhcOYa1rxdrg9hFi1wOYOmVOhRUdT28Btx5RCWFdpNhko2HDa1go1th9cStZzEAzqqc3OOhgNpfoaeKHvnmw6kkOfxrYf2pGssAJopJOrmXHQ9/tRatbo3j1+SqzeLBthRBZzGC4/JVfQF1ye5MCnG+0qWn/L6SabxMuNrkpp2WlN0HezIHzI80v4fh4322sLlN8hApSuV/NaGGsBePOB1LAJpElxOY3WUFq28UB9KGCjadVJtBiNX7o00rU1OnhTxQuYwqaisLYLNwn23ilOiGxTbZ8IFKBEyTK2N7SthsIdu1GQ1cflzSi7DHzH7yt33y4pxwz7I2VL5yO6I43IZYcTVzrnuomiS2alYLd1gNNASTT4roA19Ov+mcn4wF6lfSckOBTDP4bqeKI4FAjiJ+9G8OLWk0PcF1iFIQBk1vh81YG60dmg8vcvHqGsXBA/We9pwcgH67RAZORvZl4hpqRTotJhs84dmG6H/a0E+J+S6A6JW9V4Yh0v0Uo0Ic4/WePVav7ROaMwuMf40SOeO8KDuAFFcgYZCBFYjx5fBPkWE5wNTTkl7EcProhewsdvyjF6jIxjEqwpKGcosQ0/rKAYzNOhxAIb4g1PbcemvVWosT0TjpanmFC3CXxTv0N0dZ0nLcShBg6idpXGLRv5r/FaOxeOTaM8U4H5q7GwgsYXGo5IAI906vS+4EYoVvKFPv8AH/nP8R/+Vio/euRWJmgeg+ghdtPSdSOyUvSm6f8As75qGLsVKG5h3yqHOHxRd02OK1bNjjZTh1U7GcLuW+sEDYqUH+34ud81rE2LlTlCHi75o46K2ma1hTYFiVvcA5M93LPUxGxbY2Ez1WGnU096GQJJsI9kEHPNdIm4zNad6VsVkmk7zBXoCUqy3fGrI9Jd09zNswlnDsRJbx48Rz6IpLRgRz80q4fFdDfVwIHMEKzBxgNe78ullE1ZDbcR1lOc4jPGa14o8VBSpjGAOaasJczXiP0TDLzwcARkpSQbDNe7hQ5EnrLVmJctJALeLMBotStaJpZIwmvq5gNcx8RfyVXHsJhRPRiEA29yBQ96ativuTHi4FsEfOa7NynY3nZuNe7RH5uOGsrYUC8lZfdYGigpQDoheOTVC1oNeKYwKKT6yP8ArW4m8nCa0l5aN83JOasOn6IOZjiVTmMbgs9aI0d6iXutsM/KVGgE5MPRcR71XdPmqU4+3MuDRu888m28XUVIbaOJ7MKg618gqR0XUNuwPzmrUpOBHts/XNWIM7WxIukOBi8eK4BgFTyy68EXlJeMCN41JPEADuGfehND1HJbBht0643MZZaG9zyKFoac6WPRF2MawIVCxVrG7takWJpmdUPm8b0qBxTFdU43M57VPYcYwI0RYzd1LGLYkGbzq28b5eKBYltVuWYanU3p3kWryQKLifpDvOdU89OnBOCWWYJGB95ZR0ejcmWZ6L95eBcAkDxsuiYfIhraUpTJc/wGIHxw3gCQeeQ966hDhUYDrRNCZbT6frF9a2kBRFPagUY6mVDVIzYZTZtriO408Sad2Z9yRX4rwot6ZGZSQPOUVHSgzL+4eSxD/wBou4jwWKrtNGaxOqwsJmHes9o7iVPCwCJrG8G/NFxMDitIsyzVy5xqpA3InJ79h4/KVoeEDJznO76K0MDh6tJHMn5qAYi0aqGNtFDZmfNAhoHxmEXMdsy+3D4bcmt7/wBVPDYKZUCX4m2kP6Cpx9uBoT4I+4oPhU/SaOmvbkRhm4DXZtBHNLeL4CAN5trqjMbZuOQKETe0sR2e8hC2Mc4ltPTWp5y1AnHQjy4I/JYkx4F/mCkV+Jk6rVs+4XDiET9IX3PMvaoMJ1GFunnxWzZUaW1SPIbUOAoRXmEwye0W8K0r10UhpNfvD5zn2dO68Q4YlM7cOGS5zj20LzGibooAaA8hqAeOacBO1vnyUE5gUGYNYkMHLUgmmhLdOSZV1S6sWDInql7JJM5/LOmJp25C3oh1JNGN/udkOipYxsrMwSDGA3HVALDvNte9rf5XZ5TCYcJgbDa1jRcBoAF+ipTMNkRphuFWGxytqCOYOqvHXdtgAoAP1gG42N8JyWTw5ozaSeiPYNs+6Oeyx1Bm51m93EppwvZGrt6JTdBsNSK68BTRM7NyGAGgAZWstfqC8fZ1Sp4axkwBAwlsu2jBT4nmVWmXhpJ5V71fxScAPFK89i5Nd0d/yXMCF3OIVQZvE0mOLBgo7NDIkV0U3r9cVE2CXGpRfD5cNIJVJCVbjmPZgu45lvCNmw67iAOCP/g6WI7TGmmtwfKirwp8tFAF4cXIqCSUsXAHzM57m6xsg4kMvgkGFG/dNAte5OZyuUee+gz0Q7C2b5L9Kn9FcnotGFNrLaCx85PaSzhTF2NhjJiMfSN3mNBoKkdp2tuAHmlnaPYsQgYkMVZmR7Tev5hfNOEqaCtaVW8aD94a6CTSoueVv0Q0XuhA8pQxIb4Ccp+5jn4rE/8A+m//AMp8li6ntK+pju9XK7YE872HDqafFSfsCcOtOe+E6mKBotmxxTiucB64Hyk3tbeQEQY2yU9WoeCDxifovYWyc2c9z/v+ifzMhRmZAWtbjA2+k8OqsP8A1FOFsRHIu6GO9x+CkGwsT88P/wAvkm9k2KVK1fiQGiIkesV7Vd/BFf8AAjjnEaOjXfFQRdjWNHaiVPICle9MsxiYpml/FsYawEuNB18kiyw7LXuZRU9zHcxZxnCGQyA07x1ytwy70FiwCMkdfibYmdK8RRVHQw87rRvE5AZlV1O6jDzpK228qYdCJd0TDJyTnG1hx0RrANlwxgL/AFjc8uARz7u1ooALaKa+0tnSJO/VgHCwRJS27YlEobSCOC1jUaN4kADMk0AHVU5WadHH7obzfz+z1HFc8IzHOJOzF9zL0aftRtTxA1UsKB7T/AZD5lZKSbYZvc8VDOYjwy+SdjAy/PpEDxHSn1lyI4eKF41jkOXh78R1BkBqTwCoR8XfENIYq7jmB3aoW7YVkV/pJuLEiOOgIaB00CahT/dOB9/+IfZ0DJgj9rOme2CQ05DlzpmVGQ8ahNUvgctLijA40y3jWnwVSPihDiGsFcq6pwvUsVqXadBLCRsIDMOKBvGoBtWlq8rJp2bwF3ZfFc5zqVDTk3qNSo8Kk3RS3f0dXLUJ5lZXdARKWsOAPxkXVdTpGkQXPQRDgveTVrWkkUFMuC5S55N952tqn5rpO3uJBkEQ6gGIdfytoT50XO2RWFzRvCpLR4kBUKgTOkTej3QsfOdFwFu5Ca3gAPDNe4o87p6fFeSjaDxVKfmakKFrf9PB84jTmwmQQ2Ftjoo4GNthxHNJvb5r2dnQ1jnuJo0EnWwFT5Bcxi7RMc9zyHEk1yHzTem6VrckcD848aD/AFDjM7D+32cfNYuQfiRv9XivVT/6+71M92+m/wAo1f6lvI/hN/7H5LT/AFAef9po/wCR+SPT+xsCh3c+74JZn9lQ3KvwWgdP5rj5n95iNW3En/Hzjm1reZJorbNrYjgLM7q/NK0XBd3iVFCl3MPZNOWY8Ew9N07DwiUBQPKObNqooy3fBZ+IYjtQOgSkMXpaIN3mMj8e5EpWYa4VBBHJJfpQvIjEVD5S7M4hFP8AuEV0FAg03UmriT1uiHoHRey00Ohzv01RjCvs/DqGM57v6fVHuqtWyur3j8gN561lSLeDbPxJl4DOyzV+g6fmPJdJwTZmHLtAF3U7TjmT8ByCIS8gyG0AUAaKAWAHcoJ/EGw9Qpbuoaz3th6SE2NYcLCDKjWiC4zjjIdmnedwr7zohk7jcR4IbXgA31jXIIhs3sj/ALkfPPc0H93Epa16puhaRrsPykUlhrpotfGFWD1WnLrQ27yE1Q2ta3ICgsrO4AEuY9ijYLC4nOtBqTwHNOKmvHn8JLrPUNgbTzE8UDQSTQcEqzeJuimgG63hx6oTOYpEjOqbcANFtC39ShFGPE3M61dIQQ5JzRYLK19/rml0E8SpGTQCU1AJzNKZh14Lv8reWkGlwrckjl1Q2Xe9/q+OiMSsuYYBce24dkcEHbI38ohjpGIdw2EAatyHZA0oP1RutkuykwGAClKLeaxOpoDc81fS6ou85VqM7Rb2vwd81HLieywbrbdST4nyQLDNmQ2OypJ3SHcrZedE8zESjcx4oXL0dFJGhA+KG65lU4MtpZsacbCEWerqChzx273CLRG2oLIZFcakrncGYp5g3EJT0zCxozz1qOHn5Jcm9nQz2R/1HyTpLTDWklxAr5KtiuIwa0MRnjdXVWMiDTCDnVjG0Rf2SPyjwC9Rz79A/mN8QsT+/b6GUah6Q2NqoJ1PgVSjbQy7x/FZ3mnvSJJTrt0V4KOJCqeNVR7ENwSYgVDGRG2YiQ3XD2n/AJBUo0IHIhL8PZt8S7WGh1yHmiUjsZHaR2qDUXP+F41VVj+pHKXBxjb8ZpOSYIuieA4LEigbrCG5FxFAKe/ojeFbKNziX5VTbClmtaALDgFHd1u2ld/j5Q7LFT3eZDg+BMhCzam1XH6sESizLWCpOSozeLsh2B7XD3V4IJMbQCtXEE1sNB8zzKkAPPJkeh7TluJYxrF32AtW986cafNDoUs95qakongsi2YJiPNTWnhojsKA2o3BYardP88402ioaQN5WwPBRD7ThV58unzR30jWjmFC+IG+CX8dxsQ2EgF7/ZaKAuPfkqAe2MDmQ4a9sy5jG0bYbCS6h0ApU9Fz2fxAxn7zzxoOA4c9LoDN4zMRIxERha7KlDbkLZK/LSMV+TSfrmqjQa/E5GZ1OnrrVciW2FoXrpoBW5DZaPENwGjib+QTVhOyEGG4F1Xu0JyHRoskal4zmHZ1CJzE+Fh0aIN4NIbxIpXot4WHlpuLp+xGgFhYapRxrG4bBa7jpRAWLHSvMSl7vwJPDnWwm1caAac17hc8YrjEflWjOQ1QfAcGfOOL4xJhCzWAloJ1JIOlfHom5uENhQ91goALDT5pd2EUpnJ+34fjBLKD8TIzN55JaxzGiyIGs0FSa6nT64q/PT7YTHPeQ0NFep0HVJf7QY9xcXipNc0XS0l8uwyJqqoOYRiY3Gd7VPNNGyMNzm7xqTYlJ4eynrN45hPuzML0bbagfAp9yjZcY3mWnCHEMR22qUJiOpXnl5fXeis0a5IPMEAjxUVx8WJNTvA0xsYI5LnviVdU0D3AdwVON9mDaGkSIDzo73p6lJhhyIVxj29VdV1JA2aLdmzuJyP/AE4ifzf/AA/VYuteib+UrE32q71+3/EDWZxrZ3CaRC2YBa1hpumxLhoeS6HI4HLEVY1o7gqO1Wz73zAcyga8i/Clr9yLYTg7YTRmTqSpOutLHOrf0H5zoIydsaTvJ2QALNGXDJemEDnnysFHHnms68kEm8crZq5laM8MK7QlHnxDtXuS7ie1D3Whh3M0p71u6aJVeKK5q2mpEPiGZQqKILiTUYlReijO1A96YZLBHxLhpp5eJRRmzjm0Bpc6Xp1tmqz1CrwJjOmcZg/YaQjCI4mITCNiKChcBahzGd+Kf2x2tbSx+GSoSssyG0BtgBkFWxGfbDYXOOlTRRt1BZ9WJzrQHbae4viwhsrWrjpz+SCYPA9K4xIpqfd05JbnNoBEeSTbQckSwbaiFZjqtOh06ck16bQmcfjLEQVpgcx0/ZsKIKOYCRkQKEeCihYYIVw2oOoFVUh41qLfFX4WKAgE1PHvUpYYwdsSUh1kEXGGsNzSiEx9toYdutO87Ogv48EbxHCYMwz942xFiCWuHRzbpRZ9nf3d5cx/pA7Le9YCtaVFnX6J9QrKkuxz6eUJChIBEjnsZixtSBwQWYknRIghtu8ipqcgLVPK4TYzCN1lxUnLjXRENn9mg0F7gN993OzNMmtB/KAB1N05Lgmcc+X89JQ1qqNuIRwmWaxoa0ANAGXT/J71ricfgbZBW48QMqBRLeKYq1m84kBrbVPE5DxUGlmwg3MnUam1QVj+Gtjn0ZJoCCaG1aWr0qUOhfZtDflEeO4fEXRrD4rXX3q14XRgTYYLXXTpuaoadWPhF2KSYgTn2eNhn+KSOG6K+IXScGhANpawHuCX48xvxG8ymPD6ADmgsve1xqOQINi6U+MsR9UOgYDDiu34gLjkBvODQOgNEQm32KniTrW2akswVg0BCQPDI4GCQmXDGtHKp96tNo0dmg8lQfNl2tAq8abpmbL2oZzBKs0JfeFiA/tlnH3L1FqHr+cLsWek0/bA9HQ3PfWvHhmhM1tM7KhryohOIvMNxz3fMLyRk4kb+Gwnnp4oxSGwzbiWitU38pTnMXib5dEafR09mpNeLv0UMvjrHO3WNe8n2WtNfBOknsRUVivt+UfMo3KYbChCkKG1v9QAqeuqc1tYGAv7QT1OnZTmLWGYFFiCpaIY/q9bwGSYMPwOFDue27i7yoMld9KBRQzUyKVyAUjN5n6RLXO5xNY8ctNifrkpZYVBJufrJA4+KNc7smt0Yw51uVFKQdWDxNYYE3L7fXguY7YbWCLEMJhoxhIdwc4e8A170z7Z4wWM9HDPbfW4za3Inrp4pFktmtX35aLpf+PprQd2z5D9Yaq/9sryjC/1Uz4Xs7WhNyq0tLBlhYJglcZENtGtq7joE++5m2XaUFSBtzLUHAnCg3qcFYdCiQsxvDi29OqjkMUqanNFYeNw2XNK+HvXJJJbBgnX6ZmuH4qKGtbIi2Za8jPpxSpMYqyM4vYN1uW8BTfPGnAUpXWvJWcPxbdP60+Cx0YbQWpyNQ5jG6UPCvIraJEdSjRRVpaf1qT1Pkr0OYa7RYqrwDiSksBuIt4v6UWa1xGpF/1Q12zb44AeBujQ1z4p1iPANQo2nWqwOa8BefWPF3hxiLEtsJCbQmvRpI9yNQcKhQ8m16kn3qaZhxCKsdXkbFCo8R7c6jrkhey1vOGoL8tPZxjS8boFr2V2HF3RQjpTvQmDNgb1LnXhkq5mymoSv4wbKidvKGIszYqpHxRkMVcR3m56cVWgRt8ODq0IIAbne29XSmaTnwKOIL60JFc60T66u4cseIKVDgxinNrwQRDadbk0HKgF0sTzo0Z1Xxn8g07rR0AKsNA4rdm7qQrkxX7olHbUQV+x3fzInj+q8R3scQvU3vv/AAT2BHxuzcEOBd2zz+WSIQmgCgAp7lQmsUaxpcXAAZkmlO9BH7YtdZgc7g4Cg7iTdSgADIE5gSyzaNDn0N8kJm8VYwntCvCt/BDoc3GjWB3AfHxPwV2V2fhsu6pOdbXSj4jDCLX75+UqunokU0Y09SKBWIGBF14jiTlTQcFdizkGEztOawcCac0AxDatzhSCw/3Ee4fNaiLzz/PWGNb7IMT3EaNeAAABZE4U3SFXQapMbNPdEBe7VFnzBLRD0Fz/AJSrajKSmwEqRYe/FLzmaaaDIIr+zOzlosksPdEcBDG9oT7I6ke5OOG4MIYFSXu4mwHQaItLPsIu24JFSS2T3hvxKgaNpfvVXEcHLbgWPkujGAAL2S5jMyDVkMbzvq54I3GjkxdXUPY0QY8YsNMzovGSxeQ6L2qXaz2RzP5j7kfbgwDi5+f1koZljRkhHUDhfrOhqBlJ7+K19NRWoWGveCd11OQzUMSUcx1SKUyHz5rwIMLUIQhxTDFjUm54dArkvtILNI76EjyCBOjk5qeBGpySjWOTFsgPvRvgYq3WlO9WIkyHXP14JVZiXGhVhk8KWdQfXiErLAacSb2ffIjVAjAC314qKeiBwuNUoTG0oY71welSrkDGw8euD3/A3TLNQrxgwBQwfVJ5vAIcQ7zf3bxq3I9WmxVGYwSL7BDh4HzRWXj8waq7BiAEEmyQtj7bxptZYnTkR0GE47pDsgDx+XFc+MvEH+4fALvMSC0n6oq03gECNaJDYSNaUPiLro9N1RpyCvMW1wbecYkpOLEdQOdzysnbBtm2gdoFxpmbpzlMEgwh2GCg6fJTiIzgPih6nrGfYbCb3dtsxY/D8H+UFiYvTs/L7vksUfeb/KZ3DEgyb4pq+/AaDoiEnhIzNvkiTMNicgOIr/hSDZxkUUib7x+UucGnq1pAPeiFwY6fsIxm25g2JjkCG4MhuMZ/5IQLz30sO8qdv3uP2fR/d2cXXiEchk3vTDKYeyHQQ2hgpk1oA8ArcMNFT703ORhR9f24/OSdxV35ivK7BMaTEcXxH/1u3qcwMgV5ikqGtq6lRXKg9yPTGJ+y0V6IPOYY+Ke04NHAXce/IJZsDHGSY5S53eJMRva5nIDVHsE2ffFoYlWM4DM8idO5X4OCsa4UFOJ/ymCWcyG25oAqC+oeg9YVl+B4eZfkpJsNu60BoGQFgt5vEYcJtXOApxSviu27W1bC7buWQ6u+SXmxYsw8b5LicmjIcgB70zXpHh2+Jk6dKX3sOBGGe2kfGdSHZgzNL91clXhxKWZcnPUnqr+GbOUFYtRbIHLqUSZLQ2DsgD614qKxS25j+4ieFBAbcJiRD2uyNdSiMpgMJmYqeJuVPFnwNaBL0/trCh73a3qVy+aBcscICfwnsu422jI+C1o7JooIUiHw3bwB3taCw5cEl4NtNFnIlhuQ8yBckVoKk5V5LoEL+HRUiplcq22BE2ZQZzzOc7STLJZ5aak2IAFyDdtPFBG4443DA0c7nwGSs/aBHYJ8tNiIbNTma92VEKF10q6VFYJG53ldRLb5lo4g46+CiiznE+ZW8lJb5ysin3DdGVELMiHGJVqAlCRknRCC7LgiUwwMFiqxnDDqMh3VQuLMRI18m8fl81mlrTk7CCTC34ge2zDXrcV5o/hGOxHjtBornmK+JskyDAorTJ0tyKXb06sMKN/WYVBG86PK4qATvW+uKstxhvEFctiY7S1SeQC2g4xEc4U7LddTTqlDpLQOYg9OhM6VHxYaFDZifNzklqLiTgKtOWhuKd91Vmsac4dqgHKqQOlZzkw1pC8Q9+Im8SsSf9/P5XeCxUewL6R+06o3Gm1pvCnBaxtpobLAraWwWEwW0FybuPig+IbMwxFEVtAw5tpYO0I6qEAAkMTIlFTHGJe/E7nndhtJJ1yHmpYTIjj+8cb6BQy8tQWAFFrMY0xjbmnxQAh5pUA4QQzDgAZALJiMwCrrEapNmttHGohNJ5mw7tUr4m2emK9s7p9kVAV1fT5O+FHxijS2MmNWMbXwYRIDt517Dj7gl+NtBEj+s6jfyi3jxS4Nlpth/gvLeIoe+ytymERSaUPjRdAdLRWMqwJ9Yyl/hGjAcO9K7dFgLkgVp+q6Fh+Gw4DQWtvxNyljYuRMJhDsy6vG1LCvmmSPPF1mDvK5lj5c48oF5LNjykkxPWJJoBU9wSzPbbQ21EMekdy9XvOvcpMUYxzSInb65eAND3pejQmaAAdAgRBnL7n7TakXEo4vtDGjntmg/K0EDv1Pel6fZEfRjWmh9Y00TYJUHILeHIXFRZdCvqVq4EpYKRpEv7GyAhwQSLk+WnuTdBmRxQCVfutot/vVNSuf3suWPnIrELmc5+0aLvYhEpo1g8GD5oJJviOc1jCak0+uCb9tS3cLnCri4UJz0+AVjYHZqjPTvoS8dkflFbnqaeFF3B1S19KHI42HxM8KvHjP4xkwDZ3chNqL6q1P4IN0uNgAT4Jgkw0WqKjTpxQ/Eh6Z/o2mjden6rgbt4idzC7hZ88Cc4jyDo8StKQh6oNi7mRoDwVo4aaUAT4MHY0UABOVlLBwmGy7gCVS17E6RwIzvD0nMnS7iaNF+S3GzMw/JlOpXTXxWNFWtaPrkFXdiBOlO5Z7Zg7Te8TwIiy2wMU50H1zV+V2HcNad6YXThrZxqsbOuGZSm61zyZosfygYbEvPt081pF+z05iNvHmP1RwYiQoImKHjQpY6q0e7/PtGKLDuYH/AAEf5o8FiJftE81iZ7Rd6wtLxhi5noqs3/D/AOQ+KxYpbfeklXvSH2HdEk4v6yxYrOi96UryZpIZjqnbB9F4sR9XxBshka9Euwf4p/uWLFJ0/EnPBlyF7f1qiUbIrFiop5aKt8otT+qGrFi2viUpxJ2KcesPrRYsQnzjZccvD7KxYpx+8QOYkbd+s3+13xT5s/8A+nh/2D3BYsXR6r/5KvnPD+6FYOf1zWsp67vrVeLFDV7wi24Mswcyo4mq9WL39piz7xlY6odFWLEto5ORKp1UzNFixF5SjykcVVpn1VixMTyjIPWLFifMn//Z"/>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atin typeface="Perpetua" pitchFamily="18" charset="0"/>
            </a:endParaRPr>
          </a:p>
        </p:txBody>
      </p:sp>
      <p:sp>
        <p:nvSpPr>
          <p:cNvPr id="60429" name="AutoShape 20" descr="data:image/jpg;base64,/9j/4AAQSkZJRgABAQAAAQABAAD/2wCEAAkGBhQSERUUExQWFBUWGBgXGBgXGRcYGBgYGBgVFxcYFxkXHCYeFxwjGhQUHy8gJCcpLCwsFx4xNTAqNSYrLCkBCQoKDgwOGg8PGjElHyQsLCwsKi8qLC4sLCwsLCwsLCw0LCwsLC4sLCwsLCwsKSwpLCwsLCwsLCwsLCwsLCwsLP/AABEIAOEA4QMBIgACEQEDEQH/xAAcAAACAgMBAQAAAAAAAAAAAAAFBgMEAAIHAQj/xABDEAABAgQDBQQHBQcEAQUAAAABAAIDBBEhBTFBBhJRYXEigZGhEzJCscHR8AcUFlLhFSMzU2Jy8RdDgpKiNFRjwtL/xAAaAQADAQEBAQAAAAAAAAAAAAACAwQBBQAG/8QANREAAgIBAwIDBgUDBAMAAAAAAQIAAxESITEEEyJBURQyYYGRoXGxwdHwM0JSI0Ph8QUVNP/aAAwDAQACEQMRAD8A6BHjBtyUvYltvBhEtLwTwFSf0Sdh2MRp2NuRYrgxoLiGAjeyG4SMq1Vj8Bh8Zx9LuwPWpm/K4vbTNfIEKrabGxtwP3n0y0Ku7bz2d+0F7jRlq8bnwW8hKzUyavLobD7T+yCDwbqvZKDCg3hQGh+j3kvdzzFAjsuHO7Tyb6VoK9ynttrQeBfmeZdpZBsMTJfC4MC5O+/iTbuGQXkxtAaUFgthJbx1HEm/coThrb/opC+rdjMCqT4zmVImJl3NV4049t2QojzwAt3ko7KSrBmP1RVku0gEAV5LBYoONM17VQYAizL4u+g34URh5jLwRCXxDWpCPiUaR81TnZVjAKNAJNumpXnQY1AScXo504liR33CtSAiMIPVaWmmtYBXTzViFOtpmm1KgAy33kFpJJ2k0SDvCjmhw50UUSTFKXHRSsn2/mC2E206hVMK2GCYjxr5QLN4a6lGHe5Gy5tj2Cz8aNuugv3QaN3ablK5k18yuxOjjIXPkonwdTn9aL1IFJ1IMyheoZeYu7ObIMgtYXneeAM8geQ+JTGX0zUMSMGXJpRLeMYu+JVsNxb/AFCle4EUQmwLzyZ7S9zZMJYrjjWCgILuHz4JXjR3RXVcSeCgh7OTdC5jmRRwf2HHvNQfJe+jmIN4kBwAuSKOA/61QNUx8QOf56GdCkVoNKneH8GwPfu4W4FFfwPK1JEPdJ1a5w8gaIFhe2MMilfKnwTJKY01wzRJYlfhfI/GSdQl+dX5SodmjDNYbqjg7PxCIS0w8CjwrsOO03BXrmgoxUM6kaRtazDDiRkAqpMbzaUNR7lZdBAysvSK5obK2YfGYrAGVt4OA4qriOHsjwzCjN3mHy4EHMOGhU0xLlp3m94XsKaaRQ2KTXcyNhto7T5iIX+mD/8A3A/6lYnv0rVir9uP8xD7j+sHPkYcJjocNjWtp7IA6ITLNpUHLgmkQeIBpyS3iUuYcTI7rrt+I7iudZW+NRlXT2A5TMqTUuIZDqfu9eIWR8dhAU3hTmrDzvsLSKg2IORHAoe7Y5lKtaAMwKmvRZUUYYfmW6lx457+KYLAaZXyqUJj/aBCr6r3dAB8fNGR9nYiA3ezoQfeFA37G21vHdTUUbXxXRpo6cjxZk9nUVKfCYvxduC80Yxw6kWU8ttJGqL1+uSeMI+zmUg5s9IeLzXwFgEwsk4DMobG9AAmOlIGFX6xft4G2nMUsOxiYeB+6d1pT3qbEYUw4glmnEJmfMDO1ELxLHWBtM1A6IoOD8piXszjSgis/GHscWmxBoRmt2Yw45FUZyeDojiBmfgFfwrBHxhvU3W8de4LDUuM4nRYqoy4liDORHmjbko9h8g4Cr3bx4aD64q1IYYyG0BoAOdVk1NBoN1gqVRqM5dt/cOlBJg4NHAKjPY22GLnog89tBoy546IDMBxBc415lGHZtuBPV9Lv44SnMYdFNzbQKzhrYZ9YpScOFVB9+isyJPLNMHT5Ox3l7UgrpG063KllKAqcRRrRcoktr3ixY/u+RReX28hggPcWnIb4p55eaeTcu2j6Tmv0ZG+Y8TGDy8W7oTCTxAr4i6rDZeC09jfZyDjTwKGSe1DHXa4O47pB+KNyuOQ3WJ8UHeRtmEUUuq4JxPIODkZRHd9FLMxDBZUurSlaqw2cYcikH7T9oasErDJ3n0c86taDYdXHyCJaK2OKzv+UCvXawDCO8LF2O1V1r2nWy+fZTGZmWILXlzPyuqW/p3J3wT7QWRCGuJY7g7I9D86I3ruqGcah6j9o9+j/wAfvOmPhIdOyFbgUPvUMhjYdYorWoSsV9Qsl8dLbwF6B/Ar1G/RjksUnsA9Y72s+kDTUxFblcINiGKOeN141qNKLH4xzQ6bnQc1jPq4zLaqXU5YSxKzoyKMy5qLfXBKUSZGaJYbiWQqkvVjxSiyskbRo/apAobkaqpGx2l60W8Ahw58ULxnA3PG9CdRw9m1Hc+RRK7k7tiSIlWrDDE3i49U+t5qnHxsnKp70qzU6WV3sxamV1Ubjjs90eaqXo2bfmdAVVrGqPijyKCg51VRkq92tSdAqWBx4szF3GQ+yLviEndbyyueVap+w/C2spqePFeepqjgDeA/ULXssEYVsu3eDogrrTQHieKaWDd5ADh8lFEihoqSgeK4vEcN2E0mupy/ULwbTzzOa+u878T3aHayHBZU24Bty41pYJBdtJGm4wZQthk8TXd1qdT5ItF2bJJdFeXOKsYJhA9Id0ZJyvUoJPib7D8JbXWle4PEI4bhlc8uij2pe1m5DFKmpr9c/cmqWhhrRbvSPikm+Yjud7NaNrwH61PegCqg8RiaW7tpY8CUWwbVqoostVFhgBb60QN7qoa+bDXlji0EWrWnvRK2o+HeV538JlUy3FVp2Ra9u67uIzCMPIcLEdVrh7WtjMJoaVN734eaYtpXxeYhZ1DBEAyOzURruwD1FQU3Yds9M0uT3lGZWYrnZX2YhaimbrHubDxFjmsYQShA2fikUMXd6XP6LQfZ5L13nPiuefWJcL+SvNxQKaFOAn1kKWhNlP6SRmtO/EEzf2dy78nPbbKxHmg8f7Jm1q2YIHAwwf8A7BOxi6rz7yFQOodRsYvuWeZgTC9lnQKNEYkAflPvLrJnkSWNoXb3kqT43+FuyNTNTqx1ljzNtLWDxQp975BYh3pm/mHivU/vN6yftSn9wgX7LfJCsbgQGQyWgb2mS0jYg0AneCTsbxcvJaLDhqeal6et7G9BOulTA5JMmdEXsvOlhqL8QgsIHie9TtcumaRxLgR5zomC4i19Kmnw8UbLNKrlDMYcw1FCe9Oez20rY4pYOGbflyUFtDVrnG05t9Xi1KZfx/ZmHNNq4ARGjsv16O4jI0XM52RfCjNhObRxeG9akZcbGoXYGOqOSrYnhcOYa1rxdrg9hFi1wOYOmVOhRUdT28Btx5RCWFdpNhko2HDa1go1th9cStZzEAzqqc3OOhgNpfoaeKHvnmw6kkOfxrYf2pGssAJopJOrmXHQ9/tRatbo3j1+SqzeLBthRBZzGC4/JVfQF1ye5MCnG+0qWn/L6SabxMuNrkpp2WlN0HezIHzI80v4fh4322sLlN8hApSuV/NaGGsBePOB1LAJpElxOY3WUFq28UB9KGCjadVJtBiNX7o00rU1OnhTxQuYwqaisLYLNwn23ilOiGxTbZ8IFKBEyTK2N7SthsIdu1GQ1cflzSi7DHzH7yt33y4pxwz7I2VL5yO6I43IZYcTVzrnuomiS2alYLd1gNNASTT4roA19Ov+mcn4wF6lfSckOBTDP4bqeKI4FAjiJ+9G8OLWk0PcF1iFIQBk1vh81YG60dmg8vcvHqGsXBA/We9pwcgH67RAZORvZl4hpqRTotJhs84dmG6H/a0E+J+S6A6JW9V4Yh0v0Uo0Ic4/WePVav7ROaMwuMf40SOeO8KDuAFFcgYZCBFYjx5fBPkWE5wNTTkl7EcProhewsdvyjF6jIxjEqwpKGcosQ0/rKAYzNOhxAIb4g1PbcemvVWosT0TjpanmFC3CXxTv0N0dZ0nLcShBg6idpXGLRv5r/FaOxeOTaM8U4H5q7GwgsYXGo5IAI906vS+4EYoVvKFPv8AH/nP8R/+Vio/euRWJmgeg+ghdtPSdSOyUvSm6f8As75qGLsVKG5h3yqHOHxRd02OK1bNjjZTh1U7GcLuW+sEDYqUH+34ud81rE2LlTlCHi75o46K2ma1hTYFiVvcA5M93LPUxGxbY2Ez1WGnU096GQJJsI9kEHPNdIm4zNad6VsVkmk7zBXoCUqy3fGrI9Jd09zNswlnDsRJbx48Rz6IpLRgRz80q4fFdDfVwIHMEKzBxgNe78ullE1ZDbcR1lOc4jPGa14o8VBSpjGAOaasJczXiP0TDLzwcARkpSQbDNe7hQ5EnrLVmJctJALeLMBotStaJpZIwmvq5gNcx8RfyVXHsJhRPRiEA29yBQ96ativuTHi4FsEfOa7NynY3nZuNe7RH5uOGsrYUC8lZfdYGigpQDoheOTVC1oNeKYwKKT6yP8ArW4m8nCa0l5aN83JOasOn6IOZjiVTmMbgs9aI0d6iXutsM/KVGgE5MPRcR71XdPmqU4+3MuDRu888m28XUVIbaOJ7MKg618gqR0XUNuwPzmrUpOBHts/XNWIM7WxIukOBi8eK4BgFTyy68EXlJeMCN41JPEADuGfehND1HJbBht0643MZZaG9zyKFoac6WPRF2MawIVCxVrG7takWJpmdUPm8b0qBxTFdU43M57VPYcYwI0RYzd1LGLYkGbzq28b5eKBYltVuWYanU3p3kWryQKLifpDvOdU89OnBOCWWYJGB95ZR0ejcmWZ6L95eBcAkDxsuiYfIhraUpTJc/wGIHxw3gCQeeQ966hDhUYDrRNCZbT6frF9a2kBRFPagUY6mVDVIzYZTZtriO408Sad2Z9yRX4rwot6ZGZSQPOUVHSgzL+4eSxD/wBou4jwWKrtNGaxOqwsJmHes9o7iVPCwCJrG8G/NFxMDitIsyzVy5xqpA3InJ79h4/KVoeEDJznO76K0MDh6tJHMn5qAYi0aqGNtFDZmfNAhoHxmEXMdsy+3D4bcmt7/wBVPDYKZUCX4m2kP6Cpx9uBoT4I+4oPhU/SaOmvbkRhm4DXZtBHNLeL4CAN5trqjMbZuOQKETe0sR2e8hC2Mc4ltPTWp5y1AnHQjy4I/JYkx4F/mCkV+Jk6rVs+4XDiET9IX3PMvaoMJ1GFunnxWzZUaW1SPIbUOAoRXmEwye0W8K0r10UhpNfvD5zn2dO68Q4YlM7cOGS5zj20LzGibooAaA8hqAeOacBO1vnyUE5gUGYNYkMHLUgmmhLdOSZV1S6sWDInql7JJM5/LOmJp25C3oh1JNGN/udkOipYxsrMwSDGA3HVALDvNte9rf5XZ5TCYcJgbDa1jRcBoAF+ipTMNkRphuFWGxytqCOYOqvHXdtgAoAP1gG42N8JyWTw5ozaSeiPYNs+6Oeyx1Bm51m93EppwvZGrt6JTdBsNSK68BTRM7NyGAGgAZWstfqC8fZ1Sp4axkwBAwlsu2jBT4nmVWmXhpJ5V71fxScAPFK89i5Nd0d/yXMCF3OIVQZvE0mOLBgo7NDIkV0U3r9cVE2CXGpRfD5cNIJVJCVbjmPZgu45lvCNmw67iAOCP/g6WI7TGmmtwfKirwp8tFAF4cXIqCSUsXAHzM57m6xsg4kMvgkGFG/dNAte5OZyuUee+gz0Q7C2b5L9Kn9FcnotGFNrLaCx85PaSzhTF2NhjJiMfSN3mNBoKkdp2tuAHmlnaPYsQgYkMVZmR7Tev5hfNOEqaCtaVW8aD94a6CTSoueVv0Q0XuhA8pQxIb4Ccp+5jn4rE/8A+m//AMp8li6ntK+pju9XK7YE872HDqafFSfsCcOtOe+E6mKBotmxxTiucB64Hyk3tbeQEQY2yU9WoeCDxifovYWyc2c9z/v+ifzMhRmZAWtbjA2+k8OqsP8A1FOFsRHIu6GO9x+CkGwsT88P/wAvkm9k2KVK1fiQGiIkesV7Vd/BFf8AAjjnEaOjXfFQRdjWNHaiVPICle9MsxiYpml/FsYawEuNB18kiyw7LXuZRU9zHcxZxnCGQyA07x1ytwy70FiwCMkdfibYmdK8RRVHQw87rRvE5AZlV1O6jDzpK228qYdCJd0TDJyTnG1hx0RrANlwxgL/AFjc8uARz7u1ooALaKa+0tnSJO/VgHCwRJS27YlEobSCOC1jUaN4kADMk0AHVU5WadHH7obzfz+z1HFc8IzHOJOzF9zL0aftRtTxA1UsKB7T/AZD5lZKSbYZvc8VDOYjwy+SdjAy/PpEDxHSn1lyI4eKF41jkOXh78R1BkBqTwCoR8XfENIYq7jmB3aoW7YVkV/pJuLEiOOgIaB00CahT/dOB9/+IfZ0DJgj9rOme2CQ05DlzpmVGQ8ahNUvgctLijA40y3jWnwVSPihDiGsFcq6pwvUsVqXadBLCRsIDMOKBvGoBtWlq8rJp2bwF3ZfFc5zqVDTk3qNSo8Kk3RS3f0dXLUJ5lZXdARKWsOAPxkXVdTpGkQXPQRDgveTVrWkkUFMuC5S55N952tqn5rpO3uJBkEQ6gGIdfytoT50XO2RWFzRvCpLR4kBUKgTOkTej3QsfOdFwFu5Ca3gAPDNe4o87p6fFeSjaDxVKfmakKFrf9PB84jTmwmQQ2Ftjoo4GNthxHNJvb5r2dnQ1jnuJo0EnWwFT5Bcxi7RMc9zyHEk1yHzTem6VrckcD848aD/AFDjM7D+32cfNYuQfiRv9XivVT/6+71M92+m/wAo1f6lvI/hN/7H5LT/AFAef9po/wCR+SPT+xsCh3c+74JZn9lQ3KvwWgdP5rj5n95iNW3En/Hzjm1reZJorbNrYjgLM7q/NK0XBd3iVFCl3MPZNOWY8Ew9N07DwiUBQPKObNqooy3fBZ+IYjtQOgSkMXpaIN3mMj8e5EpWYa4VBBHJJfpQvIjEVD5S7M4hFP8AuEV0FAg03UmriT1uiHoHRey00Ohzv01RjCvs/DqGM57v6fVHuqtWyur3j8gN561lSLeDbPxJl4DOyzV+g6fmPJdJwTZmHLtAF3U7TjmT8ByCIS8gyG0AUAaKAWAHcoJ/EGw9Qpbuoaz3th6SE2NYcLCDKjWiC4zjjIdmnedwr7zohk7jcR4IbXgA31jXIIhs3sj/ALkfPPc0H93Epa16puhaRrsPykUlhrpotfGFWD1WnLrQ27yE1Q2ta3ICgsrO4AEuY9ijYLC4nOtBqTwHNOKmvHn8JLrPUNgbTzE8UDQSTQcEqzeJuimgG63hx6oTOYpEjOqbcANFtC39ShFGPE3M61dIQQ5JzRYLK19/rml0E8SpGTQCU1AJzNKZh14Lv8reWkGlwrckjl1Q2Xe9/q+OiMSsuYYBce24dkcEHbI38ohjpGIdw2EAatyHZA0oP1RutkuykwGAClKLeaxOpoDc81fS6ou85VqM7Rb2vwd81HLieywbrbdST4nyQLDNmQ2OypJ3SHcrZedE8zESjcx4oXL0dFJGhA+KG65lU4MtpZsacbCEWerqChzx273CLRG2oLIZFcakrncGYp5g3EJT0zCxozz1qOHn5Jcm9nQz2R/1HyTpLTDWklxAr5KtiuIwa0MRnjdXVWMiDTCDnVjG0Rf2SPyjwC9Rz79A/mN8QsT+/b6GUah6Q2NqoJ1PgVSjbQy7x/FZ3mnvSJJTrt0V4KOJCqeNVR7ENwSYgVDGRG2YiQ3XD2n/AJBUo0IHIhL8PZt8S7WGh1yHmiUjsZHaR2qDUXP+F41VVj+pHKXBxjb8ZpOSYIuieA4LEigbrCG5FxFAKe/ojeFbKNziX5VTbClmtaALDgFHd1u2ld/j5Q7LFT3eZDg+BMhCzam1XH6sESizLWCpOSozeLsh2B7XD3V4IJMbQCtXEE1sNB8zzKkAPPJkeh7TluJYxrF32AtW986cafNDoUs95qakongsi2YJiPNTWnhojsKA2o3BYardP88402ioaQN5WwPBRD7ThV58unzR30jWjmFC+IG+CX8dxsQ2EgF7/ZaKAuPfkqAe2MDmQ4a9sy5jG0bYbCS6h0ApU9Fz2fxAxn7zzxoOA4c9LoDN4zMRIxERha7KlDbkLZK/LSMV+TSfrmqjQa/E5GZ1OnrrVciW2FoXrpoBW5DZaPENwGjib+QTVhOyEGG4F1Xu0JyHRoskal4zmHZ1CJzE+Fh0aIN4NIbxIpXot4WHlpuLp+xGgFhYapRxrG4bBa7jpRAWLHSvMSl7vwJPDnWwm1caAac17hc8YrjEflWjOQ1QfAcGfOOL4xJhCzWAloJ1JIOlfHom5uENhQ91goALDT5pd2EUpnJ+34fjBLKD8TIzN55JaxzGiyIGs0FSa6nT64q/PT7YTHPeQ0NFep0HVJf7QY9xcXipNc0XS0l8uwyJqqoOYRiY3Gd7VPNNGyMNzm7xqTYlJ4eynrN45hPuzML0bbagfAp9yjZcY3mWnCHEMR22qUJiOpXnl5fXeis0a5IPMEAjxUVx8WJNTvA0xsYI5LnviVdU0D3AdwVON9mDaGkSIDzo73p6lJhhyIVxj29VdV1JA2aLdmzuJyP/AE4ifzf/AA/VYuteib+UrE32q71+3/EDWZxrZ3CaRC2YBa1hpumxLhoeS6HI4HLEVY1o7gqO1Wz73zAcyga8i/Clr9yLYTg7YTRmTqSpOutLHOrf0H5zoIydsaTvJ2QALNGXDJemEDnnysFHHnms68kEm8crZq5laM8MK7QlHnxDtXuS7ie1D3Whh3M0p71u6aJVeKK5q2mpEPiGZQqKILiTUYlReijO1A96YZLBHxLhpp5eJRRmzjm0Bpc6Xp1tmqz1CrwJjOmcZg/YaQjCI4mITCNiKChcBahzGd+Kf2x2tbSx+GSoSssyG0BtgBkFWxGfbDYXOOlTRRt1BZ9WJzrQHbae4viwhsrWrjpz+SCYPA9K4xIpqfd05JbnNoBEeSTbQckSwbaiFZjqtOh06ck16bQmcfjLEQVpgcx0/ZsKIKOYCRkQKEeCihYYIVw2oOoFVUh41qLfFX4WKAgE1PHvUpYYwdsSUh1kEXGGsNzSiEx9toYdutO87Ogv48EbxHCYMwz942xFiCWuHRzbpRZ9nf3d5cx/pA7Le9YCtaVFnX6J9QrKkuxz6eUJChIBEjnsZixtSBwQWYknRIghtu8ipqcgLVPK4TYzCN1lxUnLjXRENn9mg0F7gN993OzNMmtB/KAB1N05Lgmcc+X89JQ1qqNuIRwmWaxoa0ANAGXT/J71ricfgbZBW48QMqBRLeKYq1m84kBrbVPE5DxUGlmwg3MnUam1QVj+Gtjn0ZJoCCaG1aWr0qUOhfZtDflEeO4fEXRrD4rXX3q14XRgTYYLXXTpuaoadWPhF2KSYgTn2eNhn+KSOG6K+IXScGhANpawHuCX48xvxG8ymPD6ADmgsve1xqOQINi6U+MsR9UOgYDDiu34gLjkBvODQOgNEQm32KniTrW2akswVg0BCQPDI4GCQmXDGtHKp96tNo0dmg8lQfNl2tAq8abpmbL2oZzBKs0JfeFiA/tlnH3L1FqHr+cLsWek0/bA9HQ3PfWvHhmhM1tM7KhryohOIvMNxz3fMLyRk4kb+Gwnnp4oxSGwzbiWitU38pTnMXib5dEafR09mpNeLv0UMvjrHO3WNe8n2WtNfBOknsRUVivt+UfMo3KYbChCkKG1v9QAqeuqc1tYGAv7QT1OnZTmLWGYFFiCpaIY/q9bwGSYMPwOFDue27i7yoMld9KBRQzUyKVyAUjN5n6RLXO5xNY8ctNifrkpZYVBJufrJA4+KNc7smt0Yw51uVFKQdWDxNYYE3L7fXguY7YbWCLEMJhoxhIdwc4e8A170z7Z4wWM9HDPbfW4za3Inrp4pFktmtX35aLpf+PprQd2z5D9Yaq/9sryjC/1Uz4Xs7WhNyq0tLBlhYJglcZENtGtq7joE++5m2XaUFSBtzLUHAnCg3qcFYdCiQsxvDi29OqjkMUqanNFYeNw2XNK+HvXJJJbBgnX6ZmuH4qKGtbIi2Za8jPpxSpMYqyM4vYN1uW8BTfPGnAUpXWvJWcPxbdP60+Cx0YbQWpyNQ5jG6UPCvIraJEdSjRRVpaf1qT1Pkr0OYa7RYqrwDiSksBuIt4v6UWa1xGpF/1Q12zb44AeBujQ1z4p1iPANQo2nWqwOa8BefWPF3hxiLEtsJCbQmvRpI9yNQcKhQ8m16kn3qaZhxCKsdXkbFCo8R7c6jrkhey1vOGoL8tPZxjS8boFr2V2HF3RQjpTvQmDNgb1LnXhkq5mymoSv4wbKidvKGIszYqpHxRkMVcR3m56cVWgRt8ODq0IIAbne29XSmaTnwKOIL60JFc60T66u4cseIKVDgxinNrwQRDadbk0HKgF0sTzo0Z1Xxn8g07rR0AKsNA4rdm7qQrkxX7olHbUQV+x3fzInj+q8R3scQvU3vv/AAT2BHxuzcEOBd2zz+WSIQmgCgAp7lQmsUaxpcXAAZkmlO9BH7YtdZgc7g4Cg7iTdSgADIE5gSyzaNDn0N8kJm8VYwntCvCt/BDoc3GjWB3AfHxPwV2V2fhsu6pOdbXSj4jDCLX75+UqunokU0Y09SKBWIGBF14jiTlTQcFdizkGEztOawcCac0AxDatzhSCw/3Ee4fNaiLzz/PWGNb7IMT3EaNeAAABZE4U3SFXQapMbNPdEBe7VFnzBLRD0Fz/AJSrajKSmwEqRYe/FLzmaaaDIIr+zOzlosksPdEcBDG9oT7I6ke5OOG4MIYFSXu4mwHQaItLPsIu24JFSS2T3hvxKgaNpfvVXEcHLbgWPkujGAAL2S5jMyDVkMbzvq54I3GjkxdXUPY0QY8YsNMzovGSxeQ6L2qXaz2RzP5j7kfbgwDi5+f1koZljRkhHUDhfrOhqBlJ7+K19NRWoWGveCd11OQzUMSUcx1SKUyHz5rwIMLUIQhxTDFjUm54dArkvtILNI76EjyCBOjk5qeBGpySjWOTFsgPvRvgYq3WlO9WIkyHXP14JVZiXGhVhk8KWdQfXiErLAacSb2ffIjVAjAC314qKeiBwuNUoTG0oY71welSrkDGw8euD3/A3TLNQrxgwBQwfVJ5vAIcQ7zf3bxq3I9WmxVGYwSL7BDh4HzRWXj8waq7BiAEEmyQtj7bxptZYnTkR0GE47pDsgDx+XFc+MvEH+4fALvMSC0n6oq03gECNaJDYSNaUPiLro9N1RpyCvMW1wbecYkpOLEdQOdzysnbBtm2gdoFxpmbpzlMEgwh2GCg6fJTiIzgPih6nrGfYbCb3dtsxY/D8H+UFiYvTs/L7vksUfeb/KZ3DEgyb4pq+/AaDoiEnhIzNvkiTMNicgOIr/hSDZxkUUib7x+UucGnq1pAPeiFwY6fsIxm25g2JjkCG4MhuMZ/5IQLz30sO8qdv3uP2fR/d2cXXiEchk3vTDKYeyHQQ2hgpk1oA8ArcMNFT703ORhR9f24/OSdxV35ivK7BMaTEcXxH/1u3qcwMgV5ikqGtq6lRXKg9yPTGJ+y0V6IPOYY+Ke04NHAXce/IJZsDHGSY5S53eJMRva5nIDVHsE2ffFoYlWM4DM8idO5X4OCsa4UFOJ/ymCWcyG25oAqC+oeg9YVl+B4eZfkpJsNu60BoGQFgt5vEYcJtXOApxSviu27W1bC7buWQ6u+SXmxYsw8b5LicmjIcgB70zXpHh2+Jk6dKX3sOBGGe2kfGdSHZgzNL91clXhxKWZcnPUnqr+GbOUFYtRbIHLqUSZLQ2DsgD614qKxS25j+4ieFBAbcJiRD2uyNdSiMpgMJmYqeJuVPFnwNaBL0/trCh73a3qVy+aBcscICfwnsu422jI+C1o7JooIUiHw3bwB3taCw5cEl4NtNFnIlhuQ8yBckVoKk5V5LoEL+HRUiplcq22BE2ZQZzzOc7STLJZ5aak2IAFyDdtPFBG4443DA0c7nwGSs/aBHYJ8tNiIbNTma92VEKF10q6VFYJG53ldRLb5lo4g46+CiiznE+ZW8lJb5ysin3DdGVELMiHGJVqAlCRknRCC7LgiUwwMFiqxnDDqMh3VQuLMRI18m8fl81mlrTk7CCTC34ge2zDXrcV5o/hGOxHjtBornmK+JskyDAorTJ0tyKXb06sMKN/WYVBG86PK4qATvW+uKstxhvEFctiY7S1SeQC2g4xEc4U7LddTTqlDpLQOYg9OhM6VHxYaFDZifNzklqLiTgKtOWhuKd91Vmsac4dqgHKqQOlZzkw1pC8Q9+Im8SsSf9/P5XeCxUewL6R+06o3Gm1pvCnBaxtpobLAraWwWEwW0FybuPig+IbMwxFEVtAw5tpYO0I6qEAAkMTIlFTHGJe/E7nndhtJJ1yHmpYTIjj+8cb6BQy8tQWAFFrMY0xjbmnxQAh5pUA4QQzDgAZALJiMwCrrEapNmttHGohNJ5mw7tUr4m2emK9s7p9kVAV1fT5O+FHxijS2MmNWMbXwYRIDt517Dj7gl+NtBEj+s6jfyi3jxS4Nlpth/gvLeIoe+ytymERSaUPjRdAdLRWMqwJ9Yyl/hGjAcO9K7dFgLkgVp+q6Fh+Gw4DQWtvxNyljYuRMJhDsy6vG1LCvmmSPPF1mDvK5lj5c48oF5LNjykkxPWJJoBU9wSzPbbQ21EMekdy9XvOvcpMUYxzSInb65eAND3pejQmaAAdAgRBnL7n7TakXEo4vtDGjntmg/K0EDv1Pel6fZEfRjWmh9Y00TYJUHILeHIXFRZdCvqVq4EpYKRpEv7GyAhwQSLk+WnuTdBmRxQCVfutot/vVNSuf3suWPnIrELmc5+0aLvYhEpo1g8GD5oJJviOc1jCak0+uCb9tS3cLnCri4UJz0+AVjYHZqjPTvoS8dkflFbnqaeFF3B1S19KHI42HxM8KvHjP4xkwDZ3chNqL6q1P4IN0uNgAT4Jgkw0WqKjTpxQ/Eh6Z/o2mjden6rgbt4idzC7hZ88Cc4jyDo8StKQh6oNi7mRoDwVo4aaUAT4MHY0UABOVlLBwmGy7gCVS17E6RwIzvD0nMnS7iaNF+S3GzMw/JlOpXTXxWNFWtaPrkFXdiBOlO5Z7Zg7Te8TwIiy2wMU50H1zV+V2HcNad6YXThrZxqsbOuGZSm61zyZosfygYbEvPt081pF+z05iNvHmP1RwYiQoImKHjQpY6q0e7/PtGKLDuYH/AAEf5o8FiJftE81iZ7Rd6wtLxhi5noqs3/D/AOQ+KxYpbfeklXvSH2HdEk4v6yxYrOi96UryZpIZjqnbB9F4sR9XxBshka9Euwf4p/uWLFJ0/EnPBlyF7f1qiUbIrFiop5aKt8otT+qGrFi2viUpxJ2KcesPrRYsQnzjZccvD7KxYpx+8QOYkbd+s3+13xT5s/8A+nh/2D3BYsXR6r/5KvnPD+6FYOf1zWsp67vrVeLFDV7wi24Mswcyo4mq9WL39piz7xlY6odFWLEto5ORKp1UzNFixF5SjykcVVpn1VixMTyjIPWLFifMn//Z"/>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atin typeface="Perpetua" pitchFamily="18" charset="0"/>
            </a:endParaRPr>
          </a:p>
        </p:txBody>
      </p:sp>
      <p:pic>
        <p:nvPicPr>
          <p:cNvPr id="1050" name="Picture 26" descr="http://sarahandthegoonsquad.com/wp-content/uploads/2008/09/cheeseburger-hamburger-helper.jpg"/>
          <p:cNvPicPr>
            <a:picLocks noChangeAspect="1" noChangeArrowheads="1"/>
          </p:cNvPicPr>
          <p:nvPr/>
        </p:nvPicPr>
        <p:blipFill>
          <a:blip r:embed="rId10" cstate="print"/>
          <a:srcRect/>
          <a:stretch>
            <a:fillRect/>
          </a:stretch>
        </p:blipFill>
        <p:spPr bwMode="auto">
          <a:xfrm>
            <a:off x="6934200" y="3657601"/>
            <a:ext cx="1924050" cy="1497013"/>
          </a:xfrm>
          <a:prstGeom prst="rect">
            <a:avLst/>
          </a:prstGeom>
          <a:noFill/>
          <a:ln w="9525">
            <a:noFill/>
            <a:miter lim="800000"/>
            <a:headEnd/>
            <a:tailEnd/>
          </a:ln>
        </p:spPr>
      </p:pic>
      <p:pic>
        <p:nvPicPr>
          <p:cNvPr id="1054" name="Picture 30" descr="http://dejavu2k9.files.wordpress.com/2010/03/spaghetti-bolognese1.jpg"/>
          <p:cNvPicPr>
            <a:picLocks noChangeAspect="1" noChangeArrowheads="1"/>
          </p:cNvPicPr>
          <p:nvPr/>
        </p:nvPicPr>
        <p:blipFill>
          <a:blip r:embed="rId11" cstate="print"/>
          <a:srcRect/>
          <a:stretch>
            <a:fillRect/>
          </a:stretch>
        </p:blipFill>
        <p:spPr bwMode="auto">
          <a:xfrm>
            <a:off x="7086600" y="5257800"/>
            <a:ext cx="1728788" cy="1295400"/>
          </a:xfrm>
          <a:prstGeom prst="rect">
            <a:avLst/>
          </a:prstGeom>
          <a:noFill/>
          <a:ln w="9525">
            <a:noFill/>
            <a:miter lim="800000"/>
            <a:headEnd/>
            <a:tailEnd/>
          </a:ln>
        </p:spPr>
      </p:pic>
      <p:pic>
        <p:nvPicPr>
          <p:cNvPr id="24" name="Picture 6" descr="http://www.worldcommunitycookbook.org/season/guide/photos/corn.jpg"/>
          <p:cNvPicPr>
            <a:picLocks noChangeAspect="1" noChangeArrowheads="1"/>
          </p:cNvPicPr>
          <p:nvPr/>
        </p:nvPicPr>
        <p:blipFill>
          <a:blip r:embed="rId12" cstate="print"/>
          <a:srcRect/>
          <a:stretch>
            <a:fillRect/>
          </a:stretch>
        </p:blipFill>
        <p:spPr bwMode="auto">
          <a:xfrm>
            <a:off x="8915401" y="3429000"/>
            <a:ext cx="1463675" cy="1219200"/>
          </a:xfrm>
          <a:prstGeom prst="rect">
            <a:avLst/>
          </a:prstGeom>
          <a:noFill/>
          <a:ln w="9525">
            <a:noFill/>
            <a:miter lim="800000"/>
            <a:headEnd/>
            <a:tailEnd/>
          </a:ln>
        </p:spPr>
      </p:pic>
    </p:spTree>
    <p:extLst>
      <p:ext uri="{BB962C8B-B14F-4D97-AF65-F5344CB8AC3E}">
        <p14:creationId xmlns:p14="http://schemas.microsoft.com/office/powerpoint/2010/main" val="362207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25032" y="1316934"/>
            <a:ext cx="2447138" cy="161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5" name="Picture 8" descr="http://t3.gstatic.com/images?q=tbn:ANd9GcRFHS1Gp5QveaM8-nWL4w5qHegB2rxb7toLeHXeFNO_OPC2gaA&amp;t=1&amp;usg=__Ff7ogtj3GsOIpYWh8_ohIcTx8Us="/>
          <p:cNvPicPr>
            <a:picLocks noChangeAspect="1" noChangeArrowheads="1"/>
          </p:cNvPicPr>
          <p:nvPr/>
        </p:nvPicPr>
        <p:blipFill>
          <a:blip r:embed="rId4" cstate="print"/>
          <a:srcRect/>
          <a:stretch>
            <a:fillRect/>
          </a:stretch>
        </p:blipFill>
        <p:spPr bwMode="auto">
          <a:xfrm>
            <a:off x="4648200" y="1531939"/>
            <a:ext cx="2324100" cy="1508125"/>
          </a:xfrm>
          <a:prstGeom prst="rect">
            <a:avLst/>
          </a:prstGeom>
          <a:noFill/>
          <a:ln w="9525">
            <a:noFill/>
            <a:miter lim="800000"/>
            <a:headEnd/>
            <a:tailEnd/>
          </a:ln>
        </p:spPr>
      </p:pic>
      <p:pic>
        <p:nvPicPr>
          <p:cNvPr id="61447" name="Picture 14" descr="http://www.sewhaa.com/.a/6a00e553ec0d29883401310ffebc18970c-320wi"/>
          <p:cNvPicPr>
            <a:picLocks noChangeAspect="1" noChangeArrowheads="1"/>
          </p:cNvPicPr>
          <p:nvPr/>
        </p:nvPicPr>
        <p:blipFill>
          <a:blip r:embed="rId5" cstate="print"/>
          <a:srcRect/>
          <a:stretch>
            <a:fillRect/>
          </a:stretch>
        </p:blipFill>
        <p:spPr bwMode="auto">
          <a:xfrm>
            <a:off x="4577620" y="4876800"/>
            <a:ext cx="1996254" cy="1996254"/>
          </a:xfrm>
          <a:prstGeom prst="rect">
            <a:avLst/>
          </a:prstGeom>
          <a:noFill/>
          <a:ln w="9525">
            <a:noFill/>
            <a:miter lim="800000"/>
            <a:headEnd/>
            <a:tailEnd/>
          </a:ln>
        </p:spPr>
      </p:pic>
      <p:pic>
        <p:nvPicPr>
          <p:cNvPr id="61442" name="Picture 2" descr="http://mikes-table.themulligans.org/wp-content/uploads/2008/03/foodblogga_strawberry_salad.jpg"/>
          <p:cNvPicPr>
            <a:picLocks noGrp="1" noChangeAspect="1" noChangeArrowheads="1"/>
          </p:cNvPicPr>
          <p:nvPr>
            <p:ph sz="quarter" idx="1"/>
          </p:nvPr>
        </p:nvPicPr>
        <p:blipFill>
          <a:blip r:embed="rId6" cstate="print"/>
          <a:srcRect/>
          <a:stretch>
            <a:fillRect/>
          </a:stretch>
        </p:blipFill>
        <p:spPr>
          <a:xfrm>
            <a:off x="1650178" y="3060659"/>
            <a:ext cx="2927976" cy="1962151"/>
          </a:xfrm>
        </p:spPr>
      </p:pic>
      <p:pic>
        <p:nvPicPr>
          <p:cNvPr id="61443" name="Picture 4" descr="http://t0.gstatic.com/images?q=tbn:ANd9GcTlfVWIbFdxRrXA55Wji36-_htGQzgC9Nf0dOS0Fnkbm2L8xv8&amp;t=1&amp;h=167&amp;w=223&amp;usg=__d11SLvk3hM3OXgK9xTrpgl0_aAM="/>
          <p:cNvPicPr>
            <a:picLocks noChangeAspect="1" noChangeArrowheads="1"/>
          </p:cNvPicPr>
          <p:nvPr/>
        </p:nvPicPr>
        <p:blipFill>
          <a:blip r:embed="rId7" cstate="print"/>
          <a:srcRect/>
          <a:stretch>
            <a:fillRect/>
          </a:stretch>
        </p:blipFill>
        <p:spPr bwMode="auto">
          <a:xfrm>
            <a:off x="4677032" y="3017409"/>
            <a:ext cx="2716012" cy="2033964"/>
          </a:xfrm>
          <a:prstGeom prst="rect">
            <a:avLst/>
          </a:prstGeom>
          <a:noFill/>
          <a:ln w="9525">
            <a:noFill/>
            <a:miter lim="800000"/>
            <a:headEnd/>
            <a:tailEnd/>
          </a:ln>
        </p:spPr>
      </p:pic>
      <p:pic>
        <p:nvPicPr>
          <p:cNvPr id="61444" name="Picture 6" descr="http://www.goodhousekeeping.com/media/cm/goodhousekeeping/images/avocado-pico-de-gallo-de.jpg"/>
          <p:cNvPicPr>
            <a:picLocks noChangeAspect="1" noChangeArrowheads="1"/>
          </p:cNvPicPr>
          <p:nvPr/>
        </p:nvPicPr>
        <p:blipFill>
          <a:blip r:embed="rId8" cstate="print"/>
          <a:srcRect/>
          <a:stretch>
            <a:fillRect/>
          </a:stretch>
        </p:blipFill>
        <p:spPr bwMode="auto">
          <a:xfrm>
            <a:off x="8534401" y="4992132"/>
            <a:ext cx="1979141" cy="1979141"/>
          </a:xfrm>
          <a:prstGeom prst="rect">
            <a:avLst/>
          </a:prstGeom>
          <a:noFill/>
          <a:ln w="9525">
            <a:noFill/>
            <a:miter lim="800000"/>
            <a:headEnd/>
            <a:tailEnd/>
          </a:ln>
        </p:spPr>
      </p:pic>
      <p:pic>
        <p:nvPicPr>
          <p:cNvPr id="61446" name="Picture 10" descr="http://www.thenutfactory.com/photos/mixtures-nuts-deluxe-rs.jpg"/>
          <p:cNvPicPr>
            <a:picLocks noChangeAspect="1" noChangeArrowheads="1"/>
          </p:cNvPicPr>
          <p:nvPr/>
        </p:nvPicPr>
        <p:blipFill>
          <a:blip r:embed="rId9" cstate="print"/>
          <a:srcRect/>
          <a:stretch>
            <a:fillRect/>
          </a:stretch>
        </p:blipFill>
        <p:spPr bwMode="auto">
          <a:xfrm>
            <a:off x="6573874" y="5099478"/>
            <a:ext cx="1960526" cy="1667053"/>
          </a:xfrm>
          <a:prstGeom prst="rect">
            <a:avLst/>
          </a:prstGeom>
          <a:noFill/>
          <a:ln w="9525">
            <a:noFill/>
            <a:miter lim="800000"/>
            <a:headEnd/>
            <a:tailEnd/>
          </a:ln>
        </p:spPr>
      </p:pic>
      <p:pic>
        <p:nvPicPr>
          <p:cNvPr id="61448" name="Picture 16" descr="http://www.localwin.com/julie/system/files/lu10/Ingredients_Healthy_Food.jpg"/>
          <p:cNvPicPr>
            <a:picLocks noChangeAspect="1" noChangeArrowheads="1"/>
          </p:cNvPicPr>
          <p:nvPr/>
        </p:nvPicPr>
        <p:blipFill>
          <a:blip r:embed="rId10" cstate="print"/>
          <a:srcRect/>
          <a:stretch>
            <a:fillRect/>
          </a:stretch>
        </p:blipFill>
        <p:spPr bwMode="auto">
          <a:xfrm>
            <a:off x="1513703" y="4817432"/>
            <a:ext cx="3063916" cy="2040568"/>
          </a:xfrm>
          <a:prstGeom prst="rect">
            <a:avLst/>
          </a:prstGeom>
          <a:noFill/>
          <a:ln w="9525">
            <a:noFill/>
            <a:miter lim="800000"/>
            <a:headEnd/>
            <a:tailEnd/>
          </a:ln>
        </p:spPr>
      </p:pic>
      <p:pic>
        <p:nvPicPr>
          <p:cNvPr id="61449" name="Picture 18" descr="http://www.etqm.ae/services/nonacademic/collegetimes/collegetimes-vol3-issue7-mar2008/images/03/img_nutrition_landing.jpg"/>
          <p:cNvPicPr>
            <a:picLocks noChangeAspect="1" noChangeArrowheads="1"/>
          </p:cNvPicPr>
          <p:nvPr/>
        </p:nvPicPr>
        <p:blipFill>
          <a:blip r:embed="rId11" cstate="print"/>
          <a:srcRect/>
          <a:stretch>
            <a:fillRect/>
          </a:stretch>
        </p:blipFill>
        <p:spPr bwMode="auto">
          <a:xfrm>
            <a:off x="1650178" y="1447801"/>
            <a:ext cx="2782970" cy="1592263"/>
          </a:xfrm>
          <a:prstGeom prst="rect">
            <a:avLst/>
          </a:prstGeom>
          <a:noFill/>
          <a:ln w="9525">
            <a:noFill/>
            <a:miter lim="800000"/>
            <a:headEnd/>
            <a:tailEnd/>
          </a:ln>
        </p:spPr>
      </p:pic>
      <p:pic>
        <p:nvPicPr>
          <p:cNvPr id="61450" name="Picture 20" descr="http://vegetarianorganicblog.com/pix/healthy_food.jpg"/>
          <p:cNvPicPr>
            <a:picLocks noChangeAspect="1" noChangeArrowheads="1"/>
          </p:cNvPicPr>
          <p:nvPr/>
        </p:nvPicPr>
        <p:blipFill>
          <a:blip r:embed="rId12" cstate="print"/>
          <a:srcRect/>
          <a:stretch>
            <a:fillRect/>
          </a:stretch>
        </p:blipFill>
        <p:spPr bwMode="auto">
          <a:xfrm>
            <a:off x="7696201" y="2823830"/>
            <a:ext cx="2743199" cy="2061208"/>
          </a:xfrm>
          <a:prstGeom prst="rect">
            <a:avLst/>
          </a:prstGeom>
          <a:noFill/>
          <a:ln w="9525">
            <a:noFill/>
            <a:miter lim="800000"/>
            <a:headEnd/>
            <a:tailEnd/>
          </a:ln>
        </p:spPr>
      </p:pic>
      <p:sp>
        <p:nvSpPr>
          <p:cNvPr id="12" name="Title 1"/>
          <p:cNvSpPr>
            <a:spLocks noGrp="1"/>
          </p:cNvSpPr>
          <p:nvPr>
            <p:ph type="title"/>
          </p:nvPr>
        </p:nvSpPr>
        <p:spPr>
          <a:xfrm>
            <a:off x="1948090" y="517361"/>
            <a:ext cx="7203295" cy="758952"/>
          </a:xfrm>
        </p:spPr>
        <p:txBody>
          <a:bodyPr/>
          <a:lstStyle/>
          <a:p>
            <a:r>
              <a:rPr lang="en-US" dirty="0" smtClean="0">
                <a:solidFill>
                  <a:srgbClr val="663366"/>
                </a:solidFill>
              </a:rPr>
              <a:t>An Atypical Day in Kansas</a:t>
            </a:r>
            <a:endParaRPr lang="en-US" dirty="0">
              <a:solidFill>
                <a:srgbClr val="663366"/>
              </a:solidFill>
            </a:endParaRPr>
          </a:p>
        </p:txBody>
      </p:sp>
      <p:sp>
        <p:nvSpPr>
          <p:cNvPr id="2" name="AutoShape 2" descr="Image result for smoothi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moothi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smoothie"/>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smoothie"/>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8602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some fun with the “Healthy Cooking Styles” Fact Sheet!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769" y="2672556"/>
            <a:ext cx="8572500" cy="2857500"/>
          </a:xfrm>
        </p:spPr>
      </p:pic>
    </p:spTree>
    <p:extLst>
      <p:ext uri="{BB962C8B-B14F-4D97-AF65-F5344CB8AC3E}">
        <p14:creationId xmlns:p14="http://schemas.microsoft.com/office/powerpoint/2010/main" val="144998956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Material adapted from “Healthy Cooking Styles” fact sheet and leader’s guide</a:t>
            </a:r>
            <a:endParaRPr lang="en-US" dirty="0"/>
          </a:p>
        </p:txBody>
      </p:sp>
      <p:sp>
        <p:nvSpPr>
          <p:cNvPr id="7" name="Content Placeholder 6"/>
          <p:cNvSpPr>
            <a:spLocks noGrp="1"/>
          </p:cNvSpPr>
          <p:nvPr>
            <p:ph idx="1"/>
          </p:nvPr>
        </p:nvSpPr>
        <p:spPr>
          <a:xfrm>
            <a:off x="677334" y="1759756"/>
            <a:ext cx="8596668" cy="4941669"/>
          </a:xfrm>
        </p:spPr>
        <p:txBody>
          <a:bodyPr>
            <a:normAutofit/>
          </a:bodyPr>
          <a:lstStyle/>
          <a:p>
            <a:r>
              <a:rPr lang="en-US" dirty="0" smtClean="0"/>
              <a:t>Publications from Kansas State University are available at: </a:t>
            </a:r>
            <a:r>
              <a:rPr lang="en-US" dirty="0" smtClean="0">
                <a:hlinkClick r:id="rId2"/>
              </a:rPr>
              <a:t>www.ksre.ksu.edu</a:t>
            </a:r>
            <a:endParaRPr lang="en-US" dirty="0" smtClean="0"/>
          </a:p>
          <a:p>
            <a:r>
              <a:rPr lang="en-US" dirty="0" smtClean="0"/>
              <a:t>Publications are reviewed or revised annually by appropriate faculty to reflect current research and practice. Date shown is that of publication or last revision. Contents of this publication may be freely reproduced for educational purposes. All other rights reserved. In each case, credit Donna Krug, Healthy Cooking Styles, Fact Sheet and Leader’s Guide, Kansas State University, July 2017.</a:t>
            </a:r>
          </a:p>
          <a:p>
            <a:r>
              <a:rPr lang="en-US" dirty="0" smtClean="0"/>
              <a:t>Kansas State University Agricultural Research Center and Cooperative Extension Service. </a:t>
            </a:r>
            <a:endParaRPr lang="en-US" dirty="0"/>
          </a:p>
          <a:p>
            <a:r>
              <a:rPr lang="en-US" dirty="0" smtClean="0"/>
              <a:t>K-State Research and Extension is an equal opportunity provider and employer. Issued in furtherance of Cooperative Extension Work, Acts of May 8 and June 30, 1914, as amended. Kansas State University, County Extension Councils, Extension Districts, and United States Department of Agriculture Cooperating, John D. </a:t>
            </a:r>
            <a:r>
              <a:rPr lang="en-US" dirty="0" err="1" smtClean="0"/>
              <a:t>Floros</a:t>
            </a:r>
            <a:r>
              <a:rPr lang="en-US" dirty="0" smtClean="0"/>
              <a:t>, Director.</a:t>
            </a:r>
          </a:p>
          <a:p>
            <a:r>
              <a:rPr lang="en-US" dirty="0" smtClean="0"/>
              <a:t>MF 3350 and MF 3351			July 2017</a:t>
            </a:r>
          </a:p>
          <a:p>
            <a:endParaRPr lang="en-US" dirty="0"/>
          </a:p>
        </p:txBody>
      </p:sp>
    </p:spTree>
    <p:extLst>
      <p:ext uri="{BB962C8B-B14F-4D97-AF65-F5344CB8AC3E}">
        <p14:creationId xmlns:p14="http://schemas.microsoft.com/office/powerpoint/2010/main" val="2459491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Cooking is an art form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0518" y="2268603"/>
            <a:ext cx="6210299" cy="4589397"/>
          </a:xfrm>
        </p:spPr>
      </p:pic>
    </p:spTree>
    <p:extLst>
      <p:ext uri="{BB962C8B-B14F-4D97-AF65-F5344CB8AC3E}">
        <p14:creationId xmlns:p14="http://schemas.microsoft.com/office/powerpoint/2010/main" val="414376734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Colorful grain dishes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5233" y="2322768"/>
            <a:ext cx="3268364" cy="425559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1496" y="112734"/>
            <a:ext cx="2632947" cy="6858000"/>
          </a:xfrm>
          <a:prstGeom prst="rect">
            <a:avLst/>
          </a:prstGeom>
        </p:spPr>
      </p:pic>
    </p:spTree>
    <p:extLst>
      <p:ext uri="{BB962C8B-B14F-4D97-AF65-F5344CB8AC3E}">
        <p14:creationId xmlns:p14="http://schemas.microsoft.com/office/powerpoint/2010/main" val="1141759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you will need</a:t>
            </a:r>
            <a:br>
              <a:rPr lang="en-US" dirty="0" smtClean="0"/>
            </a:br>
            <a:endParaRPr lang="en-US" dirty="0"/>
          </a:p>
        </p:txBody>
      </p:sp>
      <p:sp>
        <p:nvSpPr>
          <p:cNvPr id="5" name="Text Placeholder 4"/>
          <p:cNvSpPr>
            <a:spLocks noGrp="1"/>
          </p:cNvSpPr>
          <p:nvPr>
            <p:ph type="body" idx="1"/>
          </p:nvPr>
        </p:nvSpPr>
        <p:spPr>
          <a:xfrm>
            <a:off x="675745" y="1803748"/>
            <a:ext cx="4185623" cy="933497"/>
          </a:xfrm>
        </p:spPr>
        <p:txBody>
          <a:bodyPr/>
          <a:lstStyle/>
          <a:p>
            <a:pPr marL="342900" indent="-342900">
              <a:buFont typeface="Wingdings" panose="05000000000000000000" pitchFamily="2" charset="2"/>
              <a:buChar char="Ø"/>
            </a:pPr>
            <a:r>
              <a:rPr lang="en-US" dirty="0" smtClean="0"/>
              <a:t>Sharp knife and cutting board</a:t>
            </a:r>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6275" y="3147120"/>
            <a:ext cx="4184650" cy="2484635"/>
          </a:xfrm>
        </p:spPr>
      </p:pic>
      <p:sp>
        <p:nvSpPr>
          <p:cNvPr id="6" name="Text Placeholder 5"/>
          <p:cNvSpPr>
            <a:spLocks noGrp="1"/>
          </p:cNvSpPr>
          <p:nvPr>
            <p:ph type="body" sz="quarter" idx="3"/>
          </p:nvPr>
        </p:nvSpPr>
        <p:spPr>
          <a:xfrm>
            <a:off x="5088383" y="1930400"/>
            <a:ext cx="4185618" cy="512175"/>
          </a:xfrm>
        </p:spPr>
        <p:txBody>
          <a:bodyPr/>
          <a:lstStyle/>
          <a:p>
            <a:pPr marL="342900" indent="-342900">
              <a:buFont typeface="Wingdings" panose="05000000000000000000" pitchFamily="2" charset="2"/>
              <a:buChar char="Ø"/>
            </a:pPr>
            <a:r>
              <a:rPr lang="en-US" dirty="0" smtClean="0"/>
              <a:t>Heavy pot with lid</a:t>
            </a:r>
            <a:endParaRPr lang="en-US" dirty="0"/>
          </a:p>
        </p:txBody>
      </p:sp>
      <p:pic>
        <p:nvPicPr>
          <p:cNvPr id="10" name="Content Placeholder 3"/>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52859" y="2871548"/>
            <a:ext cx="4186237" cy="2633840"/>
          </a:xfrm>
        </p:spPr>
      </p:pic>
    </p:spTree>
    <p:extLst>
      <p:ext uri="{BB962C8B-B14F-4D97-AF65-F5344CB8AC3E}">
        <p14:creationId xmlns:p14="http://schemas.microsoft.com/office/powerpoint/2010/main" val="3280618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Nishime</a:t>
            </a:r>
            <a:r>
              <a:rPr lang="en-US" dirty="0" smtClean="0"/>
              <a:t> style</a:t>
            </a:r>
            <a:br>
              <a:rPr lang="en-US" dirty="0" smtClean="0"/>
            </a:br>
            <a:r>
              <a:rPr lang="en-US" dirty="0" smtClean="0"/>
              <a:t>(Slow Stewing)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389" y="2252858"/>
            <a:ext cx="1828800" cy="1828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184" y="2152650"/>
            <a:ext cx="5848350" cy="4381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2578" y="3408993"/>
            <a:ext cx="1066800" cy="2921000"/>
          </a:xfrm>
          <a:prstGeom prst="rect">
            <a:avLst/>
          </a:prstGeom>
        </p:spPr>
      </p:pic>
    </p:spTree>
    <p:extLst>
      <p:ext uri="{BB962C8B-B14F-4D97-AF65-F5344CB8AC3E}">
        <p14:creationId xmlns:p14="http://schemas.microsoft.com/office/powerpoint/2010/main" val="3381972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ingredients to add to </a:t>
            </a:r>
            <a:r>
              <a:rPr lang="en-US" dirty="0" err="1" smtClean="0"/>
              <a:t>nishime</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614" y="2525636"/>
            <a:ext cx="5791200" cy="3276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877" y="2946161"/>
            <a:ext cx="2143125" cy="2143125"/>
          </a:xfrm>
          <a:prstGeom prst="rect">
            <a:avLst/>
          </a:prstGeom>
        </p:spPr>
      </p:pic>
    </p:spTree>
    <p:extLst>
      <p:ext uri="{BB962C8B-B14F-4D97-AF65-F5344CB8AC3E}">
        <p14:creationId xmlns:p14="http://schemas.microsoft.com/office/powerpoint/2010/main" val="21463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4" y="191386"/>
            <a:ext cx="8596668" cy="829340"/>
          </a:xfrm>
        </p:spPr>
        <p:txBody>
          <a:bodyPr/>
          <a:lstStyle/>
          <a:p>
            <a:r>
              <a:rPr lang="en-US" dirty="0" smtClean="0"/>
              <a:t>Steaming vegetables</a:t>
            </a:r>
            <a:endParaRPr lang="en-US" dirty="0"/>
          </a:p>
        </p:txBody>
      </p:sp>
      <p:sp>
        <p:nvSpPr>
          <p:cNvPr id="7" name="Text Placeholder 6"/>
          <p:cNvSpPr>
            <a:spLocks noGrp="1"/>
          </p:cNvSpPr>
          <p:nvPr>
            <p:ph type="body" idx="1"/>
          </p:nvPr>
        </p:nvSpPr>
        <p:spPr>
          <a:xfrm>
            <a:off x="675745" y="1427966"/>
            <a:ext cx="4185623" cy="2463549"/>
          </a:xfrm>
        </p:spPr>
        <p:txBody>
          <a:bodyPr/>
          <a:lstStyle/>
          <a:p>
            <a:pPr marL="342900" indent="-342900">
              <a:buFont typeface="Wingdings" panose="05000000000000000000" pitchFamily="2" charset="2"/>
              <a:buChar char="Ø"/>
            </a:pPr>
            <a:r>
              <a:rPr lang="en-US" sz="3200" dirty="0" smtClean="0"/>
              <a:t>Use steamer basket</a:t>
            </a:r>
          </a:p>
          <a:p>
            <a:pPr marL="342900" indent="-342900">
              <a:buFont typeface="Wingdings" panose="05000000000000000000" pitchFamily="2" charset="2"/>
              <a:buChar char="Ø"/>
            </a:pPr>
            <a:r>
              <a:rPr lang="en-US" sz="3200" dirty="0" smtClean="0"/>
              <a:t>Bring small amount of water to boil in pan below</a:t>
            </a:r>
            <a:endParaRPr lang="en-US" sz="32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29588" y="4621971"/>
            <a:ext cx="2478024" cy="1746504"/>
          </a:xfrm>
        </p:spPr>
      </p:pic>
      <p:sp>
        <p:nvSpPr>
          <p:cNvPr id="8" name="Text Placeholder 7"/>
          <p:cNvSpPr>
            <a:spLocks noGrp="1"/>
          </p:cNvSpPr>
          <p:nvPr>
            <p:ph type="body" sz="quarter" idx="3"/>
          </p:nvPr>
        </p:nvSpPr>
        <p:spPr>
          <a:xfrm>
            <a:off x="4997885" y="1315233"/>
            <a:ext cx="4276116" cy="2852730"/>
          </a:xfrm>
        </p:spPr>
        <p:txBody>
          <a:bodyPr/>
          <a:lstStyle/>
          <a:p>
            <a:pPr marL="342900" indent="-342900">
              <a:buFont typeface="Wingdings" panose="05000000000000000000" pitchFamily="2" charset="2"/>
              <a:buChar char="Ø"/>
            </a:pPr>
            <a:r>
              <a:rPr lang="en-US" sz="3200" dirty="0" smtClean="0"/>
              <a:t>Cut vegetables into small pieces</a:t>
            </a:r>
          </a:p>
          <a:p>
            <a:pPr marL="342900" indent="-342900">
              <a:buFont typeface="Wingdings" panose="05000000000000000000" pitchFamily="2" charset="2"/>
              <a:buChar char="Ø"/>
            </a:pPr>
            <a:r>
              <a:rPr lang="en-US" sz="3200" dirty="0" smtClean="0"/>
              <a:t>Steam 3-5 minutes</a:t>
            </a:r>
          </a:p>
          <a:p>
            <a:pPr marL="342900" indent="-342900">
              <a:buFont typeface="Wingdings" panose="05000000000000000000" pitchFamily="2" charset="2"/>
              <a:buChar char="Ø"/>
            </a:pPr>
            <a:r>
              <a:rPr lang="en-US" sz="3200" dirty="0" smtClean="0"/>
              <a:t>Save water &amp; add to soup stock</a:t>
            </a:r>
            <a:endParaRPr lang="en-US" sz="3200"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96544" y="4061637"/>
            <a:ext cx="2310174" cy="2310174"/>
          </a:xfrm>
        </p:spPr>
      </p:pic>
    </p:spTree>
    <p:extLst>
      <p:ext uri="{BB962C8B-B14F-4D97-AF65-F5344CB8AC3E}">
        <p14:creationId xmlns:p14="http://schemas.microsoft.com/office/powerpoint/2010/main" val="1701156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3854528" cy="1318437"/>
          </a:xfrm>
        </p:spPr>
        <p:txBody>
          <a:bodyPr>
            <a:noAutofit/>
          </a:bodyPr>
          <a:lstStyle/>
          <a:p>
            <a:r>
              <a:rPr lang="en-US" sz="4000" dirty="0" smtClean="0"/>
              <a:t>Water </a:t>
            </a:r>
            <a:r>
              <a:rPr lang="en-US" sz="4000" dirty="0" err="1" smtClean="0"/>
              <a:t>Saute</a:t>
            </a:r>
            <a:r>
              <a:rPr lang="en-US" sz="4000" dirty="0" smtClean="0"/>
              <a:t>’ Vegetables</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06941" y="2576230"/>
            <a:ext cx="4513262" cy="3105124"/>
          </a:xfrm>
        </p:spPr>
      </p:pic>
      <p:sp>
        <p:nvSpPr>
          <p:cNvPr id="5" name="Text Placeholder 4"/>
          <p:cNvSpPr>
            <a:spLocks noGrp="1"/>
          </p:cNvSpPr>
          <p:nvPr>
            <p:ph type="body" sz="half" idx="2"/>
          </p:nvPr>
        </p:nvSpPr>
        <p:spPr>
          <a:xfrm>
            <a:off x="212651" y="1275908"/>
            <a:ext cx="6209413" cy="4213202"/>
          </a:xfrm>
        </p:spPr>
        <p:txBody>
          <a:bodyPr>
            <a:noAutofit/>
          </a:bodyPr>
          <a:lstStyle/>
          <a:p>
            <a:r>
              <a:rPr lang="en-US" sz="2800" b="1" dirty="0" err="1" smtClean="0"/>
              <a:t>Saute</a:t>
            </a:r>
            <a:r>
              <a:rPr lang="en-US" sz="2800" b="1" dirty="0" smtClean="0"/>
              <a:t>’ means “jump” or “skip”</a:t>
            </a:r>
          </a:p>
          <a:p>
            <a:pPr marL="285750" indent="-285750">
              <a:buFont typeface="Wingdings" panose="05000000000000000000" pitchFamily="2" charset="2"/>
              <a:buChar char="Ø"/>
            </a:pPr>
            <a:r>
              <a:rPr lang="en-US" sz="2800" b="1" dirty="0" smtClean="0"/>
              <a:t>May use oil or water</a:t>
            </a:r>
          </a:p>
          <a:p>
            <a:pPr marL="285750" indent="-285750">
              <a:buFont typeface="Wingdings" panose="05000000000000000000" pitchFamily="2" charset="2"/>
              <a:buChar char="Ø"/>
            </a:pPr>
            <a:r>
              <a:rPr lang="en-US" sz="2800" b="1" dirty="0" smtClean="0"/>
              <a:t>Avoid crowding too much food in pan</a:t>
            </a:r>
          </a:p>
          <a:p>
            <a:pPr marL="285750" indent="-285750">
              <a:buFont typeface="Wingdings" panose="05000000000000000000" pitchFamily="2" charset="2"/>
              <a:buChar char="Ø"/>
            </a:pPr>
            <a:r>
              <a:rPr lang="en-US" sz="2800" b="1" dirty="0" smtClean="0"/>
              <a:t>Cut food into small uniform pieces</a:t>
            </a:r>
          </a:p>
          <a:p>
            <a:pPr marL="285750" indent="-285750">
              <a:buFont typeface="Wingdings" panose="05000000000000000000" pitchFamily="2" charset="2"/>
              <a:buChar char="Ø"/>
            </a:pPr>
            <a:r>
              <a:rPr lang="en-US" sz="2800" b="1" dirty="0" smtClean="0"/>
              <a:t>Stir often or allow to brown on one side</a:t>
            </a:r>
          </a:p>
          <a:p>
            <a:pPr marL="285750" indent="-285750">
              <a:buFont typeface="Wingdings" panose="05000000000000000000" pitchFamily="2" charset="2"/>
              <a:buChar char="Ø"/>
            </a:pPr>
            <a:r>
              <a:rPr lang="en-US" sz="2800" b="1" dirty="0" err="1" smtClean="0"/>
              <a:t>Sauteing</a:t>
            </a:r>
            <a:r>
              <a:rPr lang="en-US" sz="2800" b="1" dirty="0" smtClean="0"/>
              <a:t> in oil requires higher heat</a:t>
            </a:r>
          </a:p>
          <a:p>
            <a:pPr marL="285750" indent="-285750">
              <a:buFont typeface="Wingdings" panose="05000000000000000000" pitchFamily="2" charset="2"/>
              <a:buChar char="Ø"/>
            </a:pPr>
            <a:r>
              <a:rPr lang="en-US" sz="2800" b="1" dirty="0" smtClean="0"/>
              <a:t>Do not overcook when </a:t>
            </a:r>
            <a:r>
              <a:rPr lang="en-US" sz="2800" b="1" dirty="0" err="1" smtClean="0"/>
              <a:t>sauteing</a:t>
            </a:r>
            <a:r>
              <a:rPr lang="en-US" sz="2800" b="1" dirty="0"/>
              <a:t>!</a:t>
            </a:r>
            <a:endParaRPr lang="en-US" sz="2800" b="1" dirty="0" smtClean="0"/>
          </a:p>
        </p:txBody>
      </p:sp>
    </p:spTree>
    <p:extLst>
      <p:ext uri="{BB962C8B-B14F-4D97-AF65-F5344CB8AC3E}">
        <p14:creationId xmlns:p14="http://schemas.microsoft.com/office/powerpoint/2010/main" val="1828440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863</TotalTime>
  <Words>605</Words>
  <Application>Microsoft Office PowerPoint</Application>
  <PresentationFormat>Widescreen</PresentationFormat>
  <Paragraphs>64</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Perpetua</vt:lpstr>
      <vt:lpstr>Trebuchet MS</vt:lpstr>
      <vt:lpstr>Wingdings</vt:lpstr>
      <vt:lpstr>Wingdings 3</vt:lpstr>
      <vt:lpstr>Facet</vt:lpstr>
      <vt:lpstr>Healthy Cooking Styles </vt:lpstr>
      <vt:lpstr>Healthy Cooking Styles</vt:lpstr>
      <vt:lpstr>Cooking is an art form</vt:lpstr>
      <vt:lpstr>Colorful grain dishes</vt:lpstr>
      <vt:lpstr>Equipment you will need </vt:lpstr>
      <vt:lpstr>Nishime style (Slow Stewing)</vt:lpstr>
      <vt:lpstr>Interesting ingredients to add to nishime </vt:lpstr>
      <vt:lpstr>Steaming vegetables</vt:lpstr>
      <vt:lpstr>Water Saute’ Vegetables</vt:lpstr>
      <vt:lpstr>Pressure cooking</vt:lpstr>
      <vt:lpstr>Boiling or Pressure-cooked grains? That is the question…</vt:lpstr>
      <vt:lpstr>Boiling or Blanching</vt:lpstr>
      <vt:lpstr>Create a boiled salad</vt:lpstr>
      <vt:lpstr>Cutting an onion  (Don’t cry!)</vt:lpstr>
      <vt:lpstr>Onion Cuts</vt:lpstr>
      <vt:lpstr>More Onion Cuts</vt:lpstr>
      <vt:lpstr>Culinary Knife Cuts</vt:lpstr>
      <vt:lpstr>Chiffonade cut</vt:lpstr>
      <vt:lpstr>Chiffonade Cut</vt:lpstr>
      <vt:lpstr>A Typical Day in Kansas</vt:lpstr>
      <vt:lpstr>An Atypical Day in Kansas</vt:lpstr>
      <vt:lpstr>Have some fun with the “Healthy Cooking Styles” Fact Sheet!</vt:lpstr>
      <vt:lpstr>Material adapted from “Healthy Cooking Styles” fact sheet and leader’s guide</vt:lpstr>
    </vt:vector>
  </TitlesOfParts>
  <Company>K-State Research and Extension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Cooking Styles</dc:title>
  <dc:creator>Donna Krug</dc:creator>
  <cp:lastModifiedBy>Donna Krug</cp:lastModifiedBy>
  <cp:revision>30</cp:revision>
  <cp:lastPrinted>2017-08-19T21:53:03Z</cp:lastPrinted>
  <dcterms:created xsi:type="dcterms:W3CDTF">2017-08-11T20:24:45Z</dcterms:created>
  <dcterms:modified xsi:type="dcterms:W3CDTF">2017-09-05T18:31:59Z</dcterms:modified>
</cp:coreProperties>
</file>