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57" r:id="rId4"/>
    <p:sldId id="258" r:id="rId5"/>
    <p:sldId id="259" r:id="rId6"/>
    <p:sldId id="266" r:id="rId7"/>
    <p:sldId id="268" r:id="rId8"/>
    <p:sldId id="270" r:id="rId9"/>
    <p:sldId id="260" r:id="rId10"/>
    <p:sldId id="261" r:id="rId11"/>
    <p:sldId id="262" r:id="rId12"/>
    <p:sldId id="264" r:id="rId13"/>
    <p:sldId id="263" r:id="rId14"/>
    <p:sldId id="269" r:id="rId15"/>
    <p:sldId id="265"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2782"/>
    <a:srgbClr val="CC3300"/>
    <a:srgbClr val="FDDFF5"/>
    <a:srgbClr val="FCD8F5"/>
    <a:srgbClr val="FBCDFB"/>
    <a:srgbClr val="FCD8FC"/>
    <a:srgbClr val="4F2683"/>
    <a:srgbClr val="4F2782"/>
    <a:srgbClr val="3E15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87" autoAdjust="0"/>
    <p:restoredTop sz="95946"/>
  </p:normalViewPr>
  <p:slideViewPr>
    <p:cSldViewPr snapToGrid="0" snapToObjects="1">
      <p:cViewPr>
        <p:scale>
          <a:sx n="66" d="100"/>
          <a:sy n="66" d="100"/>
        </p:scale>
        <p:origin x="1674" y="11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normAutofit/>
          </a:bodyPr>
          <a:lstStyle>
            <a:lvl1pPr>
              <a:defRPr sz="1800" baseline="0"/>
            </a:lvl1pPr>
          </a:lstStyle>
          <a:p>
            <a:endParaRPr lang="en-US" dirty="0" smtClean="0"/>
          </a:p>
          <a:p>
            <a:r>
              <a:rPr lang="en-US" dirty="0" smtClean="0"/>
              <a:t>Drag image here to</a:t>
            </a:r>
          </a:p>
          <a:p>
            <a:r>
              <a:rPr lang="en-US" dirty="0" smtClean="0"/>
              <a:t>click icon to add image</a:t>
            </a:r>
            <a:endParaRPr lang="en-US" dirty="0"/>
          </a:p>
        </p:txBody>
      </p:sp>
      <p:sp>
        <p:nvSpPr>
          <p:cNvPr id="2" name="Title 1"/>
          <p:cNvSpPr>
            <a:spLocks noGrp="1"/>
          </p:cNvSpPr>
          <p:nvPr>
            <p:ph type="ctrTitle" hasCustomPrompt="1"/>
          </p:nvPr>
        </p:nvSpPr>
        <p:spPr>
          <a:xfrm>
            <a:off x="1032933" y="1580091"/>
            <a:ext cx="6704298" cy="714701"/>
          </a:xfrm>
        </p:spPr>
        <p:txBody>
          <a:bodyPr/>
          <a:lstStyle>
            <a:lvl1pPr>
              <a:defRPr baseline="0">
                <a:solidFill>
                  <a:srgbClr val="4E2782"/>
                </a:solidFill>
                <a:latin typeface="Times New Roman" charset="0"/>
              </a:defRPr>
            </a:lvl1pPr>
          </a:lstStyle>
          <a:p>
            <a:r>
              <a:rPr lang="en-US" dirty="0" smtClean="0"/>
              <a:t>Click to add title</a:t>
            </a:r>
          </a:p>
        </p:txBody>
      </p:sp>
      <p:sp>
        <p:nvSpPr>
          <p:cNvPr id="3" name="Subtitle 2"/>
          <p:cNvSpPr>
            <a:spLocks noGrp="1"/>
          </p:cNvSpPr>
          <p:nvPr>
            <p:ph type="subTitle" idx="1" hasCustomPrompt="1"/>
          </p:nvPr>
        </p:nvSpPr>
        <p:spPr>
          <a:xfrm>
            <a:off x="1032933" y="2358292"/>
            <a:ext cx="3691467" cy="380999"/>
          </a:xfrm>
        </p:spPr>
        <p:txBody>
          <a:bodyPr/>
          <a:lstStyle>
            <a:lvl1pPr marL="0" indent="0" algn="l">
              <a:buNone/>
              <a:defRPr b="0" i="0" baseline="0">
                <a:solidFill>
                  <a:srgbClr val="4E278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255777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8/30/2017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387238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8/30/2017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418823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err="1" smtClean="0"/>
              <a:t>Ffth</a:t>
            </a:r>
            <a:r>
              <a:rPr lang="en-US" dirty="0" smtClean="0"/>
              <a:t> level</a:t>
            </a:r>
            <a:endParaRPr lang="en-US" dirty="0"/>
          </a:p>
        </p:txBody>
      </p:sp>
    </p:spTree>
    <p:extLst>
      <p:ext uri="{BB962C8B-B14F-4D97-AF65-F5344CB8AC3E}">
        <p14:creationId xmlns:p14="http://schemas.microsoft.com/office/powerpoint/2010/main" val="296542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0929"/>
            <a:ext cx="8158682" cy="722593"/>
          </a:xfrm>
        </p:spPr>
        <p:txBody>
          <a:bodyPr anchor="ctr" anchorCtr="0"/>
          <a:lstStyle>
            <a:lvl1pPr algn="ctr">
              <a:defRPr sz="4800" b="1" cap="all" baseline="0">
                <a:solidFill>
                  <a:srgbClr val="4E2782"/>
                </a:solidFill>
              </a:defRPr>
            </a:lvl1pPr>
          </a:lstStyle>
          <a:p>
            <a:r>
              <a:rPr lang="en-US" dirty="0" smtClean="0"/>
              <a:t>Click to add title</a:t>
            </a:r>
            <a:endParaRPr lang="en-US" dirty="0"/>
          </a:p>
        </p:txBody>
      </p:sp>
      <p:sp>
        <p:nvSpPr>
          <p:cNvPr id="8" name="Text Placeholder 7"/>
          <p:cNvSpPr>
            <a:spLocks noGrp="1"/>
          </p:cNvSpPr>
          <p:nvPr>
            <p:ph type="body" sz="quarter" idx="13" hasCustomPrompt="1"/>
          </p:nvPr>
        </p:nvSpPr>
        <p:spPr>
          <a:xfrm>
            <a:off x="457200" y="1303338"/>
            <a:ext cx="8158163" cy="4398866"/>
          </a:xfrm>
        </p:spPr>
        <p:txBody>
          <a:bodyPr>
            <a:normAutofit/>
          </a:bodyPr>
          <a:lstStyle>
            <a:lvl1pPr>
              <a:defRPr sz="1800" b="0" i="0" baseline="0">
                <a:solidFill>
                  <a:srgbClr val="4E2782"/>
                </a:solidFill>
              </a:defRPr>
            </a:lvl1pPr>
          </a:lstStyle>
          <a:p>
            <a:pPr lvl="0"/>
            <a:r>
              <a:rPr lang="en-US" dirty="0" smtClean="0"/>
              <a:t>Click to add text</a:t>
            </a:r>
          </a:p>
        </p:txBody>
      </p:sp>
    </p:spTree>
    <p:extLst>
      <p:ext uri="{BB962C8B-B14F-4D97-AF65-F5344CB8AC3E}">
        <p14:creationId xmlns:p14="http://schemas.microsoft.com/office/powerpoint/2010/main" val="426445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8/30/2017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99158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8/30/2017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40676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8/30/2017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27087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8/30/2017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405363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8/30/2017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05923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8/30/2017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4876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3529" y="1718864"/>
            <a:ext cx="3435718" cy="1551395"/>
          </a:xfrm>
          <a:prstGeom prst="rect">
            <a:avLst/>
          </a:prstGeom>
        </p:spPr>
        <p:txBody>
          <a:bodyPr vert="horz" lIns="91440" tIns="45720" rIns="91440" bIns="45720" rtlCol="0" anchor="ctr">
            <a:noAutofit/>
          </a:bodyPr>
          <a:lstStyle/>
          <a:p>
            <a:r>
              <a:rPr lang="en-US" dirty="0" smtClean="0"/>
              <a:t>Click to </a:t>
            </a:r>
            <a:br>
              <a:rPr lang="en-US" dirty="0" smtClean="0"/>
            </a:br>
            <a:r>
              <a:rPr lang="en-US" dirty="0" smtClean="0"/>
              <a:t>add title</a:t>
            </a:r>
            <a:endParaRPr lang="en-US" dirty="0"/>
          </a:p>
        </p:txBody>
      </p:sp>
      <p:sp>
        <p:nvSpPr>
          <p:cNvPr id="3" name="Text Placeholder 2"/>
          <p:cNvSpPr>
            <a:spLocks noGrp="1"/>
          </p:cNvSpPr>
          <p:nvPr>
            <p:ph type="body" idx="1"/>
          </p:nvPr>
        </p:nvSpPr>
        <p:spPr>
          <a:xfrm>
            <a:off x="963529" y="3378161"/>
            <a:ext cx="3435718" cy="466537"/>
          </a:xfrm>
          <a:prstGeom prst="rect">
            <a:avLst/>
          </a:prstGeom>
        </p:spPr>
        <p:txBody>
          <a:bodyPr vert="horz" lIns="91440" tIns="45720" rIns="91440" bIns="45720" rtlCol="0">
            <a:normAutofit/>
          </a:bodyPr>
          <a:lstStyle/>
          <a:p>
            <a:pPr lvl="0"/>
            <a:r>
              <a:rPr lang="en-US" dirty="0" smtClean="0"/>
              <a:t>Click to add subtitle</a:t>
            </a:r>
            <a:endParaRPr lang="en-US" dirty="0"/>
          </a:p>
        </p:txBody>
      </p:sp>
    </p:spTree>
    <p:extLst>
      <p:ext uri="{BB962C8B-B14F-4D97-AF65-F5344CB8AC3E}">
        <p14:creationId xmlns:p14="http://schemas.microsoft.com/office/powerpoint/2010/main" val="185286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800" b="1" i="0" kern="1200" cap="all" baseline="0">
          <a:solidFill>
            <a:srgbClr val="3E156F"/>
          </a:solidFill>
          <a:latin typeface="Arial"/>
          <a:ea typeface="+mj-ea"/>
          <a:cs typeface="+mj-cs"/>
        </a:defRPr>
      </a:lvl1pPr>
    </p:titleStyle>
    <p:bodyStyle>
      <a:lvl1pPr marL="0" indent="0" algn="l" defTabSz="457200" rtl="0" eaLnBrk="1" latinLnBrk="0" hangingPunct="1">
        <a:spcBef>
          <a:spcPct val="20000"/>
        </a:spcBef>
        <a:buFont typeface="Arial"/>
        <a:buNone/>
        <a:defRPr sz="2400" b="0" i="1" kern="1200" baseline="0">
          <a:solidFill>
            <a:srgbClr val="3E156F"/>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CDFB">
            <a:alpha val="0"/>
          </a:srgbClr>
        </a:solidFill>
        <a:effectLst/>
      </p:bgPr>
    </p:bg>
    <p:spTree>
      <p:nvGrpSpPr>
        <p:cNvPr id="1" name=""/>
        <p:cNvGrpSpPr/>
        <p:nvPr/>
      </p:nvGrpSpPr>
      <p:grpSpPr>
        <a:xfrm>
          <a:off x="0" y="0"/>
          <a:ext cx="0" cy="0"/>
          <a:chOff x="0" y="0"/>
          <a:chExt cx="0" cy="0"/>
        </a:xfrm>
      </p:grpSpPr>
      <p:sp>
        <p:nvSpPr>
          <p:cNvPr id="6" name="Rectangle 5"/>
          <p:cNvSpPr/>
          <p:nvPr/>
        </p:nvSpPr>
        <p:spPr>
          <a:xfrm>
            <a:off x="1808" y="5341356"/>
            <a:ext cx="9144000" cy="151664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411" y="6139409"/>
            <a:ext cx="1925516" cy="531318"/>
          </a:xfrm>
          <a:prstGeom prst="rect">
            <a:avLst/>
          </a:prstGeom>
        </p:spPr>
      </p:pic>
      <p:sp>
        <p:nvSpPr>
          <p:cNvPr id="15" name="TextBox 14"/>
          <p:cNvSpPr txBox="1"/>
          <p:nvPr/>
        </p:nvSpPr>
        <p:spPr>
          <a:xfrm>
            <a:off x="505607" y="5362291"/>
            <a:ext cx="8768626" cy="830997"/>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4800" b="1" dirty="0" smtClean="0">
                <a:solidFill>
                  <a:srgbClr val="CC3300"/>
                </a:solidFill>
              </a:rPr>
              <a:t>   : Entr</a:t>
            </a:r>
            <a:r>
              <a:rPr lang="en-US" sz="4800" b="1" dirty="0" smtClean="0">
                <a:solidFill>
                  <a:srgbClr val="FF0000"/>
                </a:solidFill>
              </a:rPr>
              <a:t>e</a:t>
            </a:r>
            <a:r>
              <a:rPr lang="en-US" sz="4800" b="1" dirty="0" smtClean="0">
                <a:solidFill>
                  <a:srgbClr val="CC3300"/>
                </a:solidFill>
              </a:rPr>
              <a:t>preneurship Experience</a:t>
            </a:r>
            <a:endParaRPr lang="en-US" sz="4800" b="1" dirty="0">
              <a:solidFill>
                <a:srgbClr val="CC3300"/>
              </a:solidFill>
            </a:endParaRPr>
          </a:p>
        </p:txBody>
      </p:sp>
      <p:sp>
        <p:nvSpPr>
          <p:cNvPr id="16" name="Title 15"/>
          <p:cNvSpPr>
            <a:spLocks noGrp="1"/>
          </p:cNvSpPr>
          <p:nvPr>
            <p:ph type="ctrTitle"/>
          </p:nvPr>
        </p:nvSpPr>
        <p:spPr>
          <a:xfrm>
            <a:off x="377182" y="6013177"/>
            <a:ext cx="5034403" cy="560237"/>
          </a:xfrm>
          <a:noFill/>
        </p:spPr>
        <p:txBody>
          <a:bodyPr>
            <a:scene3d>
              <a:camera prst="orthographicFront"/>
              <a:lightRig rig="threePt" dir="t"/>
            </a:scene3d>
            <a:sp3d>
              <a:bevelB w="88900" h="38100" prst="softRound"/>
            </a:sp3d>
          </a:bodyPr>
          <a:lstStyle/>
          <a:p>
            <a:r>
              <a:rPr lang="en-US" sz="3200" b="0" dirty="0" smtClean="0">
                <a:solidFill>
                  <a:srgbClr val="CC3300"/>
                </a:solidFill>
                <a:latin typeface="+mn-lt"/>
              </a:rPr>
              <a:t>Create your own future</a:t>
            </a:r>
            <a:endParaRPr lang="en-US" sz="3200" b="0" dirty="0">
              <a:solidFill>
                <a:srgbClr val="CC3300"/>
              </a:solidFill>
              <a:latin typeface="+mn-lt"/>
            </a:endParaRPr>
          </a:p>
        </p:txBody>
      </p:sp>
      <p:sp>
        <p:nvSpPr>
          <p:cNvPr id="4" name="TextBox 3"/>
          <p:cNvSpPr txBox="1"/>
          <p:nvPr/>
        </p:nvSpPr>
        <p:spPr>
          <a:xfrm>
            <a:off x="0" y="8311"/>
            <a:ext cx="9144000" cy="5333045"/>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3"/>
          <a:stretch>
            <a:fillRect/>
          </a:stretch>
        </p:blipFill>
        <p:spPr>
          <a:xfrm>
            <a:off x="377182" y="291787"/>
            <a:ext cx="8475873" cy="4729536"/>
          </a:xfrm>
          <a:prstGeom prst="rect">
            <a:avLst/>
          </a:prstGeom>
        </p:spPr>
      </p:pic>
      <p:pic>
        <p:nvPicPr>
          <p:cNvPr id="3" name="Picture 2"/>
          <p:cNvPicPr>
            <a:picLocks noChangeAspect="1"/>
          </p:cNvPicPr>
          <p:nvPr/>
        </p:nvPicPr>
        <p:blipFill>
          <a:blip r:embed="rId4"/>
          <a:stretch>
            <a:fillRect/>
          </a:stretch>
        </p:blipFill>
        <p:spPr>
          <a:xfrm>
            <a:off x="377182" y="5383194"/>
            <a:ext cx="609080" cy="609080"/>
          </a:xfrm>
          <a:prstGeom prst="rect">
            <a:avLst/>
          </a:prstGeom>
        </p:spPr>
      </p:pic>
    </p:spTree>
    <p:extLst>
      <p:ext uri="{BB962C8B-B14F-4D97-AF65-F5344CB8AC3E}">
        <p14:creationId xmlns:p14="http://schemas.microsoft.com/office/powerpoint/2010/main" val="1209652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25783" y="2043170"/>
            <a:ext cx="6246122" cy="2673973"/>
          </a:xfrm>
        </p:spPr>
        <p:txBody>
          <a:bodyPr>
            <a:normAutofit/>
          </a:bodyPr>
          <a:lstStyle/>
          <a:p>
            <a:r>
              <a:rPr lang="en-US" sz="2000" b="1" dirty="0" smtClean="0"/>
              <a:t>Snack </a:t>
            </a:r>
            <a:r>
              <a:rPr lang="en-US" sz="2000" b="1" dirty="0"/>
              <a:t>Activity</a:t>
            </a:r>
          </a:p>
          <a:p>
            <a:r>
              <a:rPr lang="en-US" sz="2000" dirty="0"/>
              <a:t>Adult: remember to wash your hands</a:t>
            </a:r>
            <a:r>
              <a:rPr lang="en-US" sz="2000" dirty="0" smtClean="0"/>
              <a:t>!</a:t>
            </a:r>
          </a:p>
          <a:p>
            <a:endParaRPr lang="en-US" sz="2000" dirty="0"/>
          </a:p>
          <a:p>
            <a:r>
              <a:rPr lang="en-US" sz="2000" i="1" dirty="0"/>
              <a:t>Adult volunteer </a:t>
            </a:r>
            <a:r>
              <a:rPr lang="en-US" sz="2000" dirty="0"/>
              <a:t>will now lead the meeting. Our snack for today, in part, will be an activity of one person communicating to someone else how to prepare their snack. Point out the food items and tools to be used.</a:t>
            </a:r>
          </a:p>
          <a:p>
            <a:endParaRPr lang="en-US" dirty="0"/>
          </a:p>
        </p:txBody>
      </p:sp>
      <p:sp>
        <p:nvSpPr>
          <p:cNvPr id="5" name="TextBox 4"/>
          <p:cNvSpPr txBox="1"/>
          <p:nvPr/>
        </p:nvSpPr>
        <p:spPr>
          <a:xfrm rot="5400000">
            <a:off x="-1484276" y="1484273"/>
            <a:ext cx="3676435" cy="707886"/>
          </a:xfrm>
          <a:prstGeom prst="rect">
            <a:avLst/>
          </a:prstGeom>
          <a:noFill/>
        </p:spPr>
        <p:txBody>
          <a:bodyPr wrap="square" rtlCol="0">
            <a:spAutoFit/>
          </a:bodyPr>
          <a:lstStyle/>
          <a:p>
            <a:r>
              <a:rPr lang="en-US" sz="4000" b="1" dirty="0" smtClean="0">
                <a:solidFill>
                  <a:srgbClr val="4E2782"/>
                </a:solidFill>
              </a:rPr>
              <a:t>Snack Activity</a:t>
            </a:r>
            <a:endParaRPr lang="en-US" sz="4000" b="1" dirty="0">
              <a:solidFill>
                <a:srgbClr val="4E2782"/>
              </a:solidFill>
            </a:endParaRPr>
          </a:p>
        </p:txBody>
      </p:sp>
      <p:pic>
        <p:nvPicPr>
          <p:cNvPr id="6" name="Picture 5"/>
          <p:cNvPicPr>
            <a:picLocks noChangeAspect="1"/>
          </p:cNvPicPr>
          <p:nvPr/>
        </p:nvPicPr>
        <p:blipFill>
          <a:blip r:embed="rId2"/>
          <a:stretch>
            <a:fillRect/>
          </a:stretch>
        </p:blipFill>
        <p:spPr>
          <a:xfrm>
            <a:off x="7008654" y="6131445"/>
            <a:ext cx="1926503" cy="530398"/>
          </a:xfrm>
          <a:prstGeom prst="rect">
            <a:avLst/>
          </a:prstGeom>
        </p:spPr>
      </p:pic>
    </p:spTree>
    <p:extLst>
      <p:ext uri="{BB962C8B-B14F-4D97-AF65-F5344CB8AC3E}">
        <p14:creationId xmlns:p14="http://schemas.microsoft.com/office/powerpoint/2010/main" val="125170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08654" y="6098194"/>
            <a:ext cx="1926503" cy="530398"/>
          </a:xfrm>
          <a:prstGeom prst="rect">
            <a:avLst/>
          </a:prstGeom>
        </p:spPr>
      </p:pic>
      <p:sp>
        <p:nvSpPr>
          <p:cNvPr id="6" name="TextBox 5"/>
          <p:cNvSpPr txBox="1"/>
          <p:nvPr/>
        </p:nvSpPr>
        <p:spPr>
          <a:xfrm rot="5400000">
            <a:off x="-2051675" y="2065061"/>
            <a:ext cx="4838008" cy="707886"/>
          </a:xfrm>
          <a:prstGeom prst="rect">
            <a:avLst/>
          </a:prstGeom>
          <a:noFill/>
        </p:spPr>
        <p:txBody>
          <a:bodyPr wrap="square" rtlCol="0">
            <a:spAutoFit/>
          </a:bodyPr>
          <a:lstStyle/>
          <a:p>
            <a:r>
              <a:rPr lang="en-US" sz="4000" b="1" dirty="0" smtClean="0">
                <a:solidFill>
                  <a:srgbClr val="4E2782"/>
                </a:solidFill>
              </a:rPr>
              <a:t>Snack Activity Recipe</a:t>
            </a:r>
            <a:endParaRPr lang="en-US" sz="4000" b="1" dirty="0">
              <a:solidFill>
                <a:srgbClr val="4E2782"/>
              </a:solidFill>
            </a:endParaRPr>
          </a:p>
        </p:txBody>
      </p:sp>
      <p:pic>
        <p:nvPicPr>
          <p:cNvPr id="7" name="Picture 6"/>
          <p:cNvPicPr>
            <a:picLocks noChangeAspect="1"/>
          </p:cNvPicPr>
          <p:nvPr/>
        </p:nvPicPr>
        <p:blipFill>
          <a:blip r:embed="rId3"/>
          <a:stretch>
            <a:fillRect/>
          </a:stretch>
        </p:blipFill>
        <p:spPr>
          <a:xfrm>
            <a:off x="1612719" y="349434"/>
            <a:ext cx="4837958" cy="6508566"/>
          </a:xfrm>
          <a:prstGeom prst="rect">
            <a:avLst/>
          </a:prstGeom>
        </p:spPr>
      </p:pic>
    </p:spTree>
    <p:extLst>
      <p:ext uri="{BB962C8B-B14F-4D97-AF65-F5344CB8AC3E}">
        <p14:creationId xmlns:p14="http://schemas.microsoft.com/office/powerpoint/2010/main" val="174155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830621" y="830619"/>
            <a:ext cx="2369127" cy="707886"/>
          </a:xfrm>
          <a:prstGeom prst="rect">
            <a:avLst/>
          </a:prstGeom>
          <a:noFill/>
        </p:spPr>
        <p:txBody>
          <a:bodyPr wrap="square" rtlCol="0">
            <a:spAutoFit/>
          </a:bodyPr>
          <a:lstStyle/>
          <a:p>
            <a:r>
              <a:rPr lang="en-US" sz="4000" b="1" dirty="0" smtClean="0">
                <a:solidFill>
                  <a:srgbClr val="4E2782"/>
                </a:solidFill>
              </a:rPr>
              <a:t>Side Bar</a:t>
            </a:r>
            <a:endParaRPr lang="en-US" sz="4000" b="1" dirty="0">
              <a:solidFill>
                <a:srgbClr val="4E2782"/>
              </a:solidFill>
            </a:endParaRPr>
          </a:p>
        </p:txBody>
      </p:sp>
      <p:pic>
        <p:nvPicPr>
          <p:cNvPr id="4" name="Picture 3"/>
          <p:cNvPicPr>
            <a:picLocks noChangeAspect="1"/>
          </p:cNvPicPr>
          <p:nvPr/>
        </p:nvPicPr>
        <p:blipFill>
          <a:blip r:embed="rId2"/>
          <a:stretch>
            <a:fillRect/>
          </a:stretch>
        </p:blipFill>
        <p:spPr>
          <a:xfrm>
            <a:off x="6942152" y="6031692"/>
            <a:ext cx="1926503" cy="530398"/>
          </a:xfrm>
          <a:prstGeom prst="rect">
            <a:avLst/>
          </a:prstGeom>
        </p:spPr>
      </p:pic>
      <p:pic>
        <p:nvPicPr>
          <p:cNvPr id="5" name="Picture 4"/>
          <p:cNvPicPr>
            <a:picLocks noChangeAspect="1"/>
          </p:cNvPicPr>
          <p:nvPr/>
        </p:nvPicPr>
        <p:blipFill>
          <a:blip r:embed="rId3"/>
          <a:stretch>
            <a:fillRect/>
          </a:stretch>
        </p:blipFill>
        <p:spPr>
          <a:xfrm>
            <a:off x="1617579" y="145975"/>
            <a:ext cx="4769976" cy="6416115"/>
          </a:xfrm>
          <a:prstGeom prst="rect">
            <a:avLst/>
          </a:prstGeom>
        </p:spPr>
      </p:pic>
    </p:spTree>
    <p:extLst>
      <p:ext uri="{BB962C8B-B14F-4D97-AF65-F5344CB8AC3E}">
        <p14:creationId xmlns:p14="http://schemas.microsoft.com/office/powerpoint/2010/main" val="1387047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5400000">
            <a:off x="-1715927" y="1715925"/>
            <a:ext cx="4139739" cy="707886"/>
          </a:xfrm>
          <a:prstGeom prst="rect">
            <a:avLst/>
          </a:prstGeom>
          <a:noFill/>
        </p:spPr>
        <p:txBody>
          <a:bodyPr wrap="square" rtlCol="0">
            <a:spAutoFit/>
          </a:bodyPr>
          <a:lstStyle/>
          <a:p>
            <a:r>
              <a:rPr lang="en-US" sz="4000" b="1" dirty="0" smtClean="0">
                <a:solidFill>
                  <a:srgbClr val="4E2782"/>
                </a:solidFill>
              </a:rPr>
              <a:t>Talking Points</a:t>
            </a:r>
            <a:endParaRPr lang="en-US" sz="4000" b="1" dirty="0">
              <a:solidFill>
                <a:srgbClr val="4E2782"/>
              </a:solidFill>
            </a:endParaRPr>
          </a:p>
        </p:txBody>
      </p:sp>
      <p:sp>
        <p:nvSpPr>
          <p:cNvPr id="6" name="TextBox 5"/>
          <p:cNvSpPr txBox="1"/>
          <p:nvPr/>
        </p:nvSpPr>
        <p:spPr>
          <a:xfrm>
            <a:off x="1446412" y="944621"/>
            <a:ext cx="6916189" cy="5016758"/>
          </a:xfrm>
          <a:prstGeom prst="rect">
            <a:avLst/>
          </a:prstGeom>
          <a:noFill/>
        </p:spPr>
        <p:txBody>
          <a:bodyPr wrap="square" rtlCol="0">
            <a:spAutoFit/>
          </a:bodyPr>
          <a:lstStyle/>
          <a:p>
            <a:r>
              <a:rPr lang="en-US" sz="2000" dirty="0" smtClean="0">
                <a:solidFill>
                  <a:srgbClr val="4E2782"/>
                </a:solidFill>
                <a:latin typeface="Arial" panose="020B0604020202020204" pitchFamily="34" charset="0"/>
                <a:cs typeface="Arial" panose="020B0604020202020204" pitchFamily="34" charset="0"/>
              </a:rPr>
              <a:t>Beverage: milk or water</a:t>
            </a:r>
          </a:p>
          <a:p>
            <a:endParaRPr lang="en-US" sz="2000" dirty="0">
              <a:solidFill>
                <a:srgbClr val="4E2782"/>
              </a:solidFill>
              <a:latin typeface="Arial" panose="020B0604020202020204" pitchFamily="34" charset="0"/>
              <a:cs typeface="Arial" panose="020B0604020202020204" pitchFamily="34" charset="0"/>
            </a:endParaRPr>
          </a:p>
          <a:p>
            <a:r>
              <a:rPr lang="en-US" sz="2000" b="1" dirty="0" smtClean="0">
                <a:solidFill>
                  <a:srgbClr val="4E2782"/>
                </a:solidFill>
                <a:latin typeface="Arial" panose="020B0604020202020204" pitchFamily="34" charset="0"/>
                <a:cs typeface="Arial" panose="020B0604020202020204" pitchFamily="34" charset="0"/>
              </a:rPr>
              <a:t>Talking Points During or After Snack</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Was it difficult to understand and follow the directions?</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You weren’t allowed to ask questions. Was that difficult? Why do you think that it was difficult?</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Effective communication requires verbal and nonverbal interaction of everyone – not just one person (in a one-way communication.)</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Verbal – using/saying words</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Nonverbal- using images or gesture (using one’s hands or body movement or sounds that aren’t words, and eye contact)</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Was it difficult to listen?</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Were you able to make a good banana wrap snack w/o asking for clarification?</a:t>
            </a:r>
            <a:endParaRPr lang="en-US" sz="2000" dirty="0">
              <a:solidFill>
                <a:srgbClr val="4E2782"/>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7058530" y="6156383"/>
            <a:ext cx="1926503" cy="530398"/>
          </a:xfrm>
          <a:prstGeom prst="rect">
            <a:avLst/>
          </a:prstGeom>
        </p:spPr>
      </p:pic>
    </p:spTree>
    <p:extLst>
      <p:ext uri="{BB962C8B-B14F-4D97-AF65-F5344CB8AC3E}">
        <p14:creationId xmlns:p14="http://schemas.microsoft.com/office/powerpoint/2010/main" val="3527173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9948" y="6052143"/>
            <a:ext cx="1926503" cy="530398"/>
          </a:xfrm>
          <a:prstGeom prst="rect">
            <a:avLst/>
          </a:prstGeom>
        </p:spPr>
      </p:pic>
      <p:sp>
        <p:nvSpPr>
          <p:cNvPr id="5" name="TextBox 4"/>
          <p:cNvSpPr txBox="1"/>
          <p:nvPr/>
        </p:nvSpPr>
        <p:spPr>
          <a:xfrm rot="5400000">
            <a:off x="-2035297" y="2313707"/>
            <a:ext cx="5486398" cy="1323439"/>
          </a:xfrm>
          <a:prstGeom prst="rect">
            <a:avLst/>
          </a:prstGeom>
          <a:noFill/>
        </p:spPr>
        <p:txBody>
          <a:bodyPr wrap="square" rtlCol="0">
            <a:spAutoFit/>
          </a:bodyPr>
          <a:lstStyle/>
          <a:p>
            <a:r>
              <a:rPr lang="en-US" sz="4000" b="1" dirty="0" smtClean="0">
                <a:solidFill>
                  <a:srgbClr val="4E2782"/>
                </a:solidFill>
              </a:rPr>
              <a:t>Characteristics of an </a:t>
            </a:r>
          </a:p>
          <a:p>
            <a:r>
              <a:rPr lang="en-US" sz="4000" b="1" dirty="0" smtClean="0">
                <a:solidFill>
                  <a:srgbClr val="4E2782"/>
                </a:solidFill>
              </a:rPr>
              <a:t>Entrepreneur</a:t>
            </a:r>
            <a:endParaRPr lang="en-US" sz="4000" b="1" dirty="0">
              <a:solidFill>
                <a:srgbClr val="4E2782"/>
              </a:solidFill>
            </a:endParaRPr>
          </a:p>
        </p:txBody>
      </p:sp>
      <p:sp>
        <p:nvSpPr>
          <p:cNvPr id="6" name="TextBox 5"/>
          <p:cNvSpPr txBox="1"/>
          <p:nvPr/>
        </p:nvSpPr>
        <p:spPr>
          <a:xfrm>
            <a:off x="1799771" y="1219200"/>
            <a:ext cx="6226629" cy="2554545"/>
          </a:xfrm>
          <a:prstGeom prst="rect">
            <a:avLst/>
          </a:prstGeom>
          <a:noFill/>
        </p:spPr>
        <p:txBody>
          <a:bodyPr wrap="square" rtlCol="0">
            <a:spAutoFit/>
          </a:bodyPr>
          <a:lstStyle/>
          <a:p>
            <a:r>
              <a:rPr lang="en-US" sz="2000" b="1" dirty="0" smtClean="0">
                <a:solidFill>
                  <a:srgbClr val="4E2782"/>
                </a:solidFill>
                <a:latin typeface="Arial" panose="020B0604020202020204" pitchFamily="34" charset="0"/>
                <a:cs typeface="Arial" panose="020B0604020202020204" pitchFamily="34" charset="0"/>
              </a:rPr>
              <a:t>11. Review Characteristics of an Entrepreneur</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An entrepreneur has good interpersonal and communication skills to know customers’ needs and wants.</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An entrepreneur knows how to listen.</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An entrepreneur has good verbal (speaking) skills.</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An entrepreneur has good nonverbal (eye contact, hand gestures, body language) skills.</a:t>
            </a:r>
            <a:endParaRPr lang="en-US" sz="2000" dirty="0">
              <a:solidFill>
                <a:srgbClr val="4E27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975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9541" y="844098"/>
            <a:ext cx="6758116" cy="5016758"/>
          </a:xfrm>
          <a:prstGeom prst="rect">
            <a:avLst/>
          </a:prstGeom>
        </p:spPr>
        <p:txBody>
          <a:bodyPr wrap="square">
            <a:spAutoFit/>
          </a:bodyPr>
          <a:lstStyle/>
          <a:p>
            <a:r>
              <a:rPr lang="en-US" sz="2000" b="1" dirty="0" smtClean="0">
                <a:solidFill>
                  <a:srgbClr val="4E2782"/>
                </a:solidFill>
                <a:latin typeface="Arial" panose="020B0604020202020204" pitchFamily="34" charset="0"/>
                <a:cs typeface="Arial" panose="020B0604020202020204" pitchFamily="34" charset="0"/>
              </a:rPr>
              <a:t>12. Close </a:t>
            </a:r>
            <a:r>
              <a:rPr lang="en-US" sz="2000" b="1" dirty="0">
                <a:solidFill>
                  <a:srgbClr val="4E2782"/>
                </a:solidFill>
                <a:latin typeface="Arial" panose="020B0604020202020204" pitchFamily="34" charset="0"/>
                <a:cs typeface="Arial" panose="020B0604020202020204" pitchFamily="34" charset="0"/>
              </a:rPr>
              <a:t>the </a:t>
            </a:r>
            <a:r>
              <a:rPr lang="en-US" sz="2000" b="1" dirty="0" smtClean="0">
                <a:solidFill>
                  <a:srgbClr val="4E2782"/>
                </a:solidFill>
                <a:latin typeface="Arial" panose="020B0604020202020204" pitchFamily="34" charset="0"/>
                <a:cs typeface="Arial" panose="020B0604020202020204" pitchFamily="34" charset="0"/>
              </a:rPr>
              <a:t>Meeting</a:t>
            </a:r>
          </a:p>
          <a:p>
            <a:endParaRPr lang="en-US" sz="2000" b="1" dirty="0">
              <a:solidFill>
                <a:srgbClr val="4E2782"/>
              </a:solidFill>
              <a:latin typeface="Arial" panose="020B0604020202020204" pitchFamily="34" charset="0"/>
              <a:cs typeface="Arial" panose="020B0604020202020204" pitchFamily="34" charset="0"/>
            </a:endParaRPr>
          </a:p>
          <a:p>
            <a:r>
              <a:rPr lang="en-US" sz="2000" dirty="0" smtClean="0">
                <a:solidFill>
                  <a:srgbClr val="4E2782"/>
                </a:solidFill>
                <a:latin typeface="Arial" panose="020B0604020202020204" pitchFamily="34" charset="0"/>
                <a:cs typeface="Arial" panose="020B0604020202020204" pitchFamily="34" charset="0"/>
              </a:rPr>
              <a:t>Tap </a:t>
            </a:r>
            <a:r>
              <a:rPr lang="en-US" sz="2000" dirty="0">
                <a:solidFill>
                  <a:srgbClr val="4E2782"/>
                </a:solidFill>
                <a:latin typeface="Arial" panose="020B0604020202020204" pitchFamily="34" charset="0"/>
                <a:cs typeface="Arial" panose="020B0604020202020204" pitchFamily="34" charset="0"/>
              </a:rPr>
              <a:t>the gavel twice. “The meeting of the Entrepreneur SPIN Club will now come to order.”</a:t>
            </a:r>
          </a:p>
          <a:p>
            <a:endParaRPr lang="en-US" sz="2000" dirty="0">
              <a:solidFill>
                <a:srgbClr val="4E2782"/>
              </a:solidFill>
              <a:latin typeface="Arial" panose="020B0604020202020204" pitchFamily="34" charset="0"/>
              <a:cs typeface="Arial" panose="020B0604020202020204" pitchFamily="34" charset="0"/>
            </a:endParaRPr>
          </a:p>
          <a:p>
            <a:r>
              <a:rPr lang="en-US" sz="2000" b="1" dirty="0" smtClean="0">
                <a:solidFill>
                  <a:srgbClr val="4E2782"/>
                </a:solidFill>
                <a:latin typeface="Arial" panose="020B0604020202020204" pitchFamily="34" charset="0"/>
                <a:cs typeface="Arial" panose="020B0604020202020204" pitchFamily="34" charset="0"/>
              </a:rPr>
              <a:t>13. 4-H </a:t>
            </a:r>
            <a:r>
              <a:rPr lang="en-US" sz="2000" b="1" dirty="0">
                <a:solidFill>
                  <a:srgbClr val="4E2782"/>
                </a:solidFill>
                <a:latin typeface="Arial" panose="020B0604020202020204" pitchFamily="34" charset="0"/>
                <a:cs typeface="Arial" panose="020B0604020202020204" pitchFamily="34" charset="0"/>
              </a:rPr>
              <a:t>Flag </a:t>
            </a:r>
            <a:r>
              <a:rPr lang="en-US" sz="2000" b="1" dirty="0" smtClean="0">
                <a:solidFill>
                  <a:srgbClr val="4E2782"/>
                </a:solidFill>
                <a:latin typeface="Arial" panose="020B0604020202020204" pitchFamily="34" charset="0"/>
                <a:cs typeface="Arial" panose="020B0604020202020204" pitchFamily="34" charset="0"/>
              </a:rPr>
              <a:t>Salute</a:t>
            </a:r>
          </a:p>
          <a:p>
            <a:endParaRPr lang="en-US" sz="2000" b="1" dirty="0">
              <a:solidFill>
                <a:srgbClr val="4E2782"/>
              </a:solidFill>
              <a:latin typeface="Arial" panose="020B0604020202020204" pitchFamily="34" charset="0"/>
              <a:cs typeface="Arial" panose="020B0604020202020204" pitchFamily="34" charset="0"/>
            </a:endParaRPr>
          </a:p>
          <a:p>
            <a:r>
              <a:rPr lang="en-US" sz="2000" dirty="0" smtClean="0">
                <a:solidFill>
                  <a:srgbClr val="4E2782"/>
                </a:solidFill>
                <a:latin typeface="Arial" panose="020B0604020202020204" pitchFamily="34" charset="0"/>
                <a:cs typeface="Arial" panose="020B0604020202020204" pitchFamily="34" charset="0"/>
              </a:rPr>
              <a:t>“</a:t>
            </a:r>
            <a:r>
              <a:rPr lang="en-US" sz="2000" dirty="0">
                <a:solidFill>
                  <a:srgbClr val="4E2782"/>
                </a:solidFill>
                <a:latin typeface="Arial" panose="020B0604020202020204" pitchFamily="34" charset="0"/>
                <a:cs typeface="Arial" panose="020B0604020202020204" pitchFamily="34" charset="0"/>
              </a:rPr>
              <a:t>We will now have the 4-H Flag Salute lead by </a:t>
            </a:r>
            <a:r>
              <a:rPr lang="en-US" sz="2000" dirty="0" smtClean="0">
                <a:solidFill>
                  <a:srgbClr val="4E2782"/>
                </a:solidFill>
                <a:latin typeface="Arial" panose="020B0604020202020204" pitchFamily="34" charset="0"/>
                <a:cs typeface="Arial" panose="020B0604020202020204" pitchFamily="34" charset="0"/>
              </a:rPr>
              <a:t>________.”</a:t>
            </a:r>
          </a:p>
          <a:p>
            <a:endParaRPr lang="en-US" sz="2000" dirty="0" smtClean="0">
              <a:solidFill>
                <a:srgbClr val="4E2782"/>
              </a:solidFill>
              <a:latin typeface="Arial" panose="020B0604020202020204" pitchFamily="34" charset="0"/>
              <a:cs typeface="Arial" panose="020B0604020202020204" pitchFamily="34" charset="0"/>
            </a:endParaRPr>
          </a:p>
          <a:p>
            <a:r>
              <a:rPr lang="en-US" sz="2000" dirty="0" smtClean="0">
                <a:solidFill>
                  <a:srgbClr val="4E2782"/>
                </a:solidFill>
                <a:latin typeface="Arial" panose="020B0604020202020204" pitchFamily="34" charset="0"/>
                <a:cs typeface="Arial" panose="020B0604020202020204" pitchFamily="34" charset="0"/>
              </a:rPr>
              <a:t>(</a:t>
            </a:r>
            <a:r>
              <a:rPr lang="en-US" sz="2000" dirty="0">
                <a:solidFill>
                  <a:srgbClr val="4E2782"/>
                </a:solidFill>
                <a:latin typeface="Arial" panose="020B0604020202020204" pitchFamily="34" charset="0"/>
                <a:cs typeface="Arial" panose="020B0604020202020204" pitchFamily="34" charset="0"/>
              </a:rPr>
              <a:t>C</a:t>
            </a:r>
            <a:r>
              <a:rPr lang="en-US" sz="2000" dirty="0" smtClean="0">
                <a:solidFill>
                  <a:srgbClr val="4E2782"/>
                </a:solidFill>
                <a:latin typeface="Arial" panose="020B0604020202020204" pitchFamily="34" charset="0"/>
                <a:cs typeface="Arial" panose="020B0604020202020204" pitchFamily="34" charset="0"/>
              </a:rPr>
              <a:t>hoose </a:t>
            </a:r>
            <a:r>
              <a:rPr lang="en-US" sz="2000" dirty="0">
                <a:solidFill>
                  <a:srgbClr val="4E2782"/>
                </a:solidFill>
                <a:latin typeface="Arial" panose="020B0604020202020204" pitchFamily="34" charset="0"/>
                <a:cs typeface="Arial" panose="020B0604020202020204" pitchFamily="34" charset="0"/>
              </a:rPr>
              <a:t>someone to stand in front of the group to lead the pledge). </a:t>
            </a:r>
            <a:r>
              <a:rPr lang="en-US" sz="2000" dirty="0" smtClean="0">
                <a:solidFill>
                  <a:srgbClr val="4E2782"/>
                </a:solidFill>
                <a:latin typeface="Arial" panose="020B0604020202020204" pitchFamily="34" charset="0"/>
                <a:cs typeface="Arial" panose="020B0604020202020204" pitchFamily="34" charset="0"/>
              </a:rPr>
              <a:t>At </a:t>
            </a:r>
            <a:r>
              <a:rPr lang="en-US" sz="2000" dirty="0">
                <a:solidFill>
                  <a:srgbClr val="4E2782"/>
                </a:solidFill>
                <a:latin typeface="Arial" panose="020B0604020202020204" pitchFamily="34" charset="0"/>
                <a:cs typeface="Arial" panose="020B0604020202020204" pitchFamily="34" charset="0"/>
              </a:rPr>
              <a:t>the end of the 4-H flag salute, everyone will shout the 4-H motto  --  To Make The Best Better!” Tap the gavel three times to stand. </a:t>
            </a:r>
            <a:r>
              <a:rPr lang="en-US" sz="2000" i="1" dirty="0">
                <a:solidFill>
                  <a:srgbClr val="4E2782"/>
                </a:solidFill>
                <a:latin typeface="Arial" panose="020B0604020202020204" pitchFamily="34" charset="0"/>
                <a:cs typeface="Arial" panose="020B0604020202020204" pitchFamily="34" charset="0"/>
              </a:rPr>
              <a:t>When the pledge is completed, tap the gavel one time to adjourn the meeting</a:t>
            </a:r>
            <a:r>
              <a:rPr lang="en-US" sz="2000" dirty="0">
                <a:solidFill>
                  <a:srgbClr val="4E2782"/>
                </a:solidFill>
                <a:latin typeface="Arial" panose="020B0604020202020204" pitchFamily="34" charset="0"/>
                <a:cs typeface="Arial" panose="020B0604020202020204" pitchFamily="34" charset="0"/>
              </a:rPr>
              <a:t>.  </a:t>
            </a:r>
            <a:endParaRPr lang="en-US" sz="2000" dirty="0" smtClean="0">
              <a:solidFill>
                <a:srgbClr val="4E2782"/>
              </a:solidFill>
              <a:latin typeface="Arial" panose="020B0604020202020204" pitchFamily="34" charset="0"/>
              <a:cs typeface="Arial" panose="020B0604020202020204" pitchFamily="34" charset="0"/>
            </a:endParaRPr>
          </a:p>
          <a:p>
            <a:endParaRPr lang="en-US" sz="2000" dirty="0">
              <a:solidFill>
                <a:srgbClr val="4E2782"/>
              </a:solidFill>
              <a:latin typeface="Arial" panose="020B0604020202020204" pitchFamily="34" charset="0"/>
              <a:cs typeface="Arial" panose="020B0604020202020204" pitchFamily="34" charset="0"/>
            </a:endParaRPr>
          </a:p>
          <a:p>
            <a:r>
              <a:rPr lang="en-US" sz="2000" dirty="0" smtClean="0">
                <a:solidFill>
                  <a:srgbClr val="4E2782"/>
                </a:solidFill>
                <a:latin typeface="Arial" panose="020B0604020202020204" pitchFamily="34" charset="0"/>
                <a:cs typeface="Arial" panose="020B0604020202020204" pitchFamily="34" charset="0"/>
              </a:rPr>
              <a:t>“</a:t>
            </a:r>
            <a:r>
              <a:rPr lang="en-US" sz="2000" dirty="0">
                <a:solidFill>
                  <a:srgbClr val="4E2782"/>
                </a:solidFill>
                <a:latin typeface="Arial" panose="020B0604020202020204" pitchFamily="34" charset="0"/>
                <a:cs typeface="Arial" panose="020B0604020202020204" pitchFamily="34" charset="0"/>
              </a:rPr>
              <a:t>The meeting is adjourned!”</a:t>
            </a:r>
          </a:p>
        </p:txBody>
      </p:sp>
      <p:sp>
        <p:nvSpPr>
          <p:cNvPr id="3" name="TextBox 2"/>
          <p:cNvSpPr txBox="1"/>
          <p:nvPr/>
        </p:nvSpPr>
        <p:spPr>
          <a:xfrm rot="5400000">
            <a:off x="-2234688" y="2354877"/>
            <a:ext cx="5212081" cy="707886"/>
          </a:xfrm>
          <a:prstGeom prst="rect">
            <a:avLst/>
          </a:prstGeom>
          <a:noFill/>
        </p:spPr>
        <p:txBody>
          <a:bodyPr wrap="square" rtlCol="0">
            <a:spAutoFit/>
          </a:bodyPr>
          <a:lstStyle/>
          <a:p>
            <a:r>
              <a:rPr lang="en-US" sz="4000" b="1" dirty="0" smtClean="0">
                <a:solidFill>
                  <a:srgbClr val="4E2782"/>
                </a:solidFill>
              </a:rPr>
              <a:t>Closing and the Salute</a:t>
            </a:r>
            <a:endParaRPr lang="en-US" sz="4000" b="1" dirty="0">
              <a:solidFill>
                <a:srgbClr val="4E2782"/>
              </a:solidFill>
            </a:endParaRPr>
          </a:p>
        </p:txBody>
      </p:sp>
      <p:pic>
        <p:nvPicPr>
          <p:cNvPr id="4" name="Picture 3"/>
          <p:cNvPicPr>
            <a:picLocks noChangeAspect="1"/>
          </p:cNvPicPr>
          <p:nvPr/>
        </p:nvPicPr>
        <p:blipFill>
          <a:blip r:embed="rId2"/>
          <a:stretch>
            <a:fillRect/>
          </a:stretch>
        </p:blipFill>
        <p:spPr>
          <a:xfrm>
            <a:off x="6950465" y="6089881"/>
            <a:ext cx="1926503" cy="530398"/>
          </a:xfrm>
          <a:prstGeom prst="rect">
            <a:avLst/>
          </a:prstGeom>
        </p:spPr>
      </p:pic>
    </p:spTree>
    <p:extLst>
      <p:ext uri="{BB962C8B-B14F-4D97-AF65-F5344CB8AC3E}">
        <p14:creationId xmlns:p14="http://schemas.microsoft.com/office/powerpoint/2010/main" val="4132483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57" y="1718865"/>
            <a:ext cx="7788586" cy="1721022"/>
          </a:xfrm>
        </p:spPr>
        <p:txBody>
          <a:bodyPr/>
          <a:lstStyle/>
          <a:p>
            <a:r>
              <a:rPr lang="en-US" dirty="0"/>
              <a:t>E2: ENTREPRENEURSHIP </a:t>
            </a:r>
            <a:r>
              <a:rPr lang="en-US" dirty="0" smtClean="0"/>
              <a:t>   				EXPERIENCE</a:t>
            </a:r>
            <a:endParaRPr lang="en-US" dirty="0"/>
          </a:p>
        </p:txBody>
      </p:sp>
      <p:sp>
        <p:nvSpPr>
          <p:cNvPr id="3" name="TextBox 2"/>
          <p:cNvSpPr txBox="1"/>
          <p:nvPr/>
        </p:nvSpPr>
        <p:spPr>
          <a:xfrm>
            <a:off x="1780793" y="3439887"/>
            <a:ext cx="6154057" cy="2123658"/>
          </a:xfrm>
          <a:prstGeom prst="rect">
            <a:avLst/>
          </a:prstGeom>
          <a:noFill/>
        </p:spPr>
        <p:txBody>
          <a:bodyPr wrap="square" rtlCol="0">
            <a:spAutoFit/>
          </a:bodyPr>
          <a:lstStyle/>
          <a:p>
            <a:r>
              <a:rPr lang="en-US" sz="4400" dirty="0" smtClean="0">
                <a:solidFill>
                  <a:srgbClr val="4E2782"/>
                </a:solidFill>
              </a:rPr>
              <a:t>Create Your Own Future</a:t>
            </a:r>
          </a:p>
          <a:p>
            <a:endParaRPr lang="en-US" sz="4400" dirty="0">
              <a:solidFill>
                <a:srgbClr val="4E2782"/>
              </a:solidFill>
            </a:endParaRPr>
          </a:p>
          <a:p>
            <a:pPr algn="ctr"/>
            <a:r>
              <a:rPr lang="en-US" sz="4400" dirty="0" smtClean="0">
                <a:solidFill>
                  <a:srgbClr val="4E2782"/>
                </a:solidFill>
                <a:latin typeface="AR BERKLEY" panose="02000000000000000000" pitchFamily="2" charset="0"/>
              </a:rPr>
              <a:t>Thank You!</a:t>
            </a:r>
            <a:endParaRPr lang="en-US" sz="4400" dirty="0">
              <a:solidFill>
                <a:srgbClr val="4E2782"/>
              </a:solidFill>
              <a:latin typeface="AR BERKLEY" panose="02000000000000000000" pitchFamily="2" charset="0"/>
            </a:endParaRPr>
          </a:p>
        </p:txBody>
      </p:sp>
      <p:pic>
        <p:nvPicPr>
          <p:cNvPr id="4" name="Picture 3"/>
          <p:cNvPicPr>
            <a:picLocks noChangeAspect="1"/>
          </p:cNvPicPr>
          <p:nvPr/>
        </p:nvPicPr>
        <p:blipFill>
          <a:blip r:embed="rId2"/>
          <a:stretch>
            <a:fillRect/>
          </a:stretch>
        </p:blipFill>
        <p:spPr>
          <a:xfrm>
            <a:off x="6549840" y="6052144"/>
            <a:ext cx="1926503" cy="530398"/>
          </a:xfrm>
          <a:prstGeom prst="rect">
            <a:avLst/>
          </a:prstGeom>
        </p:spPr>
      </p:pic>
    </p:spTree>
    <p:extLst>
      <p:ext uri="{BB962C8B-B14F-4D97-AF65-F5344CB8AC3E}">
        <p14:creationId xmlns:p14="http://schemas.microsoft.com/office/powerpoint/2010/main" val="4293567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6844" y="3671102"/>
            <a:ext cx="3169785" cy="2758125"/>
          </a:xfrm>
          <a:prstGeom prst="rect">
            <a:avLst/>
          </a:prstGeom>
        </p:spPr>
      </p:pic>
      <p:sp>
        <p:nvSpPr>
          <p:cNvPr id="3" name="TextBox 2"/>
          <p:cNvSpPr txBox="1"/>
          <p:nvPr/>
        </p:nvSpPr>
        <p:spPr>
          <a:xfrm>
            <a:off x="827314" y="624114"/>
            <a:ext cx="7373257" cy="3170099"/>
          </a:xfrm>
          <a:prstGeom prst="rect">
            <a:avLst/>
          </a:prstGeom>
          <a:noFill/>
        </p:spPr>
        <p:txBody>
          <a:bodyPr wrap="square" rtlCol="0">
            <a:spAutoFit/>
          </a:bodyPr>
          <a:lstStyle/>
          <a:p>
            <a:pPr algn="ctr"/>
            <a:r>
              <a:rPr lang="en-US" sz="2800" b="1" dirty="0" smtClean="0">
                <a:solidFill>
                  <a:srgbClr val="4E2782"/>
                </a:solidFill>
              </a:rPr>
              <a:t>E2: Entrepreneurship Experience</a:t>
            </a:r>
          </a:p>
          <a:p>
            <a:pPr algn="ctr"/>
            <a:r>
              <a:rPr lang="en-US" sz="2800" b="1" dirty="0" smtClean="0">
                <a:solidFill>
                  <a:srgbClr val="4E2782"/>
                </a:solidFill>
              </a:rPr>
              <a:t>Create Your Own Future</a:t>
            </a:r>
          </a:p>
          <a:p>
            <a:pPr algn="ctr"/>
            <a:endParaRPr lang="en-US" sz="2400" dirty="0">
              <a:solidFill>
                <a:srgbClr val="4E2782"/>
              </a:solidFill>
            </a:endParaRPr>
          </a:p>
          <a:p>
            <a:pPr algn="ctr"/>
            <a:r>
              <a:rPr lang="en-US" sz="2400" dirty="0" smtClean="0">
                <a:solidFill>
                  <a:srgbClr val="4E2782"/>
                </a:solidFill>
              </a:rPr>
              <a:t>A curriculum for Extension Agents, Elementary Teachers, Volunteers, Others</a:t>
            </a:r>
          </a:p>
          <a:p>
            <a:pPr algn="ctr"/>
            <a:endParaRPr lang="en-US" sz="2400" dirty="0" smtClean="0">
              <a:solidFill>
                <a:srgbClr val="4E2782"/>
              </a:solidFill>
            </a:endParaRPr>
          </a:p>
          <a:p>
            <a:pPr algn="ctr"/>
            <a:r>
              <a:rPr lang="en-US" sz="2400" dirty="0" smtClean="0">
                <a:solidFill>
                  <a:srgbClr val="4E2782"/>
                </a:solidFill>
              </a:rPr>
              <a:t>For 4-H Spin Clubs, After-School Programs, 4-H Camps, Classrooms</a:t>
            </a:r>
            <a:endParaRPr lang="en-US" sz="2400" dirty="0">
              <a:solidFill>
                <a:srgbClr val="4E2782"/>
              </a:solidFill>
            </a:endParaRPr>
          </a:p>
        </p:txBody>
      </p:sp>
      <p:sp>
        <p:nvSpPr>
          <p:cNvPr id="4" name="TextBox 3"/>
          <p:cNvSpPr txBox="1"/>
          <p:nvPr/>
        </p:nvSpPr>
        <p:spPr>
          <a:xfrm rot="20179140">
            <a:off x="695071" y="4819333"/>
            <a:ext cx="3048000" cy="707886"/>
          </a:xfrm>
          <a:prstGeom prst="rect">
            <a:avLst/>
          </a:prstGeom>
          <a:noFill/>
        </p:spPr>
        <p:txBody>
          <a:bodyPr wrap="square" rtlCol="0">
            <a:spAutoFit/>
          </a:bodyPr>
          <a:lstStyle/>
          <a:p>
            <a:r>
              <a:rPr lang="en-US" sz="4000" dirty="0" smtClean="0">
                <a:solidFill>
                  <a:srgbClr val="4E2782"/>
                </a:solidFill>
                <a:latin typeface="AR BLANCA" panose="02000000000000000000" pitchFamily="2" charset="0"/>
              </a:rPr>
              <a:t>FEATURING:</a:t>
            </a:r>
            <a:endParaRPr lang="en-US" sz="4000" dirty="0">
              <a:solidFill>
                <a:srgbClr val="4E2782"/>
              </a:solidFill>
              <a:latin typeface="AR BLANCA" panose="02000000000000000000" pitchFamily="2" charset="0"/>
            </a:endParaRPr>
          </a:p>
        </p:txBody>
      </p:sp>
    </p:spTree>
    <p:extLst>
      <p:ext uri="{BB962C8B-B14F-4D97-AF65-F5344CB8AC3E}">
        <p14:creationId xmlns:p14="http://schemas.microsoft.com/office/powerpoint/2010/main" val="4166355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801088" y="2801087"/>
            <a:ext cx="6572508" cy="970333"/>
          </a:xfrm>
        </p:spPr>
        <p:txBody>
          <a:bodyPr/>
          <a:lstStyle/>
          <a:p>
            <a:pPr algn="l"/>
            <a:r>
              <a:rPr lang="en-US" sz="3600" cap="none" dirty="0" smtClean="0"/>
              <a:t>E2: Entrepreneur Experience</a:t>
            </a:r>
            <a:endParaRPr lang="en-US" sz="3600" cap="non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365" y="6174193"/>
            <a:ext cx="1925516" cy="531318"/>
          </a:xfrm>
          <a:prstGeom prst="rect">
            <a:avLst/>
          </a:prstGeom>
        </p:spPr>
      </p:pic>
      <p:pic>
        <p:nvPicPr>
          <p:cNvPr id="3" name="Picture 2"/>
          <p:cNvPicPr>
            <a:picLocks noChangeAspect="1"/>
          </p:cNvPicPr>
          <p:nvPr/>
        </p:nvPicPr>
        <p:blipFill>
          <a:blip r:embed="rId3"/>
          <a:stretch>
            <a:fillRect/>
          </a:stretch>
        </p:blipFill>
        <p:spPr>
          <a:xfrm>
            <a:off x="1752064" y="133002"/>
            <a:ext cx="5028472" cy="6251024"/>
          </a:xfrm>
          <a:prstGeom prst="rect">
            <a:avLst/>
          </a:prstGeom>
        </p:spPr>
      </p:pic>
    </p:spTree>
    <p:extLst>
      <p:ext uri="{BB962C8B-B14F-4D97-AF65-F5344CB8AC3E}">
        <p14:creationId xmlns:p14="http://schemas.microsoft.com/office/powerpoint/2010/main" val="3865096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241178" y="2248900"/>
            <a:ext cx="5220393" cy="722593"/>
          </a:xfrm>
        </p:spPr>
        <p:txBody>
          <a:bodyPr/>
          <a:lstStyle/>
          <a:p>
            <a:pPr algn="l"/>
            <a:r>
              <a:rPr lang="en-US" sz="4000" cap="none" dirty="0" smtClean="0"/>
              <a:t>Page 2</a:t>
            </a:r>
            <a:endParaRPr lang="en-US" sz="4000" cap="non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365" y="6174193"/>
            <a:ext cx="1925516" cy="531318"/>
          </a:xfrm>
          <a:prstGeom prst="rect">
            <a:avLst/>
          </a:prstGeom>
        </p:spPr>
      </p:pic>
      <p:pic>
        <p:nvPicPr>
          <p:cNvPr id="3" name="Picture 2"/>
          <p:cNvPicPr>
            <a:picLocks noChangeAspect="1"/>
          </p:cNvPicPr>
          <p:nvPr/>
        </p:nvPicPr>
        <p:blipFill>
          <a:blip r:embed="rId3"/>
          <a:stretch>
            <a:fillRect/>
          </a:stretch>
        </p:blipFill>
        <p:spPr>
          <a:xfrm>
            <a:off x="1704246" y="235869"/>
            <a:ext cx="4899754" cy="6473848"/>
          </a:xfrm>
          <a:prstGeom prst="rect">
            <a:avLst/>
          </a:prstGeom>
        </p:spPr>
      </p:pic>
    </p:spTree>
    <p:extLst>
      <p:ext uri="{BB962C8B-B14F-4D97-AF65-F5344CB8AC3E}">
        <p14:creationId xmlns:p14="http://schemas.microsoft.com/office/powerpoint/2010/main" val="2565679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494126" y="2494124"/>
            <a:ext cx="5710844" cy="722593"/>
          </a:xfrm>
        </p:spPr>
        <p:txBody>
          <a:bodyPr/>
          <a:lstStyle/>
          <a:p>
            <a:pPr algn="l"/>
            <a:r>
              <a:rPr lang="en-US" sz="4000" cap="none" dirty="0" smtClean="0"/>
              <a:t>Roll Call Activity</a:t>
            </a:r>
            <a:endParaRPr lang="en-US" sz="4000" cap="none" dirty="0"/>
          </a:p>
        </p:txBody>
      </p:sp>
      <p:sp>
        <p:nvSpPr>
          <p:cNvPr id="3" name="Text Placeholder 2"/>
          <p:cNvSpPr>
            <a:spLocks noGrp="1"/>
          </p:cNvSpPr>
          <p:nvPr>
            <p:ph type="body" sz="quarter" idx="13"/>
          </p:nvPr>
        </p:nvSpPr>
        <p:spPr>
          <a:xfrm>
            <a:off x="1689463" y="1023343"/>
            <a:ext cx="6946538" cy="4615324"/>
          </a:xfrm>
        </p:spPr>
        <p:txBody>
          <a:bodyPr>
            <a:normAutofit fontScale="92500" lnSpcReduction="10000"/>
          </a:bodyPr>
          <a:lstStyle/>
          <a:p>
            <a:r>
              <a:rPr lang="en-US" sz="2000" b="1" dirty="0" smtClean="0"/>
              <a:t>Roll </a:t>
            </a:r>
            <a:r>
              <a:rPr lang="en-US" sz="2000" b="1" dirty="0"/>
              <a:t>Call</a:t>
            </a:r>
          </a:p>
          <a:p>
            <a:r>
              <a:rPr lang="en-US" sz="2000" dirty="0" smtClean="0"/>
              <a:t>“</a:t>
            </a:r>
            <a:r>
              <a:rPr lang="en-US" sz="2000" dirty="0"/>
              <a:t>We will now have roll call. (Pass out a slip of paper with a different line drawing of a tool to each participant.) “You will answer by </a:t>
            </a:r>
            <a:r>
              <a:rPr lang="en-US" sz="2000" dirty="0" smtClean="0"/>
              <a:t>naming </a:t>
            </a:r>
            <a:r>
              <a:rPr lang="en-US" sz="2000" dirty="0"/>
              <a:t>and describing the tool and what it looks like such as: hammer, stapler, scissors, fork, spoon, butter knife, drinking cup, spatula, pliers, saw, nail, needle, pin, pen, button, cell phone, cereal bowl, toothbrush, eye glasses, fingernail clippers, screw, screw driver, sand paper, paint brush, paint roller, dinner plate, transparent tape, tape dispenser, glass jar, (others that you can think of.) Remember to use a complete sentence when you answer roll call.” </a:t>
            </a:r>
            <a:endParaRPr lang="en-US" sz="2000" dirty="0" smtClean="0"/>
          </a:p>
          <a:p>
            <a:endParaRPr lang="en-US" sz="2000" dirty="0"/>
          </a:p>
          <a:p>
            <a:r>
              <a:rPr lang="en-US" sz="2000" b="1" dirty="0"/>
              <a:t>RESOURCE 8.1</a:t>
            </a:r>
          </a:p>
          <a:p>
            <a:r>
              <a:rPr lang="en-US" sz="2000" dirty="0"/>
              <a:t>Note to facilitator: Tell the kids to keep the description simple (for the sake of time) such as Hammer: it has a handle and a steel head with a claw.</a:t>
            </a:r>
          </a:p>
          <a:p>
            <a:endParaRPr lang="en-US" sz="2000" dirty="0"/>
          </a:p>
          <a:p>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365" y="6174193"/>
            <a:ext cx="1925516" cy="531318"/>
          </a:xfrm>
          <a:prstGeom prst="rect">
            <a:avLst/>
          </a:prstGeom>
        </p:spPr>
      </p:pic>
    </p:spTree>
    <p:extLst>
      <p:ext uri="{BB962C8B-B14F-4D97-AF65-F5344CB8AC3E}">
        <p14:creationId xmlns:p14="http://schemas.microsoft.com/office/powerpoint/2010/main" val="3451086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5400000">
            <a:off x="-1944526" y="1944526"/>
            <a:ext cx="4596938" cy="707886"/>
          </a:xfrm>
          <a:prstGeom prst="rect">
            <a:avLst/>
          </a:prstGeom>
          <a:noFill/>
        </p:spPr>
        <p:txBody>
          <a:bodyPr wrap="square" rtlCol="0">
            <a:spAutoFit/>
          </a:bodyPr>
          <a:lstStyle/>
          <a:p>
            <a:r>
              <a:rPr lang="en-US" sz="4000" b="1" dirty="0" smtClean="0">
                <a:solidFill>
                  <a:srgbClr val="4E2782"/>
                </a:solidFill>
                <a:latin typeface="Arial" panose="020B0604020202020204" pitchFamily="34" charset="0"/>
                <a:cs typeface="Arial" panose="020B0604020202020204" pitchFamily="34" charset="0"/>
              </a:rPr>
              <a:t>Reference Sheets</a:t>
            </a:r>
            <a:endParaRPr lang="en-US" sz="4000" b="1" dirty="0">
              <a:solidFill>
                <a:srgbClr val="4E278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6967090" y="6081568"/>
            <a:ext cx="1926503" cy="530398"/>
          </a:xfrm>
          <a:prstGeom prst="rect">
            <a:avLst/>
          </a:prstGeom>
        </p:spPr>
      </p:pic>
      <p:pic>
        <p:nvPicPr>
          <p:cNvPr id="2" name="Picture 1"/>
          <p:cNvPicPr>
            <a:picLocks noChangeAspect="1"/>
          </p:cNvPicPr>
          <p:nvPr/>
        </p:nvPicPr>
        <p:blipFill>
          <a:blip r:embed="rId3"/>
          <a:stretch>
            <a:fillRect/>
          </a:stretch>
        </p:blipFill>
        <p:spPr>
          <a:xfrm>
            <a:off x="1733164" y="164902"/>
            <a:ext cx="4837876" cy="6440516"/>
          </a:xfrm>
          <a:prstGeom prst="rect">
            <a:avLst/>
          </a:prstGeom>
        </p:spPr>
      </p:pic>
    </p:spTree>
    <p:extLst>
      <p:ext uri="{BB962C8B-B14F-4D97-AF65-F5344CB8AC3E}">
        <p14:creationId xmlns:p14="http://schemas.microsoft.com/office/powerpoint/2010/main" val="1531234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9948" y="5921515"/>
            <a:ext cx="1926503" cy="530398"/>
          </a:xfrm>
          <a:prstGeom prst="rect">
            <a:avLst/>
          </a:prstGeom>
        </p:spPr>
      </p:pic>
      <p:pic>
        <p:nvPicPr>
          <p:cNvPr id="4" name="Picture 3"/>
          <p:cNvPicPr>
            <a:picLocks noChangeAspect="1"/>
          </p:cNvPicPr>
          <p:nvPr/>
        </p:nvPicPr>
        <p:blipFill>
          <a:blip r:embed="rId3"/>
          <a:stretch>
            <a:fillRect/>
          </a:stretch>
        </p:blipFill>
        <p:spPr>
          <a:xfrm>
            <a:off x="1843313" y="137578"/>
            <a:ext cx="4731438" cy="6582536"/>
          </a:xfrm>
          <a:prstGeom prst="rect">
            <a:avLst/>
          </a:prstGeom>
        </p:spPr>
      </p:pic>
      <p:pic>
        <p:nvPicPr>
          <p:cNvPr id="5" name="Picture 4"/>
          <p:cNvPicPr>
            <a:picLocks noChangeAspect="1"/>
          </p:cNvPicPr>
          <p:nvPr/>
        </p:nvPicPr>
        <p:blipFill>
          <a:blip r:embed="rId4"/>
          <a:stretch>
            <a:fillRect/>
          </a:stretch>
        </p:blipFill>
        <p:spPr>
          <a:xfrm>
            <a:off x="-304267" y="-130629"/>
            <a:ext cx="1072989" cy="4865030"/>
          </a:xfrm>
          <a:prstGeom prst="rect">
            <a:avLst/>
          </a:prstGeom>
        </p:spPr>
      </p:pic>
    </p:spTree>
    <p:extLst>
      <p:ext uri="{BB962C8B-B14F-4D97-AF65-F5344CB8AC3E}">
        <p14:creationId xmlns:p14="http://schemas.microsoft.com/office/powerpoint/2010/main" val="1758978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9143" y="678998"/>
            <a:ext cx="4215022" cy="5750832"/>
          </a:xfrm>
          <a:prstGeom prst="rect">
            <a:avLst/>
          </a:prstGeom>
        </p:spPr>
      </p:pic>
      <p:pic>
        <p:nvPicPr>
          <p:cNvPr id="3" name="Picture 2"/>
          <p:cNvPicPr>
            <a:picLocks noChangeAspect="1"/>
          </p:cNvPicPr>
          <p:nvPr/>
        </p:nvPicPr>
        <p:blipFill>
          <a:blip r:embed="rId3"/>
          <a:stretch>
            <a:fillRect/>
          </a:stretch>
        </p:blipFill>
        <p:spPr>
          <a:xfrm>
            <a:off x="6743833" y="6164631"/>
            <a:ext cx="1926503" cy="530398"/>
          </a:xfrm>
          <a:prstGeom prst="rect">
            <a:avLst/>
          </a:prstGeom>
        </p:spPr>
      </p:pic>
      <p:pic>
        <p:nvPicPr>
          <p:cNvPr id="5" name="Picture 4"/>
          <p:cNvPicPr>
            <a:picLocks noChangeAspect="1"/>
          </p:cNvPicPr>
          <p:nvPr/>
        </p:nvPicPr>
        <p:blipFill>
          <a:blip r:embed="rId4"/>
          <a:stretch>
            <a:fillRect/>
          </a:stretch>
        </p:blipFill>
        <p:spPr>
          <a:xfrm>
            <a:off x="-263514" y="-121115"/>
            <a:ext cx="1072989" cy="4865030"/>
          </a:xfrm>
          <a:prstGeom prst="rect">
            <a:avLst/>
          </a:prstGeom>
        </p:spPr>
      </p:pic>
    </p:spTree>
    <p:extLst>
      <p:ext uri="{BB962C8B-B14F-4D97-AF65-F5344CB8AC3E}">
        <p14:creationId xmlns:p14="http://schemas.microsoft.com/office/powerpoint/2010/main" val="3195810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5400000">
            <a:off x="-1540183" y="1554787"/>
            <a:ext cx="3832167" cy="722593"/>
          </a:xfrm>
        </p:spPr>
        <p:txBody>
          <a:bodyPr/>
          <a:lstStyle/>
          <a:p>
            <a:pPr algn="l"/>
            <a:r>
              <a:rPr lang="en-US" sz="4000" cap="none" dirty="0" smtClean="0"/>
              <a:t>Talking Points</a:t>
            </a:r>
            <a:endParaRPr lang="en-US" sz="4000" cap="non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365" y="6174193"/>
            <a:ext cx="1925516" cy="531318"/>
          </a:xfrm>
          <a:prstGeom prst="rect">
            <a:avLst/>
          </a:prstGeom>
        </p:spPr>
      </p:pic>
      <p:sp>
        <p:nvSpPr>
          <p:cNvPr id="5" name="TextBox 4"/>
          <p:cNvSpPr txBox="1"/>
          <p:nvPr/>
        </p:nvSpPr>
        <p:spPr>
          <a:xfrm>
            <a:off x="1791537" y="944547"/>
            <a:ext cx="6107138" cy="3785652"/>
          </a:xfrm>
          <a:prstGeom prst="rect">
            <a:avLst/>
          </a:prstGeom>
          <a:noFill/>
        </p:spPr>
        <p:txBody>
          <a:bodyPr wrap="square" rtlCol="0">
            <a:spAutoFit/>
          </a:bodyPr>
          <a:lstStyle/>
          <a:p>
            <a:r>
              <a:rPr lang="en-US" sz="2000" b="1" dirty="0" smtClean="0">
                <a:solidFill>
                  <a:srgbClr val="4E2782"/>
                </a:solidFill>
                <a:latin typeface="Arial" panose="020B0604020202020204" pitchFamily="34" charset="0"/>
                <a:cs typeface="Arial" panose="020B0604020202020204" pitchFamily="34" charset="0"/>
              </a:rPr>
              <a:t>Talking Points</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Ask the participants if it was easier to describe what the tool does or what it looks like.</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Ask the participants if they had to use their hands to help describe what the tool does.</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Ask if it can be difficult to communicate an idea (as opposed to an object) to another person. </a:t>
            </a:r>
            <a:r>
              <a:rPr lang="en-US" sz="2000" dirty="0" smtClean="0">
                <a:solidFill>
                  <a:srgbClr val="4E2782"/>
                </a:solidFill>
                <a:latin typeface="Arial" panose="020B0604020202020204" pitchFamily="34" charset="0"/>
                <a:cs typeface="Arial" panose="020B0604020202020204" pitchFamily="34" charset="0"/>
              </a:rPr>
              <a:t>Why </a:t>
            </a:r>
            <a:r>
              <a:rPr lang="en-US" sz="2000" dirty="0" smtClean="0">
                <a:solidFill>
                  <a:srgbClr val="4E2782"/>
                </a:solidFill>
                <a:latin typeface="Arial" panose="020B0604020202020204" pitchFamily="34" charset="0"/>
                <a:cs typeface="Arial" panose="020B0604020202020204" pitchFamily="34" charset="0"/>
              </a:rPr>
              <a:t>might that </a:t>
            </a:r>
            <a:r>
              <a:rPr lang="en-US" sz="2000" dirty="0" smtClean="0">
                <a:solidFill>
                  <a:srgbClr val="4E2782"/>
                </a:solidFill>
                <a:latin typeface="Arial" panose="020B0604020202020204" pitchFamily="34" charset="0"/>
                <a:cs typeface="Arial" panose="020B0604020202020204" pitchFamily="34" charset="0"/>
              </a:rPr>
              <a:t>be?</a:t>
            </a:r>
          </a:p>
          <a:p>
            <a:pPr marL="285750" indent="-285750">
              <a:buFont typeface="Arial" panose="020B0604020202020204" pitchFamily="34" charset="0"/>
              <a:buChar char="•"/>
            </a:pPr>
            <a:r>
              <a:rPr lang="en-US" sz="2000" dirty="0" smtClean="0">
                <a:solidFill>
                  <a:srgbClr val="4E2782"/>
                </a:solidFill>
                <a:latin typeface="Arial" panose="020B0604020202020204" pitchFamily="34" charset="0"/>
                <a:cs typeface="Arial" panose="020B0604020202020204" pitchFamily="34" charset="0"/>
              </a:rPr>
              <a:t>Ideas </a:t>
            </a:r>
            <a:r>
              <a:rPr lang="en-US" sz="2000" dirty="0" smtClean="0">
                <a:solidFill>
                  <a:srgbClr val="4E2782"/>
                </a:solidFill>
                <a:latin typeface="Arial" panose="020B0604020202020204" pitchFamily="34" charset="0"/>
                <a:cs typeface="Arial" panose="020B0604020202020204" pitchFamily="34" charset="0"/>
              </a:rPr>
              <a:t>don’t have shape or color or texture, you can’t touch or hold an idea, you can’t say what an idea does. (Ideas don’t of themselves have action.)</a:t>
            </a:r>
            <a:endParaRPr lang="en-US" sz="2000" dirty="0">
              <a:solidFill>
                <a:srgbClr val="4E27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995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486</TotalTime>
  <Words>683</Words>
  <Application>Microsoft Office PowerPoint</Application>
  <PresentationFormat>On-screen Show (4:3)</PresentationFormat>
  <Paragraphs>65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 BERKLEY</vt:lpstr>
      <vt:lpstr>AR BLANCA</vt:lpstr>
      <vt:lpstr>Arial</vt:lpstr>
      <vt:lpstr>Calibri</vt:lpstr>
      <vt:lpstr>Times New Roman</vt:lpstr>
      <vt:lpstr>Office Theme</vt:lpstr>
      <vt:lpstr>Create your own future</vt:lpstr>
      <vt:lpstr>PowerPoint Presentation</vt:lpstr>
      <vt:lpstr>E2: Entrepreneur Experience</vt:lpstr>
      <vt:lpstr>Page 2</vt:lpstr>
      <vt:lpstr>Roll Call Activity</vt:lpstr>
      <vt:lpstr>PowerPoint Presentation</vt:lpstr>
      <vt:lpstr>PowerPoint Presentation</vt:lpstr>
      <vt:lpstr>PowerPoint Presentation</vt:lpstr>
      <vt:lpstr>Talking Points</vt:lpstr>
      <vt:lpstr>PowerPoint Presentation</vt:lpstr>
      <vt:lpstr>PowerPoint Presentation</vt:lpstr>
      <vt:lpstr>PowerPoint Presentation</vt:lpstr>
      <vt:lpstr>PowerPoint Presentation</vt:lpstr>
      <vt:lpstr>PowerPoint Presentation</vt:lpstr>
      <vt:lpstr>PowerPoint Presentation</vt:lpstr>
      <vt:lpstr>E2: ENTREPRENEURSHIP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Rodriguez</dc:creator>
  <cp:lastModifiedBy>Sheryl Carson</cp:lastModifiedBy>
  <cp:revision>53</cp:revision>
  <dcterms:created xsi:type="dcterms:W3CDTF">2016-07-26T15:20:25Z</dcterms:created>
  <dcterms:modified xsi:type="dcterms:W3CDTF">2017-08-30T22:18:19Z</dcterms:modified>
</cp:coreProperties>
</file>