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2"/>
  </p:notesMasterIdLst>
  <p:sldIdLst>
    <p:sldId id="256" r:id="rId2"/>
    <p:sldId id="288" r:id="rId3"/>
    <p:sldId id="257" r:id="rId4"/>
    <p:sldId id="264" r:id="rId5"/>
    <p:sldId id="354" r:id="rId6"/>
    <p:sldId id="260" r:id="rId7"/>
    <p:sldId id="261" r:id="rId8"/>
    <p:sldId id="357" r:id="rId9"/>
    <p:sldId id="367" r:id="rId10"/>
    <p:sldId id="292" r:id="rId11"/>
    <p:sldId id="265" r:id="rId12"/>
    <p:sldId id="290" r:id="rId13"/>
    <p:sldId id="293" r:id="rId14"/>
    <p:sldId id="300" r:id="rId15"/>
    <p:sldId id="283" r:id="rId16"/>
    <p:sldId id="306" r:id="rId17"/>
    <p:sldId id="291" r:id="rId18"/>
    <p:sldId id="373" r:id="rId19"/>
    <p:sldId id="294" r:id="rId20"/>
    <p:sldId id="295" r:id="rId21"/>
    <p:sldId id="268" r:id="rId22"/>
    <p:sldId id="280" r:id="rId23"/>
    <p:sldId id="281" r:id="rId24"/>
    <p:sldId id="282" r:id="rId25"/>
    <p:sldId id="299" r:id="rId26"/>
    <p:sldId id="301" r:id="rId27"/>
    <p:sldId id="303" r:id="rId28"/>
    <p:sldId id="307" r:id="rId29"/>
    <p:sldId id="309" r:id="rId30"/>
    <p:sldId id="308" r:id="rId31"/>
    <p:sldId id="269" r:id="rId32"/>
    <p:sldId id="285" r:id="rId33"/>
    <p:sldId id="304" r:id="rId34"/>
    <p:sldId id="305" r:id="rId35"/>
    <p:sldId id="270" r:id="rId36"/>
    <p:sldId id="289" r:id="rId37"/>
    <p:sldId id="296" r:id="rId38"/>
    <p:sldId id="271" r:id="rId39"/>
    <p:sldId id="314" r:id="rId40"/>
    <p:sldId id="317" r:id="rId41"/>
    <p:sldId id="321" r:id="rId42"/>
    <p:sldId id="372" r:id="rId43"/>
    <p:sldId id="302" r:id="rId44"/>
    <p:sldId id="323" r:id="rId45"/>
    <p:sldId id="324" r:id="rId46"/>
    <p:sldId id="325" r:id="rId47"/>
    <p:sldId id="326" r:id="rId48"/>
    <p:sldId id="327" r:id="rId49"/>
    <p:sldId id="328" r:id="rId50"/>
    <p:sldId id="330" r:id="rId51"/>
    <p:sldId id="322" r:id="rId52"/>
    <p:sldId id="310" r:id="rId53"/>
    <p:sldId id="333" r:id="rId54"/>
    <p:sldId id="329" r:id="rId55"/>
    <p:sldId id="332" r:id="rId56"/>
    <p:sldId id="334" r:id="rId57"/>
    <p:sldId id="336" r:id="rId58"/>
    <p:sldId id="362" r:id="rId59"/>
    <p:sldId id="338" r:id="rId60"/>
    <p:sldId id="337" r:id="rId61"/>
    <p:sldId id="339" r:id="rId62"/>
    <p:sldId id="312" r:id="rId63"/>
    <p:sldId id="340" r:id="rId64"/>
    <p:sldId id="347" r:id="rId65"/>
    <p:sldId id="363" r:id="rId66"/>
    <p:sldId id="341" r:id="rId67"/>
    <p:sldId id="343" r:id="rId68"/>
    <p:sldId id="342" r:id="rId69"/>
    <p:sldId id="345" r:id="rId70"/>
    <p:sldId id="364" r:id="rId71"/>
    <p:sldId id="348" r:id="rId72"/>
    <p:sldId id="349" r:id="rId73"/>
    <p:sldId id="350" r:id="rId74"/>
    <p:sldId id="351" r:id="rId75"/>
    <p:sldId id="319" r:id="rId76"/>
    <p:sldId id="320" r:id="rId77"/>
    <p:sldId id="352" r:id="rId78"/>
    <p:sldId id="297" r:id="rId79"/>
    <p:sldId id="353" r:id="rId80"/>
    <p:sldId id="272" r:id="rId81"/>
    <p:sldId id="365" r:id="rId82"/>
    <p:sldId id="366" r:id="rId83"/>
    <p:sldId id="275" r:id="rId84"/>
    <p:sldId id="358" r:id="rId85"/>
    <p:sldId id="359" r:id="rId86"/>
    <p:sldId id="361" r:id="rId87"/>
    <p:sldId id="360" r:id="rId88"/>
    <p:sldId id="368" r:id="rId89"/>
    <p:sldId id="381" r:id="rId90"/>
    <p:sldId id="378" r:id="rId91"/>
    <p:sldId id="385" r:id="rId92"/>
    <p:sldId id="386" r:id="rId93"/>
    <p:sldId id="375" r:id="rId94"/>
    <p:sldId id="383" r:id="rId95"/>
    <p:sldId id="384" r:id="rId96"/>
    <p:sldId id="379" r:id="rId97"/>
    <p:sldId id="380" r:id="rId98"/>
    <p:sldId id="387" r:id="rId99"/>
    <p:sldId id="377" r:id="rId100"/>
    <p:sldId id="388" r:id="rId10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22" autoAdjust="0"/>
  </p:normalViewPr>
  <p:slideViewPr>
    <p:cSldViewPr snapToGrid="0" snapToObjects="1">
      <p:cViewPr varScale="1">
        <p:scale>
          <a:sx n="80" d="100"/>
          <a:sy n="80" d="100"/>
        </p:scale>
        <p:origin x="1218"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39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D0E6A-D404-4198-A0AA-5C3EA2F142D8}" type="datetimeFigureOut">
              <a:rPr lang="en-US" smtClean="0"/>
              <a:t>2/4/2016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4EB36-6A7F-45C5-8444-59D5A15A2B04}" type="slidenum">
              <a:rPr lang="en-US" smtClean="0"/>
              <a:t>‹#›</a:t>
            </a:fld>
            <a:endParaRPr lang="en-US"/>
          </a:p>
        </p:txBody>
      </p:sp>
    </p:spTree>
    <p:extLst>
      <p:ext uri="{BB962C8B-B14F-4D97-AF65-F5344CB8AC3E}">
        <p14:creationId xmlns:p14="http://schemas.microsoft.com/office/powerpoint/2010/main" val="234600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34EB36-6A7F-45C5-8444-59D5A15A2B04}" type="slidenum">
              <a:rPr lang="en-US" smtClean="0"/>
              <a:t>6</a:t>
            </a:fld>
            <a:endParaRPr lang="en-US"/>
          </a:p>
        </p:txBody>
      </p:sp>
    </p:spTree>
    <p:extLst>
      <p:ext uri="{BB962C8B-B14F-4D97-AF65-F5344CB8AC3E}">
        <p14:creationId xmlns:p14="http://schemas.microsoft.com/office/powerpoint/2010/main" val="211779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34EB36-6A7F-45C5-8444-59D5A15A2B04}" type="slidenum">
              <a:rPr lang="en-US" smtClean="0"/>
              <a:t>40</a:t>
            </a:fld>
            <a:endParaRPr lang="en-US"/>
          </a:p>
        </p:txBody>
      </p:sp>
    </p:spTree>
    <p:extLst>
      <p:ext uri="{BB962C8B-B14F-4D97-AF65-F5344CB8AC3E}">
        <p14:creationId xmlns:p14="http://schemas.microsoft.com/office/powerpoint/2010/main" val="304393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34EB36-6A7F-45C5-8444-59D5A15A2B04}" type="slidenum">
              <a:rPr lang="en-US" smtClean="0"/>
              <a:t>92</a:t>
            </a:fld>
            <a:endParaRPr lang="en-US"/>
          </a:p>
        </p:txBody>
      </p:sp>
    </p:spTree>
    <p:extLst>
      <p:ext uri="{BB962C8B-B14F-4D97-AF65-F5344CB8AC3E}">
        <p14:creationId xmlns:p14="http://schemas.microsoft.com/office/powerpoint/2010/main" val="238119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6455" y="-115093"/>
            <a:ext cx="7043470" cy="728134"/>
          </a:xfrm>
          <a:prstGeom prst="rect">
            <a:avLst/>
          </a:prstGeom>
        </p:spPr>
        <p:txBody>
          <a:bodyPr/>
          <a:lstStyle>
            <a:lvl1pPr algn="ctr">
              <a:defRPr sz="44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lvl1pPr>
              <a:defRPr sz="4000" b="0">
                <a:solidFill>
                  <a:schemeClr val="tx1"/>
                </a:solidFill>
              </a:defRPr>
            </a:lvl1pPr>
            <a:lvl2pPr algn="l">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cxnSp>
        <p:nvCxnSpPr>
          <p:cNvPr id="7" name="Straight Connector 6"/>
          <p:cNvCxnSpPr/>
          <p:nvPr userDrawn="1"/>
        </p:nvCxnSpPr>
        <p:spPr>
          <a:xfrm>
            <a:off x="1828800" y="0"/>
            <a:ext cx="0" cy="728134"/>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2015-2020 Dietary Guidelines for Americans</a:t>
            </a:r>
            <a:r>
              <a:rPr lang="en-US" dirty="0" smtClean="0"/>
              <a:t/>
            </a:r>
            <a:br>
              <a:rPr lang="en-US" dirty="0" smtClean="0"/>
            </a:br>
            <a:endParaRPr lang="en-US" dirty="0"/>
          </a:p>
        </p:txBody>
      </p:sp>
      <p:sp>
        <p:nvSpPr>
          <p:cNvPr id="3" name="Subtitle 2"/>
          <p:cNvSpPr>
            <a:spLocks noGrp="1"/>
          </p:cNvSpPr>
          <p:nvPr>
            <p:ph type="subTitle" idx="1"/>
          </p:nvPr>
        </p:nvSpPr>
        <p:spPr>
          <a:xfrm>
            <a:off x="1371600" y="2743199"/>
            <a:ext cx="6400800" cy="3573380"/>
          </a:xfrm>
        </p:spPr>
        <p:txBody>
          <a:bodyPr>
            <a:normAutofit lnSpcReduction="10000"/>
          </a:bodyPr>
          <a:lstStyle/>
          <a:p>
            <a:r>
              <a:rPr lang="en-US" dirty="0"/>
              <a:t>FCS </a:t>
            </a:r>
            <a:r>
              <a:rPr lang="en-US" dirty="0" smtClean="0"/>
              <a:t>February </a:t>
            </a:r>
            <a:r>
              <a:rPr lang="en-US" dirty="0"/>
              <a:t>Update, </a:t>
            </a:r>
            <a:r>
              <a:rPr lang="en-US" dirty="0" smtClean="0"/>
              <a:t>2016</a:t>
            </a:r>
            <a:endParaRPr lang="en-US" dirty="0"/>
          </a:p>
          <a:p>
            <a:endParaRPr lang="en-US" dirty="0"/>
          </a:p>
          <a:p>
            <a:r>
              <a:rPr lang="en-US" dirty="0"/>
              <a:t>Presented by </a:t>
            </a:r>
          </a:p>
          <a:p>
            <a:r>
              <a:rPr lang="en-US" dirty="0"/>
              <a:t>Mary Meck Higgins</a:t>
            </a:r>
            <a:r>
              <a:rPr lang="en-US" dirty="0" smtClean="0"/>
              <a:t>, Ph.D</a:t>
            </a:r>
            <a:r>
              <a:rPr lang="en-US" dirty="0"/>
              <a:t>., R.D., L.D., </a:t>
            </a:r>
            <a:r>
              <a:rPr lang="en-US" dirty="0" smtClean="0"/>
              <a:t>FAND (Fellow </a:t>
            </a:r>
            <a:r>
              <a:rPr lang="en-US" sz="2400" dirty="0" smtClean="0"/>
              <a:t>of the </a:t>
            </a:r>
            <a:r>
              <a:rPr lang="en-US" dirty="0" smtClean="0"/>
              <a:t>Academy </a:t>
            </a:r>
            <a:r>
              <a:rPr lang="en-US" sz="2400" dirty="0" smtClean="0"/>
              <a:t>of </a:t>
            </a:r>
            <a:r>
              <a:rPr lang="en-US" dirty="0" smtClean="0"/>
              <a:t>Nutrition </a:t>
            </a:r>
            <a:r>
              <a:rPr lang="en-US" sz="2400" dirty="0" smtClean="0"/>
              <a:t>and</a:t>
            </a:r>
            <a:r>
              <a:rPr lang="en-US" dirty="0" smtClean="0"/>
              <a:t> Dietetics</a:t>
            </a:r>
            <a:r>
              <a:rPr lang="en-US" dirty="0"/>
              <a:t>), </a:t>
            </a:r>
            <a:endParaRPr lang="en-US" dirty="0" smtClean="0"/>
          </a:p>
          <a:p>
            <a:r>
              <a:rPr lang="en-US" dirty="0" smtClean="0"/>
              <a:t>KSRE </a:t>
            </a:r>
            <a:r>
              <a:rPr lang="en-US" dirty="0"/>
              <a:t>Human Nutrition Specialist</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DGA</a:t>
            </a:r>
            <a:endParaRPr lang="en-US" dirty="0"/>
          </a:p>
        </p:txBody>
      </p:sp>
      <p:sp>
        <p:nvSpPr>
          <p:cNvPr id="3" name="Content Placeholder 2"/>
          <p:cNvSpPr>
            <a:spLocks noGrp="1"/>
          </p:cNvSpPr>
          <p:nvPr>
            <p:ph idx="1"/>
          </p:nvPr>
        </p:nvSpPr>
        <p:spPr>
          <a:xfrm>
            <a:off x="457200" y="728134"/>
            <a:ext cx="8398042" cy="5398030"/>
          </a:xfrm>
        </p:spPr>
        <p:txBody>
          <a:bodyPr/>
          <a:lstStyle/>
          <a:p>
            <a:r>
              <a:rPr lang="en-US" dirty="0" smtClean="0"/>
              <a:t>Translate science into food-based guidance. Why?  </a:t>
            </a:r>
          </a:p>
          <a:p>
            <a:pPr lvl="1"/>
            <a:r>
              <a:rPr lang="en-US" dirty="0"/>
              <a:t>To promote health, healthy body weights, and prevention of chronic diseases</a:t>
            </a:r>
          </a:p>
          <a:p>
            <a:pPr lvl="1"/>
            <a:r>
              <a:rPr lang="en-US" dirty="0" smtClean="0"/>
              <a:t>Even though the DGA aren’t primarily for the general public, they’re a good source of advice for individuals </a:t>
            </a:r>
            <a:r>
              <a:rPr lang="en-US" dirty="0"/>
              <a:t>+ families </a:t>
            </a:r>
            <a:r>
              <a:rPr lang="en-US" dirty="0" smtClean="0"/>
              <a:t>on healthful food/physical activity choices (for those ages 2+ </a:t>
            </a:r>
            <a:r>
              <a:rPr lang="en-US" dirty="0" err="1" smtClean="0"/>
              <a:t>yrs</a:t>
            </a:r>
            <a:r>
              <a:rPr lang="en-US" dirty="0" smtClean="0"/>
              <a:t>, including people at-risk for chronic diseases)</a:t>
            </a:r>
          </a:p>
          <a:p>
            <a:endParaRPr lang="en-US" dirty="0"/>
          </a:p>
        </p:txBody>
      </p:sp>
    </p:spTree>
    <p:extLst>
      <p:ext uri="{BB962C8B-B14F-4D97-AF65-F5344CB8AC3E}">
        <p14:creationId xmlns:p14="http://schemas.microsoft.com/office/powerpoint/2010/main" val="8178153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2015-2020 Dietary Guidelines for Americans</a:t>
            </a:r>
            <a:r>
              <a:rPr lang="en-US" dirty="0" smtClean="0"/>
              <a:t/>
            </a:r>
            <a:br>
              <a:rPr lang="en-US" dirty="0" smtClean="0"/>
            </a:br>
            <a:endParaRPr lang="en-US" dirty="0"/>
          </a:p>
        </p:txBody>
      </p:sp>
      <p:sp>
        <p:nvSpPr>
          <p:cNvPr id="3" name="Subtitle 2"/>
          <p:cNvSpPr>
            <a:spLocks noGrp="1"/>
          </p:cNvSpPr>
          <p:nvPr>
            <p:ph type="subTitle" idx="1"/>
          </p:nvPr>
        </p:nvSpPr>
        <p:spPr>
          <a:xfrm>
            <a:off x="1371600" y="2743199"/>
            <a:ext cx="6400800" cy="3573380"/>
          </a:xfrm>
        </p:spPr>
        <p:txBody>
          <a:bodyPr>
            <a:normAutofit lnSpcReduction="10000"/>
          </a:bodyPr>
          <a:lstStyle/>
          <a:p>
            <a:r>
              <a:rPr lang="en-US" dirty="0"/>
              <a:t>FCS </a:t>
            </a:r>
            <a:r>
              <a:rPr lang="en-US" dirty="0" smtClean="0"/>
              <a:t>February </a:t>
            </a:r>
            <a:r>
              <a:rPr lang="en-US" dirty="0"/>
              <a:t>Update, </a:t>
            </a:r>
            <a:r>
              <a:rPr lang="en-US" dirty="0" smtClean="0"/>
              <a:t>2016</a:t>
            </a:r>
            <a:endParaRPr lang="en-US" dirty="0"/>
          </a:p>
          <a:p>
            <a:endParaRPr lang="en-US" dirty="0"/>
          </a:p>
          <a:p>
            <a:r>
              <a:rPr lang="en-US" dirty="0"/>
              <a:t>Presented by </a:t>
            </a:r>
          </a:p>
          <a:p>
            <a:r>
              <a:rPr lang="en-US" dirty="0"/>
              <a:t>Mary Meck Higgins</a:t>
            </a:r>
            <a:r>
              <a:rPr lang="en-US" dirty="0" smtClean="0"/>
              <a:t>, Ph.D</a:t>
            </a:r>
            <a:r>
              <a:rPr lang="en-US" dirty="0"/>
              <a:t>., R.D., L.D., </a:t>
            </a:r>
            <a:r>
              <a:rPr lang="en-US" dirty="0" smtClean="0"/>
              <a:t>FAND (Fellow </a:t>
            </a:r>
            <a:r>
              <a:rPr lang="en-US" sz="2400" dirty="0" smtClean="0"/>
              <a:t>of the </a:t>
            </a:r>
            <a:r>
              <a:rPr lang="en-US" dirty="0" smtClean="0"/>
              <a:t>Academy </a:t>
            </a:r>
            <a:r>
              <a:rPr lang="en-US" sz="2400" dirty="0" smtClean="0"/>
              <a:t>of </a:t>
            </a:r>
            <a:r>
              <a:rPr lang="en-US" dirty="0" smtClean="0"/>
              <a:t>Nutrition </a:t>
            </a:r>
            <a:r>
              <a:rPr lang="en-US" sz="2400" dirty="0" smtClean="0"/>
              <a:t>and</a:t>
            </a:r>
            <a:r>
              <a:rPr lang="en-US" dirty="0" smtClean="0"/>
              <a:t> Dietetics</a:t>
            </a:r>
            <a:r>
              <a:rPr lang="en-US" dirty="0"/>
              <a:t>), </a:t>
            </a:r>
            <a:endParaRPr lang="en-US" dirty="0" smtClean="0"/>
          </a:p>
          <a:p>
            <a:r>
              <a:rPr lang="en-US" dirty="0" smtClean="0"/>
              <a:t>KSRE </a:t>
            </a:r>
            <a:r>
              <a:rPr lang="en-US" dirty="0"/>
              <a:t>Human Nutrition Specialist</a:t>
            </a:r>
          </a:p>
          <a:p>
            <a:endParaRPr lang="en-US" dirty="0"/>
          </a:p>
        </p:txBody>
      </p:sp>
    </p:spTree>
    <p:extLst>
      <p:ext uri="{BB962C8B-B14F-4D97-AF65-F5344CB8AC3E}">
        <p14:creationId xmlns:p14="http://schemas.microsoft.com/office/powerpoint/2010/main" val="50267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Is Needed</a:t>
            </a:r>
            <a:endParaRPr lang="en-US" dirty="0"/>
          </a:p>
        </p:txBody>
      </p:sp>
      <p:sp>
        <p:nvSpPr>
          <p:cNvPr id="3" name="Content Placeholder 2"/>
          <p:cNvSpPr>
            <a:spLocks noGrp="1"/>
          </p:cNvSpPr>
          <p:nvPr>
            <p:ph idx="1"/>
          </p:nvPr>
        </p:nvSpPr>
        <p:spPr/>
        <p:txBody>
          <a:bodyPr/>
          <a:lstStyle/>
          <a:p>
            <a:r>
              <a:rPr lang="en-US" dirty="0" smtClean="0"/>
              <a:t>1/2 </a:t>
            </a:r>
            <a:r>
              <a:rPr lang="en-US" dirty="0"/>
              <a:t>of U.S. adults have 1 or more preventable </a:t>
            </a:r>
            <a:r>
              <a:rPr lang="en-US" dirty="0" smtClean="0"/>
              <a:t>diet-related chronic </a:t>
            </a:r>
            <a:r>
              <a:rPr lang="en-US" dirty="0"/>
              <a:t>dx</a:t>
            </a:r>
          </a:p>
          <a:p>
            <a:pPr lvl="1"/>
            <a:r>
              <a:rPr lang="en-US" dirty="0"/>
              <a:t>H</a:t>
            </a:r>
            <a:r>
              <a:rPr lang="en-US" dirty="0" smtClean="0"/>
              <a:t>eart </a:t>
            </a:r>
            <a:r>
              <a:rPr lang="en-US" dirty="0"/>
              <a:t>disease, high blood </a:t>
            </a:r>
            <a:r>
              <a:rPr lang="en-US" dirty="0" smtClean="0"/>
              <a:t>pressure, stroke, type </a:t>
            </a:r>
            <a:r>
              <a:rPr lang="en-US" dirty="0"/>
              <a:t>2 diabetes, </a:t>
            </a:r>
            <a:r>
              <a:rPr lang="en-US" dirty="0" smtClean="0"/>
              <a:t>obesity, poor bone health/ osteoporosis, some cancers (breast/ colorectal/others) </a:t>
            </a:r>
            <a:endParaRPr lang="en-US" dirty="0"/>
          </a:p>
        </p:txBody>
      </p:sp>
    </p:spTree>
    <p:extLst>
      <p:ext uri="{BB962C8B-B14F-4D97-AF65-F5344CB8AC3E}">
        <p14:creationId xmlns:p14="http://schemas.microsoft.com/office/powerpoint/2010/main" val="414507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Is Needed</a:t>
            </a:r>
            <a:endParaRPr lang="en-US" dirty="0"/>
          </a:p>
        </p:txBody>
      </p:sp>
      <p:sp>
        <p:nvSpPr>
          <p:cNvPr id="3" name="Content Placeholder 2"/>
          <p:cNvSpPr>
            <a:spLocks noGrp="1"/>
          </p:cNvSpPr>
          <p:nvPr>
            <p:ph idx="1"/>
          </p:nvPr>
        </p:nvSpPr>
        <p:spPr/>
        <p:txBody>
          <a:bodyPr/>
          <a:lstStyle/>
          <a:p>
            <a:r>
              <a:rPr lang="en-US" dirty="0" smtClean="0"/>
              <a:t>The U.S. has: </a:t>
            </a:r>
          </a:p>
          <a:p>
            <a:pPr lvl="1"/>
            <a:r>
              <a:rPr lang="en-US" dirty="0" smtClean="0"/>
              <a:t>A long history of high </a:t>
            </a:r>
            <a:r>
              <a:rPr lang="en-US" dirty="0"/>
              <a:t>rates of </a:t>
            </a:r>
            <a:r>
              <a:rPr lang="en-US" dirty="0" smtClean="0"/>
              <a:t>diet-related preventable chronic dx</a:t>
            </a:r>
          </a:p>
          <a:p>
            <a:pPr lvl="1"/>
            <a:r>
              <a:rPr lang="en-US" dirty="0" smtClean="0"/>
              <a:t>Low progress </a:t>
            </a:r>
            <a:r>
              <a:rPr lang="en-US" dirty="0"/>
              <a:t>toward meeting </a:t>
            </a:r>
            <a:r>
              <a:rPr lang="en-US" dirty="0" smtClean="0"/>
              <a:t>2010 </a:t>
            </a:r>
            <a:r>
              <a:rPr lang="en-US" i="1" dirty="0" smtClean="0"/>
              <a:t>Dietary </a:t>
            </a:r>
            <a:r>
              <a:rPr lang="en-US" i="1" dirty="0"/>
              <a:t>Guidelines</a:t>
            </a:r>
            <a:r>
              <a:rPr lang="en-US" dirty="0"/>
              <a:t> </a:t>
            </a:r>
            <a:r>
              <a:rPr lang="en-US" dirty="0" smtClean="0"/>
              <a:t>recommendations: average adherence is </a:t>
            </a:r>
            <a:r>
              <a:rPr lang="en-US" dirty="0"/>
              <a:t>only 58</a:t>
            </a:r>
            <a:r>
              <a:rPr lang="en-US" dirty="0" smtClean="0"/>
              <a:t>% (There has been some progress: it was just 49% in 2000)</a:t>
            </a:r>
            <a:endParaRPr lang="en-US" dirty="0"/>
          </a:p>
          <a:p>
            <a:pPr lvl="1"/>
            <a:r>
              <a:rPr lang="en-US" dirty="0" smtClean="0"/>
              <a:t>A great </a:t>
            </a:r>
            <a:r>
              <a:rPr lang="en-US" dirty="0"/>
              <a:t>need </a:t>
            </a:r>
            <a:r>
              <a:rPr lang="en-US" dirty="0" smtClean="0"/>
              <a:t>to improve both dietary </a:t>
            </a:r>
            <a:r>
              <a:rPr lang="en-US" dirty="0"/>
              <a:t>and physical activity education and behaviors across the </a:t>
            </a:r>
            <a:r>
              <a:rPr lang="en-US" dirty="0" smtClean="0"/>
              <a:t>entire U.S</a:t>
            </a:r>
            <a:r>
              <a:rPr lang="en-US" dirty="0"/>
              <a:t>. population</a:t>
            </a:r>
          </a:p>
        </p:txBody>
      </p:sp>
    </p:spTree>
    <p:extLst>
      <p:ext uri="{BB962C8B-B14F-4D97-AF65-F5344CB8AC3E}">
        <p14:creationId xmlns:p14="http://schemas.microsoft.com/office/powerpoint/2010/main" val="187964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 </a:t>
            </a:r>
            <a:r>
              <a:rPr lang="en-US" dirty="0" smtClean="0"/>
              <a:t>Is Achievable</a:t>
            </a:r>
            <a:endParaRPr lang="en-US" dirty="0"/>
          </a:p>
        </p:txBody>
      </p:sp>
      <p:sp>
        <p:nvSpPr>
          <p:cNvPr id="3" name="Content Placeholder 2"/>
          <p:cNvSpPr>
            <a:spLocks noGrp="1"/>
          </p:cNvSpPr>
          <p:nvPr>
            <p:ph idx="1"/>
          </p:nvPr>
        </p:nvSpPr>
        <p:spPr/>
        <p:txBody>
          <a:bodyPr/>
          <a:lstStyle/>
          <a:p>
            <a:r>
              <a:rPr lang="en-US" dirty="0"/>
              <a:t>Eating a healthful diet that is… </a:t>
            </a:r>
          </a:p>
          <a:p>
            <a:pPr lvl="1"/>
            <a:r>
              <a:rPr lang="en-US" dirty="0"/>
              <a:t>Energy balanced, and </a:t>
            </a:r>
          </a:p>
          <a:p>
            <a:pPr lvl="1"/>
            <a:r>
              <a:rPr lang="en-US" dirty="0"/>
              <a:t>Provides sufficient intake of </a:t>
            </a:r>
            <a:r>
              <a:rPr lang="en-US" dirty="0" smtClean="0"/>
              <a:t>nutrients</a:t>
            </a:r>
            <a:r>
              <a:rPr lang="en-US" dirty="0"/>
              <a:t>, and</a:t>
            </a:r>
          </a:p>
          <a:p>
            <a:pPr lvl="1"/>
            <a:r>
              <a:rPr lang="en-US" dirty="0"/>
              <a:t>Does not exceed intake of over-consumed nutrients</a:t>
            </a:r>
          </a:p>
          <a:p>
            <a:pPr marL="457200" lvl="1" indent="0">
              <a:buNone/>
            </a:pPr>
            <a:endParaRPr lang="en-US" dirty="0"/>
          </a:p>
          <a:p>
            <a:pPr marL="457200" lvl="1" indent="0">
              <a:buNone/>
            </a:pPr>
            <a:r>
              <a:rPr lang="en-US" dirty="0"/>
              <a:t>… can be achieved, </a:t>
            </a:r>
            <a:r>
              <a:rPr lang="en-US" dirty="0" smtClean="0"/>
              <a:t>and will result in positive health outcomes, but </a:t>
            </a:r>
            <a:r>
              <a:rPr lang="en-US" dirty="0"/>
              <a:t>will </a:t>
            </a:r>
            <a:r>
              <a:rPr lang="en-US" dirty="0" smtClean="0"/>
              <a:t>require shifts </a:t>
            </a:r>
            <a:r>
              <a:rPr lang="en-US" dirty="0"/>
              <a:t>from current </a:t>
            </a:r>
            <a:r>
              <a:rPr lang="en-US" dirty="0" smtClean="0"/>
              <a:t>typical U.S</a:t>
            </a:r>
            <a:r>
              <a:rPr lang="en-US" dirty="0"/>
              <a:t>. dietary practices </a:t>
            </a:r>
          </a:p>
          <a:p>
            <a:endParaRPr lang="en-US" dirty="0"/>
          </a:p>
        </p:txBody>
      </p:sp>
    </p:spTree>
    <p:extLst>
      <p:ext uri="{BB962C8B-B14F-4D97-AF65-F5344CB8AC3E}">
        <p14:creationId xmlns:p14="http://schemas.microsoft.com/office/powerpoint/2010/main" val="325267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2276903"/>
          </a:xfrm>
        </p:spPr>
        <p:txBody>
          <a:bodyPr/>
          <a:lstStyle/>
          <a:p>
            <a:r>
              <a:rPr lang="en-US" dirty="0" smtClean="0"/>
              <a:t>The 2015-2020 DGA focus on </a:t>
            </a:r>
            <a:r>
              <a:rPr lang="en-US" dirty="0"/>
              <a:t>eating patterns and their food and nutrient characteristics</a:t>
            </a:r>
            <a:br>
              <a:rPr lang="en-US" dirty="0"/>
            </a:br>
            <a:endParaRPr lang="en-US" dirty="0"/>
          </a:p>
        </p:txBody>
      </p:sp>
    </p:spTree>
    <p:extLst>
      <p:ext uri="{BB962C8B-B14F-4D97-AF65-F5344CB8AC3E}">
        <p14:creationId xmlns:p14="http://schemas.microsoft.com/office/powerpoint/2010/main" val="1525268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457199" y="728134"/>
            <a:ext cx="8376249" cy="5844944"/>
          </a:xfrm>
        </p:spPr>
        <p:txBody>
          <a:bodyPr/>
          <a:lstStyle/>
          <a:p>
            <a:r>
              <a:rPr lang="en-US" dirty="0" smtClean="0"/>
              <a:t>“Eating Pattern” or “Dietary Pattern”</a:t>
            </a:r>
          </a:p>
          <a:p>
            <a:pPr lvl="1"/>
            <a:r>
              <a:rPr lang="en-US" dirty="0" smtClean="0"/>
              <a:t>The foods + beverages </a:t>
            </a:r>
            <a:r>
              <a:rPr lang="en-US" dirty="0"/>
              <a:t>that </a:t>
            </a:r>
            <a:r>
              <a:rPr lang="en-US" dirty="0" smtClean="0"/>
              <a:t>make up one’s </a:t>
            </a:r>
            <a:r>
              <a:rPr lang="en-US" dirty="0"/>
              <a:t>complete dietary intake over </a:t>
            </a:r>
            <a:r>
              <a:rPr lang="en-US" dirty="0" smtClean="0"/>
              <a:t>time</a:t>
            </a:r>
          </a:p>
          <a:p>
            <a:pPr lvl="2"/>
            <a:r>
              <a:rPr lang="en-US" dirty="0"/>
              <a:t>A customary way of </a:t>
            </a:r>
            <a:r>
              <a:rPr lang="en-US" dirty="0" smtClean="0"/>
              <a:t>eating</a:t>
            </a:r>
          </a:p>
          <a:p>
            <a:pPr lvl="2"/>
            <a:r>
              <a:rPr lang="en-US" dirty="0" smtClean="0"/>
              <a:t>The </a:t>
            </a:r>
            <a:r>
              <a:rPr lang="en-US" dirty="0"/>
              <a:t>result of </a:t>
            </a:r>
            <a:r>
              <a:rPr lang="en-US" dirty="0" smtClean="0"/>
              <a:t>choices </a:t>
            </a:r>
            <a:r>
              <a:rPr lang="en-US" dirty="0"/>
              <a:t>on </a:t>
            </a:r>
            <a:r>
              <a:rPr lang="en-US" dirty="0" smtClean="0"/>
              <a:t>many </a:t>
            </a:r>
            <a:r>
              <a:rPr lang="en-US" dirty="0"/>
              <a:t>eating occasions over time, both at home and away from </a:t>
            </a:r>
            <a:r>
              <a:rPr lang="en-US" dirty="0" smtClean="0"/>
              <a:t>home</a:t>
            </a:r>
          </a:p>
          <a:p>
            <a:pPr lvl="1"/>
            <a:r>
              <a:rPr lang="en-US" dirty="0" smtClean="0"/>
              <a:t>Consist </a:t>
            </a:r>
            <a:r>
              <a:rPr lang="en-US" dirty="0"/>
              <a:t>of </a:t>
            </a:r>
            <a:r>
              <a:rPr lang="en-US" dirty="0" smtClean="0"/>
              <a:t>multiple + interacting </a:t>
            </a:r>
            <a:r>
              <a:rPr lang="en-US" dirty="0"/>
              <a:t>food </a:t>
            </a:r>
            <a:r>
              <a:rPr lang="en-US" dirty="0" smtClean="0"/>
              <a:t>components</a:t>
            </a:r>
          </a:p>
          <a:p>
            <a:pPr lvl="1"/>
            <a:r>
              <a:rPr lang="en-US" dirty="0" smtClean="0"/>
              <a:t>Are </a:t>
            </a:r>
            <a:r>
              <a:rPr lang="en-US" dirty="0"/>
              <a:t>more predictive of overall health status and disease risk than </a:t>
            </a:r>
            <a:r>
              <a:rPr lang="en-US" dirty="0" smtClean="0"/>
              <a:t>are the individual </a:t>
            </a:r>
            <a:r>
              <a:rPr lang="en-US" dirty="0"/>
              <a:t>foods or </a:t>
            </a:r>
            <a:r>
              <a:rPr lang="en-US" dirty="0" smtClean="0"/>
              <a:t>nutrients consumed</a:t>
            </a:r>
          </a:p>
        </p:txBody>
      </p:sp>
    </p:spTree>
    <p:extLst>
      <p:ext uri="{BB962C8B-B14F-4D97-AF65-F5344CB8AC3E}">
        <p14:creationId xmlns:p14="http://schemas.microsoft.com/office/powerpoint/2010/main" val="173336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a:t>
            </a:r>
            <a:endParaRPr lang="en-US" dirty="0"/>
          </a:p>
        </p:txBody>
      </p:sp>
      <p:sp>
        <p:nvSpPr>
          <p:cNvPr id="3" name="Content Placeholder 2"/>
          <p:cNvSpPr>
            <a:spLocks noGrp="1"/>
          </p:cNvSpPr>
          <p:nvPr>
            <p:ph idx="1"/>
          </p:nvPr>
        </p:nvSpPr>
        <p:spPr/>
        <p:txBody>
          <a:bodyPr/>
          <a:lstStyle/>
          <a:p>
            <a:r>
              <a:rPr lang="en-US" dirty="0" smtClean="0"/>
              <a:t>A “healthful eating pattern” </a:t>
            </a:r>
          </a:p>
          <a:p>
            <a:pPr lvl="1"/>
            <a:r>
              <a:rPr lang="en-US" dirty="0" smtClean="0"/>
              <a:t>A </a:t>
            </a:r>
            <a:r>
              <a:rPr lang="en-US" dirty="0"/>
              <a:t>combination of foods </a:t>
            </a:r>
            <a:r>
              <a:rPr lang="en-US" dirty="0" smtClean="0"/>
              <a:t>that’s </a:t>
            </a:r>
            <a:r>
              <a:rPr lang="en-US" dirty="0"/>
              <a:t>linked to good health </a:t>
            </a:r>
            <a:r>
              <a:rPr lang="en-US" dirty="0" smtClean="0"/>
              <a:t>when eaten with regularity</a:t>
            </a:r>
            <a:endParaRPr lang="en-US" dirty="0"/>
          </a:p>
          <a:p>
            <a:pPr lvl="1"/>
            <a:r>
              <a:rPr lang="en-US" dirty="0" smtClean="0"/>
              <a:t>Consuming one helps a person:</a:t>
            </a:r>
            <a:endParaRPr lang="en-US" dirty="0"/>
          </a:p>
          <a:p>
            <a:pPr lvl="2"/>
            <a:r>
              <a:rPr lang="en-US" dirty="0"/>
              <a:t>Achieve and maintain a healthy body weight</a:t>
            </a:r>
          </a:p>
          <a:p>
            <a:pPr lvl="2"/>
            <a:r>
              <a:rPr lang="en-US" dirty="0" smtClean="0"/>
              <a:t>Obtain adequate nutrients</a:t>
            </a:r>
            <a:endParaRPr lang="en-US" dirty="0"/>
          </a:p>
          <a:p>
            <a:pPr lvl="2"/>
            <a:r>
              <a:rPr lang="en-US" dirty="0"/>
              <a:t>Reduce </a:t>
            </a:r>
            <a:r>
              <a:rPr lang="en-US" dirty="0" smtClean="0"/>
              <a:t>his or her </a:t>
            </a:r>
            <a:r>
              <a:rPr lang="en-US" dirty="0"/>
              <a:t>risk of chronic disease</a:t>
            </a:r>
            <a:endParaRPr lang="en-US" b="1" dirty="0"/>
          </a:p>
          <a:p>
            <a:pPr lvl="1"/>
            <a:r>
              <a:rPr lang="en-US" dirty="0" smtClean="0"/>
              <a:t>Can be tailored to </a:t>
            </a:r>
            <a:r>
              <a:rPr lang="en-US" dirty="0"/>
              <a:t>meet </a:t>
            </a:r>
            <a:r>
              <a:rPr lang="en-US" dirty="0" smtClean="0"/>
              <a:t>an individual’s:</a:t>
            </a:r>
          </a:p>
          <a:p>
            <a:pPr lvl="2"/>
            <a:r>
              <a:rPr lang="en-US" dirty="0"/>
              <a:t>P</a:t>
            </a:r>
            <a:r>
              <a:rPr lang="en-US" dirty="0" smtClean="0"/>
              <a:t>ersonal</a:t>
            </a:r>
            <a:r>
              <a:rPr lang="en-US" dirty="0"/>
              <a:t>, cultural and traditional </a:t>
            </a:r>
            <a:r>
              <a:rPr lang="en-US" dirty="0" smtClean="0"/>
              <a:t>preferences</a:t>
            </a:r>
          </a:p>
          <a:p>
            <a:pPr lvl="2"/>
            <a:r>
              <a:rPr lang="en-US" dirty="0" smtClean="0"/>
              <a:t>Budget</a:t>
            </a:r>
            <a:endParaRPr lang="en-US" sz="2400" dirty="0"/>
          </a:p>
          <a:p>
            <a:pPr lvl="1"/>
            <a:endParaRPr lang="en-US" dirty="0"/>
          </a:p>
          <a:p>
            <a:pPr lvl="1"/>
            <a:endParaRPr lang="en-US" dirty="0" smtClean="0"/>
          </a:p>
          <a:p>
            <a:endParaRPr lang="en-US" dirty="0"/>
          </a:p>
        </p:txBody>
      </p:sp>
    </p:spTree>
    <p:extLst>
      <p:ext uri="{BB962C8B-B14F-4D97-AF65-F5344CB8AC3E}">
        <p14:creationId xmlns:p14="http://schemas.microsoft.com/office/powerpoint/2010/main" val="353329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2015-2020 DGA includes:</a:t>
            </a:r>
            <a:endParaRPr lang="en-US" dirty="0"/>
          </a:p>
        </p:txBody>
      </p:sp>
      <p:sp>
        <p:nvSpPr>
          <p:cNvPr id="3" name="Content Placeholder 2"/>
          <p:cNvSpPr>
            <a:spLocks noGrp="1"/>
          </p:cNvSpPr>
          <p:nvPr>
            <p:ph idx="1"/>
          </p:nvPr>
        </p:nvSpPr>
        <p:spPr/>
        <p:txBody>
          <a:bodyPr/>
          <a:lstStyle/>
          <a:p>
            <a:r>
              <a:rPr lang="en-US" dirty="0"/>
              <a:t>A</a:t>
            </a:r>
            <a:r>
              <a:rPr lang="en-US" dirty="0" smtClean="0"/>
              <a:t>n introduction, 3 chapters and 14 appendices</a:t>
            </a:r>
          </a:p>
          <a:p>
            <a:r>
              <a:rPr lang="en-US" dirty="0" smtClean="0"/>
              <a:t>5 general guidelines</a:t>
            </a:r>
          </a:p>
          <a:p>
            <a:r>
              <a:rPr lang="en-US" dirty="0" smtClean="0"/>
              <a:t>Numerous specific key recommendations</a:t>
            </a:r>
          </a:p>
          <a:p>
            <a:r>
              <a:rPr lang="en-US" dirty="0" smtClean="0"/>
              <a:t>3 sample healthful eating patterns</a:t>
            </a:r>
            <a:endParaRPr lang="en-US" dirty="0"/>
          </a:p>
        </p:txBody>
      </p:sp>
    </p:spTree>
    <p:extLst>
      <p:ext uri="{BB962C8B-B14F-4D97-AF65-F5344CB8AC3E}">
        <p14:creationId xmlns:p14="http://schemas.microsoft.com/office/powerpoint/2010/main" val="3406780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2015-2020 DGA includes:</a:t>
            </a:r>
            <a:endParaRPr lang="en-US" dirty="0"/>
          </a:p>
        </p:txBody>
      </p:sp>
      <p:sp>
        <p:nvSpPr>
          <p:cNvPr id="3" name="Content Placeholder 2"/>
          <p:cNvSpPr>
            <a:spLocks noGrp="1"/>
          </p:cNvSpPr>
          <p:nvPr>
            <p:ph idx="1"/>
          </p:nvPr>
        </p:nvSpPr>
        <p:spPr/>
        <p:txBody>
          <a:bodyPr/>
          <a:lstStyle/>
          <a:p>
            <a:r>
              <a:rPr lang="en-US" dirty="0" smtClean="0"/>
              <a:t>14 appendices</a:t>
            </a:r>
          </a:p>
          <a:p>
            <a:pPr lvl="1"/>
            <a:r>
              <a:rPr lang="en-US" dirty="0" smtClean="0"/>
              <a:t>#1,</a:t>
            </a:r>
            <a:r>
              <a:rPr lang="en-US" dirty="0"/>
              <a:t> Physical Activity </a:t>
            </a:r>
            <a:r>
              <a:rPr lang="en-US" dirty="0" smtClean="0"/>
              <a:t>Guidelines</a:t>
            </a:r>
            <a:endParaRPr lang="en-US" dirty="0"/>
          </a:p>
          <a:p>
            <a:pPr lvl="1"/>
            <a:r>
              <a:rPr lang="en-US" dirty="0" smtClean="0"/>
              <a:t>#3, Healthy </a:t>
            </a:r>
            <a:r>
              <a:rPr lang="en-US" dirty="0"/>
              <a:t>U.S</a:t>
            </a:r>
            <a:r>
              <a:rPr lang="en-US" dirty="0" smtClean="0"/>
              <a:t>.-style </a:t>
            </a:r>
            <a:r>
              <a:rPr lang="en-US" dirty="0"/>
              <a:t>e</a:t>
            </a:r>
            <a:r>
              <a:rPr lang="en-US" dirty="0" smtClean="0"/>
              <a:t>ating pattern</a:t>
            </a:r>
          </a:p>
          <a:p>
            <a:pPr lvl="1"/>
            <a:r>
              <a:rPr lang="en-US" dirty="0" smtClean="0"/>
              <a:t>#4, Mediterranean-style eating pattern</a:t>
            </a:r>
          </a:p>
          <a:p>
            <a:pPr lvl="1"/>
            <a:r>
              <a:rPr lang="en-US" dirty="0" smtClean="0"/>
              <a:t>#5, Healthy vegetarian eating pattern (</a:t>
            </a:r>
            <a:r>
              <a:rPr lang="en-US" dirty="0"/>
              <a:t>no </a:t>
            </a:r>
            <a:r>
              <a:rPr lang="en-US" dirty="0" smtClean="0"/>
              <a:t>			red meats</a:t>
            </a:r>
            <a:r>
              <a:rPr lang="en-US" dirty="0"/>
              <a:t>, </a:t>
            </a:r>
            <a:r>
              <a:rPr lang="en-US" dirty="0" smtClean="0"/>
              <a:t>poultry </a:t>
            </a:r>
            <a:r>
              <a:rPr lang="en-US" dirty="0"/>
              <a:t>or </a:t>
            </a:r>
            <a:r>
              <a:rPr lang="en-US" dirty="0" smtClean="0"/>
              <a:t>seafood)</a:t>
            </a:r>
          </a:p>
          <a:p>
            <a:pPr lvl="1"/>
            <a:r>
              <a:rPr lang="en-US" dirty="0" smtClean="0"/>
              <a:t>#14</a:t>
            </a:r>
            <a:r>
              <a:rPr lang="en-US" dirty="0"/>
              <a:t>, food </a:t>
            </a:r>
            <a:r>
              <a:rPr lang="en-US" dirty="0" smtClean="0"/>
              <a:t>safety principles and guidance</a:t>
            </a:r>
          </a:p>
          <a:p>
            <a:pPr lvl="1"/>
            <a:r>
              <a:rPr lang="en-US" dirty="0" smtClean="0"/>
              <a:t>Others: definitions, calorie needs, food sources of nutrients, more </a:t>
            </a:r>
            <a:endParaRPr lang="en-US" dirty="0"/>
          </a:p>
        </p:txBody>
      </p:sp>
    </p:spTree>
    <p:extLst>
      <p:ext uri="{BB962C8B-B14F-4D97-AF65-F5344CB8AC3E}">
        <p14:creationId xmlns:p14="http://schemas.microsoft.com/office/powerpoint/2010/main" val="953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chapters, 5 guidelines</a:t>
            </a:r>
            <a:endParaRPr lang="en-US" dirty="0"/>
          </a:p>
        </p:txBody>
      </p:sp>
      <p:sp>
        <p:nvSpPr>
          <p:cNvPr id="3" name="Content Placeholder 2"/>
          <p:cNvSpPr>
            <a:spLocks noGrp="1"/>
          </p:cNvSpPr>
          <p:nvPr>
            <p:ph idx="1"/>
          </p:nvPr>
        </p:nvSpPr>
        <p:spPr/>
        <p:txBody>
          <a:bodyPr/>
          <a:lstStyle/>
          <a:p>
            <a:r>
              <a:rPr lang="en-US" dirty="0" smtClean="0"/>
              <a:t>Chapter 1, Key Elements of Healthful Eating Patterns; Guidelines #1, #2, #3 + the Key Recommendations </a:t>
            </a:r>
          </a:p>
          <a:p>
            <a:r>
              <a:rPr lang="en-US" dirty="0" smtClean="0"/>
              <a:t>Chapter 2, </a:t>
            </a:r>
            <a:r>
              <a:rPr lang="en-US" dirty="0"/>
              <a:t>Guideline #</a:t>
            </a:r>
            <a:r>
              <a:rPr lang="en-US" dirty="0" smtClean="0"/>
              <a:t>4: </a:t>
            </a:r>
            <a:r>
              <a:rPr lang="en-US" dirty="0"/>
              <a:t>Shifts </a:t>
            </a:r>
            <a:r>
              <a:rPr lang="en-US" dirty="0" smtClean="0"/>
              <a:t>Needed To Align with Healthful Eating Patterns</a:t>
            </a:r>
          </a:p>
          <a:p>
            <a:r>
              <a:rPr lang="en-US" dirty="0" smtClean="0"/>
              <a:t>Chapter 3, </a:t>
            </a:r>
            <a:r>
              <a:rPr lang="en-US" dirty="0"/>
              <a:t>Guideline #</a:t>
            </a:r>
            <a:r>
              <a:rPr lang="en-US" dirty="0" smtClean="0"/>
              <a:t>5: </a:t>
            </a:r>
            <a:r>
              <a:rPr lang="en-US" dirty="0"/>
              <a:t>Everyone </a:t>
            </a:r>
            <a:r>
              <a:rPr lang="en-US" dirty="0" smtClean="0"/>
              <a:t>Has a Role in Supporting Healthful Eating Patterns </a:t>
            </a:r>
          </a:p>
          <a:p>
            <a:endParaRPr lang="en-US" dirty="0"/>
          </a:p>
        </p:txBody>
      </p:sp>
    </p:spTree>
    <p:extLst>
      <p:ext uri="{BB962C8B-B14F-4D97-AF65-F5344CB8AC3E}">
        <p14:creationId xmlns:p14="http://schemas.microsoft.com/office/powerpoint/2010/main" val="135318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1659522"/>
            <a:ext cx="8229600" cy="4296110"/>
          </a:xfrm>
          <a:prstGeom prst="rect">
            <a:avLst/>
          </a:prstGeom>
        </p:spPr>
        <p:txBody>
          <a:bodyPr/>
          <a:lst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a:lstStyle>
          <a:p>
            <a:pPr marL="0" lvl="1" algn="ctr">
              <a:spcBef>
                <a:spcPct val="0"/>
              </a:spcBef>
            </a:pPr>
            <a:r>
              <a:rPr lang="en-US" sz="4400" dirty="0" smtClean="0">
                <a:solidFill>
                  <a:prstClr val="black"/>
                </a:solidFill>
                <a:latin typeface="Calibri" pitchFamily="34" charset="0"/>
                <a:cs typeface="Calibri" pitchFamily="34" charset="0"/>
              </a:rPr>
              <a:t>These slides </a:t>
            </a:r>
            <a:r>
              <a:rPr lang="en-US" sz="4400" dirty="0">
                <a:solidFill>
                  <a:prstClr val="black"/>
                </a:solidFill>
                <a:latin typeface="Calibri" pitchFamily="34" charset="0"/>
                <a:cs typeface="Calibri" pitchFamily="34" charset="0"/>
              </a:rPr>
              <a:t>will be on KSRE </a:t>
            </a:r>
            <a:endParaRPr lang="en-US" sz="4400" dirty="0" smtClean="0">
              <a:solidFill>
                <a:prstClr val="black"/>
              </a:solidFill>
              <a:latin typeface="Calibri" pitchFamily="34" charset="0"/>
              <a:cs typeface="Calibri" pitchFamily="34" charset="0"/>
            </a:endParaRPr>
          </a:p>
          <a:p>
            <a:pPr marL="0" lvl="1" algn="ctr">
              <a:spcBef>
                <a:spcPct val="0"/>
              </a:spcBef>
            </a:pPr>
            <a:r>
              <a:rPr lang="en-US" sz="4400" dirty="0">
                <a:solidFill>
                  <a:prstClr val="black"/>
                </a:solidFill>
                <a:latin typeface="Calibri" pitchFamily="34" charset="0"/>
                <a:cs typeface="Calibri" pitchFamily="34" charset="0"/>
              </a:rPr>
              <a:t>Extension Food, Nutrition, </a:t>
            </a:r>
            <a:endParaRPr lang="en-US" sz="4400" dirty="0" smtClean="0">
              <a:solidFill>
                <a:prstClr val="black"/>
              </a:solidFill>
              <a:latin typeface="Calibri" pitchFamily="34" charset="0"/>
              <a:cs typeface="Calibri" pitchFamily="34" charset="0"/>
            </a:endParaRPr>
          </a:p>
          <a:p>
            <a:pPr marL="0" lvl="1" algn="ctr">
              <a:spcBef>
                <a:spcPct val="0"/>
              </a:spcBef>
            </a:pPr>
            <a:r>
              <a:rPr lang="en-US" sz="4400" dirty="0" smtClean="0">
                <a:solidFill>
                  <a:prstClr val="black"/>
                </a:solidFill>
                <a:latin typeface="Calibri" pitchFamily="34" charset="0"/>
                <a:cs typeface="Calibri" pitchFamily="34" charset="0"/>
              </a:rPr>
              <a:t>Dietetics </a:t>
            </a:r>
            <a:r>
              <a:rPr lang="en-US" sz="4400" dirty="0">
                <a:solidFill>
                  <a:prstClr val="black"/>
                </a:solidFill>
                <a:latin typeface="Calibri" pitchFamily="34" charset="0"/>
                <a:cs typeface="Calibri" pitchFamily="34" charset="0"/>
              </a:rPr>
              <a:t>and </a:t>
            </a:r>
            <a:r>
              <a:rPr lang="en-US" sz="4400" dirty="0" smtClean="0">
                <a:solidFill>
                  <a:prstClr val="black"/>
                </a:solidFill>
                <a:latin typeface="Calibri" pitchFamily="34" charset="0"/>
                <a:cs typeface="Calibri" pitchFamily="34" charset="0"/>
              </a:rPr>
              <a:t>Health’s </a:t>
            </a:r>
            <a:r>
              <a:rPr lang="en-US" sz="4400" dirty="0">
                <a:solidFill>
                  <a:prstClr val="black"/>
                </a:solidFill>
                <a:latin typeface="Calibri" pitchFamily="34" charset="0"/>
                <a:cs typeface="Calibri" pitchFamily="34" charset="0"/>
              </a:rPr>
              <a:t>site, </a:t>
            </a:r>
            <a:endParaRPr lang="en-US" sz="4400" dirty="0" smtClean="0">
              <a:solidFill>
                <a:prstClr val="black"/>
              </a:solidFill>
              <a:latin typeface="Calibri" pitchFamily="34" charset="0"/>
              <a:cs typeface="Calibri" pitchFamily="34" charset="0"/>
            </a:endParaRPr>
          </a:p>
          <a:p>
            <a:pPr marL="0" lvl="1" algn="ctr">
              <a:spcBef>
                <a:spcPct val="0"/>
              </a:spcBef>
            </a:pPr>
            <a:r>
              <a:rPr lang="en-US" sz="3600" b="1" i="1" dirty="0" smtClean="0"/>
              <a:t>www.ksre.k-state.edu/humannutrition</a:t>
            </a:r>
          </a:p>
          <a:p>
            <a:pPr marL="0" lvl="1" algn="ctr">
              <a:spcBef>
                <a:spcPct val="0"/>
              </a:spcBef>
            </a:pPr>
            <a:endParaRPr lang="en-US" sz="4400" dirty="0" smtClean="0">
              <a:solidFill>
                <a:prstClr val="black"/>
              </a:solidFill>
              <a:latin typeface="Calibri" pitchFamily="34" charset="0"/>
              <a:cs typeface="Calibri" pitchFamily="34" charset="0"/>
            </a:endParaRPr>
          </a:p>
          <a:p>
            <a:pPr marL="0" lvl="1" algn="ctr">
              <a:spcBef>
                <a:spcPct val="0"/>
              </a:spcBef>
            </a:pPr>
            <a:r>
              <a:rPr lang="en-US" sz="4400" dirty="0" smtClean="0">
                <a:solidFill>
                  <a:prstClr val="black"/>
                </a:solidFill>
                <a:latin typeface="Calibri" pitchFamily="34" charset="0"/>
                <a:cs typeface="Calibri" pitchFamily="34" charset="0"/>
              </a:rPr>
              <a:t>Click the ‘faculty/staff’ link.</a:t>
            </a:r>
            <a:r>
              <a:rPr lang="en-US" sz="2400" b="1" dirty="0" smtClean="0">
                <a:solidFill>
                  <a:prstClr val="black"/>
                </a:solidFill>
                <a:latin typeface="Calibri" pitchFamily="34" charset="0"/>
                <a:cs typeface="Calibri" pitchFamily="34" charset="0"/>
              </a:rPr>
              <a:t> </a:t>
            </a:r>
          </a:p>
        </p:txBody>
      </p:sp>
    </p:spTree>
    <p:extLst>
      <p:ext uri="{BB962C8B-B14F-4D97-AF65-F5344CB8AC3E}">
        <p14:creationId xmlns:p14="http://schemas.microsoft.com/office/powerpoint/2010/main" val="3893512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2174748"/>
          </a:xfrm>
        </p:spPr>
        <p:txBody>
          <a:bodyPr/>
          <a:lstStyle/>
          <a:p>
            <a:r>
              <a:rPr lang="en-US" dirty="0"/>
              <a:t>Chapter 1, </a:t>
            </a:r>
            <a:r>
              <a:rPr lang="en-US" dirty="0" smtClean="0"/>
              <a:t/>
            </a:r>
            <a:br>
              <a:rPr lang="en-US" dirty="0" smtClean="0"/>
            </a:br>
            <a:r>
              <a:rPr lang="en-US" dirty="0" smtClean="0"/>
              <a:t>Key </a:t>
            </a:r>
            <a:r>
              <a:rPr lang="en-US" dirty="0"/>
              <a:t>Elements of </a:t>
            </a:r>
            <a:r>
              <a:rPr lang="en-US" dirty="0" smtClean="0"/>
              <a:t>Healthful </a:t>
            </a:r>
            <a:r>
              <a:rPr lang="en-US" dirty="0"/>
              <a:t>Eating Patterns</a:t>
            </a:r>
          </a:p>
        </p:txBody>
      </p:sp>
    </p:spTree>
    <p:extLst>
      <p:ext uri="{BB962C8B-B14F-4D97-AF65-F5344CB8AC3E}">
        <p14:creationId xmlns:p14="http://schemas.microsoft.com/office/powerpoint/2010/main" val="395023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of Five Guidelines</a:t>
            </a:r>
            <a:endParaRPr lang="en-US" dirty="0"/>
          </a:p>
        </p:txBody>
      </p:sp>
      <p:sp>
        <p:nvSpPr>
          <p:cNvPr id="3" name="Content Placeholder 2"/>
          <p:cNvSpPr>
            <a:spLocks noGrp="1"/>
          </p:cNvSpPr>
          <p:nvPr>
            <p:ph idx="1"/>
          </p:nvPr>
        </p:nvSpPr>
        <p:spPr>
          <a:xfrm>
            <a:off x="457200" y="728134"/>
            <a:ext cx="8229600" cy="5707172"/>
          </a:xfrm>
        </p:spPr>
        <p:txBody>
          <a:bodyPr/>
          <a:lstStyle/>
          <a:p>
            <a:pPr marL="742950" indent="-742950">
              <a:buFont typeface="+mj-lt"/>
              <a:buAutoNum type="arabicPeriod"/>
            </a:pPr>
            <a:r>
              <a:rPr lang="en-US" b="1" dirty="0" smtClean="0"/>
              <a:t>Eat </a:t>
            </a:r>
            <a:r>
              <a:rPr lang="en-US" b="1" dirty="0"/>
              <a:t>a </a:t>
            </a:r>
            <a:r>
              <a:rPr lang="en-US" b="1" dirty="0" smtClean="0"/>
              <a:t>healthful </a:t>
            </a:r>
            <a:r>
              <a:rPr lang="en-US" b="1" dirty="0"/>
              <a:t>eating pattern across the </a:t>
            </a:r>
            <a:r>
              <a:rPr lang="en-US" b="1" dirty="0" smtClean="0"/>
              <a:t>lifespan</a:t>
            </a:r>
          </a:p>
          <a:p>
            <a:pPr lvl="1"/>
            <a:r>
              <a:rPr lang="en-US" dirty="0" smtClean="0"/>
              <a:t>All </a:t>
            </a:r>
            <a:r>
              <a:rPr lang="en-US" dirty="0"/>
              <a:t>food and beverage choices </a:t>
            </a:r>
            <a:r>
              <a:rPr lang="en-US" dirty="0" smtClean="0"/>
              <a:t>matter</a:t>
            </a:r>
          </a:p>
          <a:p>
            <a:pPr lvl="1"/>
            <a:r>
              <a:rPr lang="en-US" dirty="0" smtClean="0"/>
              <a:t>Choose </a:t>
            </a:r>
            <a:r>
              <a:rPr lang="en-US" dirty="0"/>
              <a:t>a </a:t>
            </a:r>
            <a:r>
              <a:rPr lang="en-US" dirty="0" smtClean="0"/>
              <a:t>healthful </a:t>
            </a:r>
            <a:r>
              <a:rPr lang="en-US" dirty="0"/>
              <a:t>eating pattern at an appropriate calorie level </a:t>
            </a:r>
            <a:endParaRPr lang="en-US" dirty="0" smtClean="0"/>
          </a:p>
          <a:p>
            <a:pPr lvl="2"/>
            <a:r>
              <a:rPr lang="en-US" dirty="0"/>
              <a:t>The best way to determine whether an eating pattern is at an appropriate number of calories is to monitor body </a:t>
            </a:r>
            <a:r>
              <a:rPr lang="en-US" dirty="0" smtClean="0"/>
              <a:t>weight</a:t>
            </a:r>
          </a:p>
          <a:p>
            <a:pPr lvl="2"/>
            <a:r>
              <a:rPr lang="en-US" dirty="0" smtClean="0"/>
              <a:t>Adjust </a:t>
            </a:r>
            <a:r>
              <a:rPr lang="en-US" dirty="0"/>
              <a:t>calorie </a:t>
            </a:r>
            <a:r>
              <a:rPr lang="en-US" dirty="0" smtClean="0"/>
              <a:t>intake, </a:t>
            </a:r>
            <a:r>
              <a:rPr lang="en-US" dirty="0"/>
              <a:t>and </a:t>
            </a:r>
            <a:r>
              <a:rPr lang="en-US" dirty="0" smtClean="0"/>
              <a:t>expenditures </a:t>
            </a:r>
            <a:r>
              <a:rPr lang="en-US" dirty="0"/>
              <a:t>in physical </a:t>
            </a:r>
            <a:r>
              <a:rPr lang="en-US" dirty="0" smtClean="0"/>
              <a:t>activity, </a:t>
            </a:r>
            <a:r>
              <a:rPr lang="en-US" dirty="0"/>
              <a:t>based on changes in weight over </a:t>
            </a:r>
            <a:r>
              <a:rPr lang="en-US" dirty="0" smtClean="0"/>
              <a:t>time</a:t>
            </a:r>
          </a:p>
        </p:txBody>
      </p:sp>
    </p:spTree>
    <p:extLst>
      <p:ext uri="{BB962C8B-B14F-4D97-AF65-F5344CB8AC3E}">
        <p14:creationId xmlns:p14="http://schemas.microsoft.com/office/powerpoint/2010/main" val="3250772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Recommendations</a:t>
            </a:r>
            <a:endParaRPr lang="en-US" dirty="0"/>
          </a:p>
        </p:txBody>
      </p:sp>
      <p:sp>
        <p:nvSpPr>
          <p:cNvPr id="3" name="Content Placeholder 2"/>
          <p:cNvSpPr>
            <a:spLocks noGrp="1"/>
          </p:cNvSpPr>
          <p:nvPr>
            <p:ph idx="1"/>
          </p:nvPr>
        </p:nvSpPr>
        <p:spPr/>
        <p:txBody>
          <a:bodyPr/>
          <a:lstStyle/>
          <a:p>
            <a:r>
              <a:rPr lang="en-US" dirty="0"/>
              <a:t>A </a:t>
            </a:r>
            <a:r>
              <a:rPr lang="en-US" dirty="0" smtClean="0"/>
              <a:t>healthful </a:t>
            </a:r>
            <a:r>
              <a:rPr lang="en-US" dirty="0"/>
              <a:t>eating pattern includes</a:t>
            </a:r>
            <a:r>
              <a:rPr lang="en-US" dirty="0" smtClean="0"/>
              <a:t>:</a:t>
            </a:r>
            <a:endParaRPr lang="en-US" dirty="0"/>
          </a:p>
          <a:p>
            <a:pPr lvl="1"/>
            <a:r>
              <a:rPr lang="en-US" dirty="0" smtClean="0"/>
              <a:t>A </a:t>
            </a:r>
            <a:r>
              <a:rPr lang="en-US" dirty="0"/>
              <a:t>variety of vegetables from all of the subgroups—dark green, red and orange, </a:t>
            </a:r>
            <a:r>
              <a:rPr lang="en-US" dirty="0" smtClean="0"/>
              <a:t>legumes, starchy </a:t>
            </a:r>
            <a:r>
              <a:rPr lang="en-US" dirty="0"/>
              <a:t>and other</a:t>
            </a:r>
          </a:p>
          <a:p>
            <a:pPr lvl="1"/>
            <a:r>
              <a:rPr lang="en-US" dirty="0"/>
              <a:t>Fruits, especially whole fruits</a:t>
            </a:r>
          </a:p>
          <a:p>
            <a:pPr lvl="1"/>
            <a:r>
              <a:rPr lang="en-US" dirty="0"/>
              <a:t>Grains, at least half of which are whole </a:t>
            </a:r>
            <a:r>
              <a:rPr lang="en-US" dirty="0" smtClean="0"/>
              <a:t>grains</a:t>
            </a:r>
            <a:endParaRPr lang="en-US" dirty="0"/>
          </a:p>
        </p:txBody>
      </p:sp>
      <p:sp>
        <p:nvSpPr>
          <p:cNvPr id="5" name="Right Arrow 4"/>
          <p:cNvSpPr/>
          <p:nvPr/>
        </p:nvSpPr>
        <p:spPr>
          <a:xfrm>
            <a:off x="7543800" y="599894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09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Recommendations</a:t>
            </a:r>
            <a:endParaRPr lang="en-US" dirty="0"/>
          </a:p>
        </p:txBody>
      </p:sp>
      <p:sp>
        <p:nvSpPr>
          <p:cNvPr id="3" name="Content Placeholder 2"/>
          <p:cNvSpPr>
            <a:spLocks noGrp="1"/>
          </p:cNvSpPr>
          <p:nvPr>
            <p:ph idx="1"/>
          </p:nvPr>
        </p:nvSpPr>
        <p:spPr>
          <a:xfrm>
            <a:off x="457200" y="728134"/>
            <a:ext cx="8229600" cy="5724424"/>
          </a:xfrm>
        </p:spPr>
        <p:txBody>
          <a:bodyPr/>
          <a:lstStyle/>
          <a:p>
            <a:r>
              <a:rPr lang="en-US" dirty="0" smtClean="0"/>
              <a:t>A healthful </a:t>
            </a:r>
            <a:r>
              <a:rPr lang="en-US" dirty="0"/>
              <a:t>eating pattern includes:</a:t>
            </a:r>
          </a:p>
          <a:p>
            <a:pPr lvl="1"/>
            <a:r>
              <a:rPr lang="en-US" dirty="0" smtClean="0"/>
              <a:t>Fat-free or low-fat dairy, including milk, yogurt, cheese and/or fortified soy beverages</a:t>
            </a:r>
          </a:p>
          <a:p>
            <a:pPr lvl="1"/>
            <a:r>
              <a:rPr lang="en-US" dirty="0" smtClean="0"/>
              <a:t>A </a:t>
            </a:r>
            <a:r>
              <a:rPr lang="en-US" dirty="0"/>
              <a:t>variety of protein foods, including seafood, lean meats and poultry, eggs, </a:t>
            </a:r>
            <a:r>
              <a:rPr lang="en-US" dirty="0" smtClean="0"/>
              <a:t>legumes, </a:t>
            </a:r>
            <a:r>
              <a:rPr lang="en-US" dirty="0"/>
              <a:t>and nuts, </a:t>
            </a:r>
            <a:r>
              <a:rPr lang="en-US" dirty="0" smtClean="0"/>
              <a:t>seeds </a:t>
            </a:r>
            <a:r>
              <a:rPr lang="en-US" dirty="0"/>
              <a:t>and soy products</a:t>
            </a:r>
          </a:p>
          <a:p>
            <a:pPr lvl="1"/>
            <a:r>
              <a:rPr lang="en-US" dirty="0" smtClean="0"/>
              <a:t>Liquid oils high in unsaturated fats</a:t>
            </a:r>
            <a:r>
              <a:rPr lang="en-US" dirty="0"/>
              <a:t> </a:t>
            </a:r>
            <a:endParaRPr lang="en-US" dirty="0" smtClean="0"/>
          </a:p>
          <a:p>
            <a:pPr marL="457200" lvl="1" indent="0">
              <a:buNone/>
            </a:pPr>
            <a:endParaRPr lang="en-US" dirty="0" smtClean="0"/>
          </a:p>
        </p:txBody>
      </p:sp>
      <p:sp>
        <p:nvSpPr>
          <p:cNvPr id="4" name="TextBox 3"/>
          <p:cNvSpPr txBox="1"/>
          <p:nvPr/>
        </p:nvSpPr>
        <p:spPr>
          <a:xfrm>
            <a:off x="1725282" y="5288340"/>
            <a:ext cx="7418717" cy="1569660"/>
          </a:xfrm>
          <a:prstGeom prst="rect">
            <a:avLst/>
          </a:prstGeom>
          <a:solidFill>
            <a:schemeClr val="accent4">
              <a:lumMod val="20000"/>
              <a:lumOff val="80000"/>
            </a:schemeClr>
          </a:solidFill>
        </p:spPr>
        <p:txBody>
          <a:bodyPr wrap="square" lIns="0" rIns="0" rtlCol="0">
            <a:noAutofit/>
          </a:bodyPr>
          <a:lstStyle/>
          <a:p>
            <a:pPr lvl="1" algn="ctr"/>
            <a:r>
              <a:rPr lang="en-US" sz="3200" b="1" dirty="0"/>
              <a:t>Note: </a:t>
            </a:r>
            <a:r>
              <a:rPr lang="en-US" sz="3200" dirty="0" smtClean="0"/>
              <a:t>Chapter 1 describes the </a:t>
            </a:r>
            <a:r>
              <a:rPr lang="en-US" sz="3200" dirty="0"/>
              <a:t>best food choices and </a:t>
            </a:r>
            <a:r>
              <a:rPr lang="en-US" sz="3200" dirty="0" smtClean="0"/>
              <a:t>DGA </a:t>
            </a:r>
            <a:r>
              <a:rPr lang="en-US" sz="3200" dirty="0"/>
              <a:t>amounts for each group, </a:t>
            </a:r>
            <a:r>
              <a:rPr lang="en-US" sz="3200" dirty="0" smtClean="0"/>
              <a:t>and nutrients </a:t>
            </a:r>
            <a:r>
              <a:rPr lang="en-US" sz="3200" dirty="0"/>
              <a:t>they </a:t>
            </a:r>
            <a:r>
              <a:rPr lang="en-US" sz="3200" dirty="0" smtClean="0"/>
              <a:t>provide</a:t>
            </a:r>
            <a:r>
              <a:rPr lang="en-US" dirty="0" smtClean="0"/>
              <a:t>. </a:t>
            </a:r>
            <a:endParaRPr lang="en-US" dirty="0"/>
          </a:p>
        </p:txBody>
      </p:sp>
    </p:spTree>
    <p:extLst>
      <p:ext uri="{BB962C8B-B14F-4D97-AF65-F5344CB8AC3E}">
        <p14:creationId xmlns:p14="http://schemas.microsoft.com/office/powerpoint/2010/main" val="3215577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Recommendations</a:t>
            </a:r>
            <a:endParaRPr lang="en-US" dirty="0"/>
          </a:p>
        </p:txBody>
      </p:sp>
      <p:sp>
        <p:nvSpPr>
          <p:cNvPr id="3" name="Content Placeholder 2"/>
          <p:cNvSpPr>
            <a:spLocks noGrp="1"/>
          </p:cNvSpPr>
          <p:nvPr>
            <p:ph idx="1"/>
          </p:nvPr>
        </p:nvSpPr>
        <p:spPr/>
        <p:txBody>
          <a:bodyPr/>
          <a:lstStyle/>
          <a:p>
            <a:r>
              <a:rPr lang="en-US" dirty="0"/>
              <a:t>A </a:t>
            </a:r>
            <a:r>
              <a:rPr lang="en-US" dirty="0" smtClean="0"/>
              <a:t>healthful </a:t>
            </a:r>
            <a:r>
              <a:rPr lang="en-US" dirty="0"/>
              <a:t>eating pattern </a:t>
            </a:r>
            <a:r>
              <a:rPr lang="en-US" dirty="0" smtClean="0"/>
              <a:t>limits:</a:t>
            </a:r>
          </a:p>
          <a:p>
            <a:pPr lvl="1"/>
            <a:r>
              <a:rPr lang="en-US" dirty="0"/>
              <a:t>S</a:t>
            </a:r>
            <a:r>
              <a:rPr lang="en-US" dirty="0" smtClean="0"/>
              <a:t>aturated </a:t>
            </a:r>
            <a:r>
              <a:rPr lang="en-US" dirty="0"/>
              <a:t>fats and </a:t>
            </a:r>
            <a:r>
              <a:rPr lang="en-US" i="1" dirty="0"/>
              <a:t>trans</a:t>
            </a:r>
            <a:r>
              <a:rPr lang="en-US" dirty="0"/>
              <a:t> </a:t>
            </a:r>
            <a:r>
              <a:rPr lang="en-US" dirty="0" smtClean="0"/>
              <a:t>fats</a:t>
            </a:r>
          </a:p>
          <a:p>
            <a:pPr lvl="2"/>
            <a:r>
              <a:rPr lang="en-US" dirty="0" smtClean="0"/>
              <a:t>Consume </a:t>
            </a:r>
            <a:r>
              <a:rPr lang="en-US" dirty="0"/>
              <a:t>less than 10% of </a:t>
            </a:r>
            <a:r>
              <a:rPr lang="en-US" dirty="0" smtClean="0"/>
              <a:t>calories/day from saturated fats</a:t>
            </a:r>
          </a:p>
          <a:p>
            <a:pPr lvl="1"/>
            <a:r>
              <a:rPr lang="en-US" dirty="0"/>
              <a:t>A</a:t>
            </a:r>
            <a:r>
              <a:rPr lang="en-US" dirty="0" smtClean="0"/>
              <a:t>dded sugars: less </a:t>
            </a:r>
            <a:r>
              <a:rPr lang="en-US" dirty="0"/>
              <a:t>than 10% of </a:t>
            </a:r>
            <a:r>
              <a:rPr lang="en-US" dirty="0" smtClean="0"/>
              <a:t>calories/day</a:t>
            </a:r>
            <a:endParaRPr lang="en-US" dirty="0"/>
          </a:p>
          <a:p>
            <a:pPr lvl="1"/>
            <a:r>
              <a:rPr lang="en-US" dirty="0" smtClean="0"/>
              <a:t>Sodium: less </a:t>
            </a:r>
            <a:r>
              <a:rPr lang="en-US" dirty="0"/>
              <a:t>than 2,300 mg/day of </a:t>
            </a:r>
            <a:r>
              <a:rPr lang="en-US" dirty="0" smtClean="0"/>
              <a:t>sodium</a:t>
            </a:r>
          </a:p>
          <a:p>
            <a:pPr lvl="1"/>
            <a:r>
              <a:rPr lang="en-US" dirty="0" smtClean="0"/>
              <a:t>Alcohol: </a:t>
            </a:r>
          </a:p>
          <a:p>
            <a:pPr lvl="2"/>
            <a:r>
              <a:rPr lang="en-US" dirty="0" smtClean="0"/>
              <a:t>If consumed</a:t>
            </a:r>
            <a:r>
              <a:rPr lang="en-US" dirty="0"/>
              <a:t>, </a:t>
            </a:r>
            <a:r>
              <a:rPr lang="en-US" dirty="0" smtClean="0"/>
              <a:t>up to 1 drink/day </a:t>
            </a:r>
            <a:r>
              <a:rPr lang="en-US" dirty="0"/>
              <a:t>for women </a:t>
            </a:r>
            <a:r>
              <a:rPr lang="en-US" dirty="0" smtClean="0"/>
              <a:t>who are not pregnant, + </a:t>
            </a:r>
            <a:r>
              <a:rPr lang="en-US" dirty="0"/>
              <a:t>up </a:t>
            </a:r>
            <a:r>
              <a:rPr lang="en-US" dirty="0" smtClean="0"/>
              <a:t>to 2 drinks/day </a:t>
            </a:r>
            <a:r>
              <a:rPr lang="en-US" dirty="0"/>
              <a:t>for </a:t>
            </a:r>
            <a:r>
              <a:rPr lang="en-US" dirty="0" smtClean="0"/>
              <a:t>men</a:t>
            </a:r>
          </a:p>
          <a:p>
            <a:pPr lvl="2"/>
            <a:r>
              <a:rPr lang="en-US" dirty="0" smtClean="0"/>
              <a:t>Use only </a:t>
            </a:r>
            <a:r>
              <a:rPr lang="en-US" dirty="0"/>
              <a:t>by adults of legal drinking age</a:t>
            </a:r>
          </a:p>
          <a:p>
            <a:pPr lvl="1"/>
            <a:endParaRPr lang="en-US" dirty="0"/>
          </a:p>
          <a:p>
            <a:endParaRPr lang="en-US" dirty="0"/>
          </a:p>
        </p:txBody>
      </p:sp>
    </p:spTree>
    <p:extLst>
      <p:ext uri="{BB962C8B-B14F-4D97-AF65-F5344CB8AC3E}">
        <p14:creationId xmlns:p14="http://schemas.microsoft.com/office/powerpoint/2010/main" val="3449549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Recommendations</a:t>
            </a:r>
            <a:endParaRPr lang="en-US" dirty="0"/>
          </a:p>
        </p:txBody>
      </p:sp>
      <p:sp>
        <p:nvSpPr>
          <p:cNvPr id="3" name="Content Placeholder 2"/>
          <p:cNvSpPr>
            <a:spLocks noGrp="1"/>
          </p:cNvSpPr>
          <p:nvPr>
            <p:ph idx="1"/>
          </p:nvPr>
        </p:nvSpPr>
        <p:spPr/>
        <p:txBody>
          <a:bodyPr/>
          <a:lstStyle/>
          <a:p>
            <a:r>
              <a:rPr lang="en-US" dirty="0" smtClean="0"/>
              <a:t>Nutritional needs should be met primarily from foods, especially nutrient-dense foods</a:t>
            </a:r>
          </a:p>
          <a:p>
            <a:pPr lvl="1"/>
            <a:r>
              <a:rPr lang="en-US" dirty="0" smtClean="0"/>
              <a:t>All forms of foods can be included:</a:t>
            </a:r>
          </a:p>
          <a:p>
            <a:pPr lvl="2"/>
            <a:r>
              <a:rPr lang="en-US" dirty="0" smtClean="0"/>
              <a:t>Fresh, canned, dried, frozen, juiced</a:t>
            </a:r>
          </a:p>
          <a:p>
            <a:pPr lvl="2"/>
            <a:r>
              <a:rPr lang="en-US" dirty="0" smtClean="0"/>
              <a:t>Cooked, raw</a:t>
            </a:r>
          </a:p>
          <a:p>
            <a:r>
              <a:rPr lang="en-US" dirty="0" smtClean="0"/>
              <a:t>Fortified foods /dietary supplements are useful in some cases</a:t>
            </a:r>
          </a:p>
          <a:p>
            <a:pPr lvl="1"/>
            <a:r>
              <a:rPr lang="en-US" dirty="0" smtClean="0"/>
              <a:t>Such as for folic acid, iron, vitamin D</a:t>
            </a:r>
          </a:p>
        </p:txBody>
      </p:sp>
    </p:spTree>
    <p:extLst>
      <p:ext uri="{BB962C8B-B14F-4D97-AF65-F5344CB8AC3E}">
        <p14:creationId xmlns:p14="http://schemas.microsoft.com/office/powerpoint/2010/main" val="2529686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Recommendations</a:t>
            </a:r>
            <a:endParaRPr lang="en-US" dirty="0"/>
          </a:p>
        </p:txBody>
      </p:sp>
      <p:sp>
        <p:nvSpPr>
          <p:cNvPr id="3" name="Content Placeholder 2"/>
          <p:cNvSpPr>
            <a:spLocks noGrp="1"/>
          </p:cNvSpPr>
          <p:nvPr>
            <p:ph idx="1"/>
          </p:nvPr>
        </p:nvSpPr>
        <p:spPr/>
        <p:txBody>
          <a:bodyPr/>
          <a:lstStyle/>
          <a:p>
            <a:r>
              <a:rPr lang="en-US" dirty="0" smtClean="0"/>
              <a:t>People </a:t>
            </a:r>
            <a:r>
              <a:rPr lang="en-US" dirty="0"/>
              <a:t>of all </a:t>
            </a:r>
            <a:r>
              <a:rPr lang="en-US" dirty="0" smtClean="0"/>
              <a:t>ages should meet HHS’ </a:t>
            </a:r>
            <a:r>
              <a:rPr lang="en-US" i="1" dirty="0" smtClean="0"/>
              <a:t>Physical </a:t>
            </a:r>
            <a:r>
              <a:rPr lang="en-US" i="1" dirty="0"/>
              <a:t>Activity Guidelines for </a:t>
            </a:r>
            <a:r>
              <a:rPr lang="en-US" i="1" dirty="0" smtClean="0"/>
              <a:t>Americans</a:t>
            </a:r>
          </a:p>
          <a:p>
            <a:pPr lvl="1"/>
            <a:r>
              <a:rPr lang="en-US" dirty="0" smtClean="0"/>
              <a:t>To </a:t>
            </a:r>
            <a:r>
              <a:rPr lang="en-US" dirty="0"/>
              <a:t>help promote health and reduce the risk of chronic </a:t>
            </a:r>
            <a:r>
              <a:rPr lang="en-US" dirty="0" smtClean="0"/>
              <a:t>disease</a:t>
            </a:r>
          </a:p>
          <a:p>
            <a:pPr lvl="1"/>
            <a:r>
              <a:rPr lang="en-US" dirty="0" smtClean="0"/>
              <a:t>The </a:t>
            </a:r>
            <a:r>
              <a:rPr lang="en-US" dirty="0"/>
              <a:t>relationship between diet and physical activity contributes to calorie balance and managing body </a:t>
            </a:r>
            <a:r>
              <a:rPr lang="en-US" dirty="0" smtClean="0"/>
              <a:t>weight</a:t>
            </a:r>
          </a:p>
        </p:txBody>
      </p:sp>
    </p:spTree>
    <p:extLst>
      <p:ext uri="{BB962C8B-B14F-4D97-AF65-F5344CB8AC3E}">
        <p14:creationId xmlns:p14="http://schemas.microsoft.com/office/powerpoint/2010/main" val="1414568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306" y="-115093"/>
            <a:ext cx="7280693" cy="728134"/>
          </a:xfrm>
        </p:spPr>
        <p:txBody>
          <a:bodyPr/>
          <a:lstStyle/>
          <a:p>
            <a:r>
              <a:rPr lang="en-US" dirty="0" smtClean="0"/>
              <a:t>Sample Healthy Eating Pattern</a:t>
            </a:r>
            <a:endParaRPr lang="en-US" dirty="0"/>
          </a:p>
        </p:txBody>
      </p:sp>
      <p:sp>
        <p:nvSpPr>
          <p:cNvPr id="3" name="Content Placeholder 2"/>
          <p:cNvSpPr>
            <a:spLocks noGrp="1"/>
          </p:cNvSpPr>
          <p:nvPr>
            <p:ph idx="1"/>
          </p:nvPr>
        </p:nvSpPr>
        <p:spPr/>
        <p:txBody>
          <a:bodyPr/>
          <a:lstStyle/>
          <a:p>
            <a:r>
              <a:rPr lang="en-US" dirty="0" smtClean="0"/>
              <a:t>“Healthy U.S.-style eating pattern” </a:t>
            </a:r>
            <a:r>
              <a:rPr lang="en-US" i="1" dirty="0" smtClean="0"/>
              <a:t>versus</a:t>
            </a:r>
            <a:r>
              <a:rPr lang="en-US" dirty="0" smtClean="0"/>
              <a:t> “typical U.S. diet”:</a:t>
            </a:r>
          </a:p>
          <a:p>
            <a:pPr lvl="1"/>
            <a:r>
              <a:rPr lang="en-US" dirty="0" smtClean="0"/>
              <a:t>Both are based </a:t>
            </a:r>
            <a:r>
              <a:rPr lang="en-US" dirty="0"/>
              <a:t>on </a:t>
            </a:r>
            <a:r>
              <a:rPr lang="en-US" dirty="0" smtClean="0"/>
              <a:t>the types + proportions </a:t>
            </a:r>
            <a:r>
              <a:rPr lang="en-US" dirty="0"/>
              <a:t>of foods </a:t>
            </a:r>
            <a:r>
              <a:rPr lang="en-US" dirty="0" smtClean="0"/>
              <a:t>typically consumed in the U.S.</a:t>
            </a:r>
          </a:p>
          <a:p>
            <a:pPr lvl="1"/>
            <a:r>
              <a:rPr lang="en-US" dirty="0" smtClean="0"/>
              <a:t>But, with the healthy eating pattern:</a:t>
            </a:r>
          </a:p>
          <a:p>
            <a:pPr lvl="2"/>
            <a:r>
              <a:rPr lang="en-US" dirty="0" smtClean="0"/>
              <a:t>The foods are in </a:t>
            </a:r>
            <a:r>
              <a:rPr lang="en-US" dirty="0"/>
              <a:t>nutrient-dense </a:t>
            </a:r>
            <a:r>
              <a:rPr lang="en-US" dirty="0" smtClean="0"/>
              <a:t>forms, and</a:t>
            </a:r>
          </a:p>
          <a:p>
            <a:pPr lvl="2"/>
            <a:r>
              <a:rPr lang="en-US" dirty="0" smtClean="0"/>
              <a:t>The </a:t>
            </a:r>
            <a:r>
              <a:rPr lang="en-US" dirty="0"/>
              <a:t>amounts recommended reflect </a:t>
            </a:r>
            <a:r>
              <a:rPr lang="en-US" dirty="0" smtClean="0"/>
              <a:t>those associated </a:t>
            </a:r>
            <a:r>
              <a:rPr lang="en-US" dirty="0"/>
              <a:t>with positive health </a:t>
            </a:r>
            <a:r>
              <a:rPr lang="en-US" dirty="0" smtClean="0"/>
              <a:t>outcomes.</a:t>
            </a:r>
          </a:p>
          <a:p>
            <a:pPr lvl="2"/>
            <a:r>
              <a:rPr lang="en-US" dirty="0" smtClean="0"/>
              <a:t>The same as the 2010 DGA USDA </a:t>
            </a:r>
            <a:r>
              <a:rPr lang="en-US" dirty="0"/>
              <a:t>F</a:t>
            </a:r>
            <a:r>
              <a:rPr lang="en-US" dirty="0" smtClean="0"/>
              <a:t>ood Pattern</a:t>
            </a:r>
          </a:p>
        </p:txBody>
      </p:sp>
    </p:spTree>
    <p:extLst>
      <p:ext uri="{BB962C8B-B14F-4D97-AF65-F5344CB8AC3E}">
        <p14:creationId xmlns:p14="http://schemas.microsoft.com/office/powerpoint/2010/main" val="201368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Advice about Body Weight</a:t>
            </a:r>
            <a:endParaRPr lang="en-US" dirty="0"/>
          </a:p>
        </p:txBody>
      </p:sp>
      <p:sp>
        <p:nvSpPr>
          <p:cNvPr id="3" name="Content Placeholder 2"/>
          <p:cNvSpPr>
            <a:spLocks noGrp="1"/>
          </p:cNvSpPr>
          <p:nvPr>
            <p:ph idx="1"/>
          </p:nvPr>
        </p:nvSpPr>
        <p:spPr/>
        <p:txBody>
          <a:bodyPr/>
          <a:lstStyle/>
          <a:p>
            <a:r>
              <a:rPr lang="en-US" dirty="0" smtClean="0"/>
              <a:t>All Americans should aim to achieve and maintain a healthy body weight</a:t>
            </a:r>
          </a:p>
          <a:p>
            <a:pPr lvl="1"/>
            <a:r>
              <a:rPr lang="en-US" dirty="0"/>
              <a:t>To lose weight, most people need to reduce the number of calories they get from </a:t>
            </a:r>
            <a:r>
              <a:rPr lang="en-US" dirty="0" smtClean="0"/>
              <a:t>foods/ beverages </a:t>
            </a:r>
            <a:r>
              <a:rPr lang="en-US" dirty="0"/>
              <a:t>and increase </a:t>
            </a:r>
            <a:r>
              <a:rPr lang="en-US" dirty="0" smtClean="0"/>
              <a:t>physical activity</a:t>
            </a:r>
          </a:p>
          <a:p>
            <a:pPr lvl="1"/>
            <a:r>
              <a:rPr lang="en-US" dirty="0"/>
              <a:t>Overweight pregnant women </a:t>
            </a:r>
            <a:r>
              <a:rPr lang="en-US" dirty="0" smtClean="0"/>
              <a:t>should:</a:t>
            </a:r>
          </a:p>
          <a:p>
            <a:pPr lvl="2"/>
            <a:r>
              <a:rPr lang="en-US" dirty="0"/>
              <a:t>G</a:t>
            </a:r>
            <a:r>
              <a:rPr lang="en-US" dirty="0" smtClean="0"/>
              <a:t>ain </a:t>
            </a:r>
            <a:r>
              <a:rPr lang="en-US" dirty="0"/>
              <a:t>weight within the gestational weight gain guidelines</a:t>
            </a:r>
          </a:p>
          <a:p>
            <a:pPr marL="0" indent="0">
              <a:buNone/>
            </a:pPr>
            <a:endParaRPr lang="en-US" dirty="0"/>
          </a:p>
        </p:txBody>
      </p:sp>
    </p:spTree>
    <p:extLst>
      <p:ext uri="{BB962C8B-B14F-4D97-AF65-F5344CB8AC3E}">
        <p14:creationId xmlns:p14="http://schemas.microsoft.com/office/powerpoint/2010/main" val="4114105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Advice about Body Weight</a:t>
            </a:r>
            <a:endParaRPr lang="en-US" dirty="0"/>
          </a:p>
        </p:txBody>
      </p:sp>
      <p:sp>
        <p:nvSpPr>
          <p:cNvPr id="3" name="Content Placeholder 2"/>
          <p:cNvSpPr>
            <a:spLocks noGrp="1"/>
          </p:cNvSpPr>
          <p:nvPr>
            <p:ph idx="1"/>
          </p:nvPr>
        </p:nvSpPr>
        <p:spPr/>
        <p:txBody>
          <a:bodyPr/>
          <a:lstStyle/>
          <a:p>
            <a:r>
              <a:rPr lang="en-US" dirty="0" smtClean="0"/>
              <a:t>All Americans should aim to achieve and maintain a healthy body weight</a:t>
            </a:r>
          </a:p>
          <a:p>
            <a:pPr lvl="1"/>
            <a:r>
              <a:rPr lang="en-US" dirty="0"/>
              <a:t>Overweight children + adolescents should:</a:t>
            </a:r>
          </a:p>
          <a:p>
            <a:pPr lvl="2"/>
            <a:r>
              <a:rPr lang="en-US" dirty="0"/>
              <a:t>Change their eating and physical activity behaviors to maintain or reduce their rate of weight gain while linear growth occurs </a:t>
            </a:r>
          </a:p>
          <a:p>
            <a:pPr lvl="1"/>
            <a:r>
              <a:rPr lang="en-US" dirty="0" smtClean="0"/>
              <a:t>Overweight </a:t>
            </a:r>
            <a:r>
              <a:rPr lang="en-US" dirty="0"/>
              <a:t>+ obese adults should:</a:t>
            </a:r>
          </a:p>
          <a:p>
            <a:pPr lvl="2"/>
            <a:r>
              <a:rPr lang="en-US" dirty="0"/>
              <a:t>Change their eating and physical activity behaviors to prevent additional weight gain and/or promote weight loss </a:t>
            </a:r>
          </a:p>
          <a:p>
            <a:endParaRPr lang="en-US" dirty="0" smtClean="0"/>
          </a:p>
          <a:p>
            <a:endParaRPr lang="en-US" dirty="0"/>
          </a:p>
        </p:txBody>
      </p:sp>
    </p:spTree>
    <p:extLst>
      <p:ext uri="{BB962C8B-B14F-4D97-AF65-F5344CB8AC3E}">
        <p14:creationId xmlns:p14="http://schemas.microsoft.com/office/powerpoint/2010/main" val="413650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1965385"/>
            <a:ext cx="8229600" cy="3581400"/>
          </a:xfrm>
          <a:prstGeom prst="rect">
            <a:avLst/>
          </a:prstGeom>
        </p:spPr>
        <p:txBody>
          <a:bodyPr/>
          <a:lst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a:lstStyle>
          <a:p>
            <a:pPr algn="ctr"/>
            <a:r>
              <a:rPr lang="en-US" sz="4400" dirty="0" smtClean="0">
                <a:solidFill>
                  <a:schemeClr val="tx1"/>
                </a:solidFill>
              </a:rPr>
              <a:t>An </a:t>
            </a:r>
            <a:r>
              <a:rPr lang="en-US" sz="4400" dirty="0">
                <a:solidFill>
                  <a:schemeClr val="tx1"/>
                </a:solidFill>
              </a:rPr>
              <a:t>abbreviation used throughout </a:t>
            </a:r>
            <a:r>
              <a:rPr lang="en-US" sz="4400" dirty="0" smtClean="0">
                <a:solidFill>
                  <a:schemeClr val="tx1"/>
                </a:solidFill>
              </a:rPr>
              <a:t>this presentation is </a:t>
            </a:r>
            <a:r>
              <a:rPr lang="en-US" sz="4400" dirty="0">
                <a:solidFill>
                  <a:schemeClr val="tx1"/>
                </a:solidFill>
              </a:rPr>
              <a:t/>
            </a:r>
            <a:br>
              <a:rPr lang="en-US" sz="4400" dirty="0">
                <a:solidFill>
                  <a:schemeClr val="tx1"/>
                </a:solidFill>
              </a:rPr>
            </a:br>
            <a:r>
              <a:rPr lang="en-US" sz="4400" dirty="0">
                <a:solidFill>
                  <a:schemeClr val="tx1"/>
                </a:solidFill>
              </a:rPr>
              <a:t>DGA, </a:t>
            </a:r>
            <a:br>
              <a:rPr lang="en-US" sz="4400" dirty="0">
                <a:solidFill>
                  <a:schemeClr val="tx1"/>
                </a:solidFill>
              </a:rPr>
            </a:br>
            <a:r>
              <a:rPr lang="en-US" sz="4400" dirty="0">
                <a:solidFill>
                  <a:schemeClr val="tx1"/>
                </a:solidFill>
              </a:rPr>
              <a:t>Dietary Guidelines for </a:t>
            </a:r>
            <a:r>
              <a:rPr lang="en-US" sz="4400" dirty="0" smtClean="0">
                <a:solidFill>
                  <a:schemeClr val="tx1"/>
                </a:solidFill>
              </a:rPr>
              <a:t>Americans</a:t>
            </a:r>
            <a:endParaRPr lang="en-US" sz="4400" dirty="0"/>
          </a:p>
        </p:txBody>
      </p:sp>
    </p:spTree>
    <p:extLst>
      <p:ext uri="{BB962C8B-B14F-4D97-AF65-F5344CB8AC3E}">
        <p14:creationId xmlns:p14="http://schemas.microsoft.com/office/powerpoint/2010/main" val="1102761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Advice about Body Weight</a:t>
            </a:r>
            <a:endParaRPr lang="en-US" dirty="0"/>
          </a:p>
        </p:txBody>
      </p:sp>
      <p:sp>
        <p:nvSpPr>
          <p:cNvPr id="3" name="Content Placeholder 2"/>
          <p:cNvSpPr>
            <a:spLocks noGrp="1"/>
          </p:cNvSpPr>
          <p:nvPr>
            <p:ph idx="1"/>
          </p:nvPr>
        </p:nvSpPr>
        <p:spPr/>
        <p:txBody>
          <a:bodyPr/>
          <a:lstStyle/>
          <a:p>
            <a:pPr lvl="1"/>
            <a:r>
              <a:rPr lang="en-US" dirty="0" smtClean="0"/>
              <a:t>Overweight </a:t>
            </a:r>
            <a:r>
              <a:rPr lang="en-US" dirty="0"/>
              <a:t>adults 65 years or older should: </a:t>
            </a:r>
          </a:p>
          <a:p>
            <a:pPr lvl="2"/>
            <a:r>
              <a:rPr lang="en-US" dirty="0"/>
              <a:t>Prevent additional weight gain. Obese older adults, particularly those with risk factors for heart disease, may find intentional weight loss to be beneficial and result in improved quality of life and reduced risk of chronic diseases and associated disabilities</a:t>
            </a:r>
          </a:p>
          <a:p>
            <a:pPr lvl="1"/>
            <a:r>
              <a:rPr lang="en-US" dirty="0" smtClean="0"/>
              <a:t>More </a:t>
            </a:r>
            <a:r>
              <a:rPr lang="en-US" dirty="0"/>
              <a:t>details are provided in the </a:t>
            </a:r>
            <a:r>
              <a:rPr lang="en-US" dirty="0" smtClean="0"/>
              <a:t>DGA</a:t>
            </a:r>
            <a:endParaRPr lang="en-US" dirty="0"/>
          </a:p>
          <a:p>
            <a:pPr lvl="2"/>
            <a:endParaRPr lang="en-US" dirty="0" smtClean="0"/>
          </a:p>
          <a:p>
            <a:endParaRPr lang="en-US" dirty="0" smtClean="0"/>
          </a:p>
          <a:p>
            <a:endParaRPr lang="en-US" dirty="0"/>
          </a:p>
        </p:txBody>
      </p:sp>
    </p:spTree>
    <p:extLst>
      <p:ext uri="{BB962C8B-B14F-4D97-AF65-F5344CB8AC3E}">
        <p14:creationId xmlns:p14="http://schemas.microsoft.com/office/powerpoint/2010/main" val="2559675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of Five Guidelines</a:t>
            </a:r>
            <a:endParaRPr lang="en-US" dirty="0"/>
          </a:p>
        </p:txBody>
      </p:sp>
      <p:sp>
        <p:nvSpPr>
          <p:cNvPr id="3" name="Content Placeholder 2"/>
          <p:cNvSpPr>
            <a:spLocks noGrp="1"/>
          </p:cNvSpPr>
          <p:nvPr>
            <p:ph idx="1"/>
          </p:nvPr>
        </p:nvSpPr>
        <p:spPr/>
        <p:txBody>
          <a:bodyPr/>
          <a:lstStyle/>
          <a:p>
            <a:pPr marL="742950" indent="-742950">
              <a:buFont typeface="+mj-lt"/>
              <a:buAutoNum type="arabicPeriod" startAt="2"/>
            </a:pPr>
            <a:r>
              <a:rPr lang="en-US" b="1" dirty="0"/>
              <a:t>Focus on variety, nutrient density, and </a:t>
            </a:r>
            <a:r>
              <a:rPr lang="en-US" b="1" dirty="0" smtClean="0"/>
              <a:t>amount to meet nutrient needs within calorie limits</a:t>
            </a:r>
          </a:p>
          <a:p>
            <a:pPr marL="857250" lvl="1" indent="-457200"/>
            <a:r>
              <a:rPr lang="en-US" dirty="0" smtClean="0"/>
              <a:t>Choose a </a:t>
            </a:r>
            <a:r>
              <a:rPr lang="en-US" dirty="0"/>
              <a:t>variety of nutrient-dense foods across and within all food groups in </a:t>
            </a:r>
            <a:r>
              <a:rPr lang="en-US" dirty="0" smtClean="0"/>
              <a:t>DGA amounts</a:t>
            </a:r>
            <a:endParaRPr lang="en-US" b="1" dirty="0"/>
          </a:p>
        </p:txBody>
      </p:sp>
    </p:spTree>
    <p:extLst>
      <p:ext uri="{BB962C8B-B14F-4D97-AF65-F5344CB8AC3E}">
        <p14:creationId xmlns:p14="http://schemas.microsoft.com/office/powerpoint/2010/main" val="1606893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smtClean="0"/>
              <a:t>“Variety”</a:t>
            </a:r>
          </a:p>
          <a:p>
            <a:pPr lvl="1"/>
            <a:r>
              <a:rPr lang="en-US" dirty="0"/>
              <a:t>A diverse assortment of foods </a:t>
            </a:r>
            <a:r>
              <a:rPr lang="en-US" dirty="0" smtClean="0"/>
              <a:t>+ beverages </a:t>
            </a:r>
            <a:r>
              <a:rPr lang="en-US" dirty="0"/>
              <a:t>across and within all food groups and subgroups selected to fulfill the recommended amounts without exceeding the limits for calories and other dietary </a:t>
            </a:r>
            <a:r>
              <a:rPr lang="en-US" dirty="0" smtClean="0"/>
              <a:t>components</a:t>
            </a:r>
          </a:p>
          <a:p>
            <a:pPr lvl="1"/>
            <a:r>
              <a:rPr lang="en-US" dirty="0" smtClean="0"/>
              <a:t>Example in </a:t>
            </a:r>
            <a:r>
              <a:rPr lang="en-US" dirty="0"/>
              <a:t>the vegetables food </a:t>
            </a:r>
            <a:r>
              <a:rPr lang="en-US" dirty="0" smtClean="0"/>
              <a:t>group:</a:t>
            </a:r>
          </a:p>
          <a:p>
            <a:pPr lvl="2"/>
            <a:r>
              <a:rPr lang="en-US" dirty="0" smtClean="0"/>
              <a:t>Each week, choosing dark </a:t>
            </a:r>
            <a:r>
              <a:rPr lang="en-US" dirty="0"/>
              <a:t>green, red and orange, </a:t>
            </a:r>
            <a:r>
              <a:rPr lang="en-US" dirty="0" smtClean="0"/>
              <a:t>legumes, starchy </a:t>
            </a:r>
            <a:r>
              <a:rPr lang="en-US" dirty="0"/>
              <a:t>and other </a:t>
            </a:r>
            <a:r>
              <a:rPr lang="en-US" dirty="0" smtClean="0"/>
              <a:t>vegetables</a:t>
            </a:r>
            <a:endParaRPr lang="en-US" dirty="0"/>
          </a:p>
        </p:txBody>
      </p:sp>
    </p:spTree>
    <p:extLst>
      <p:ext uri="{BB962C8B-B14F-4D97-AF65-F5344CB8AC3E}">
        <p14:creationId xmlns:p14="http://schemas.microsoft.com/office/powerpoint/2010/main" val="3501564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smtClean="0"/>
              <a:t>“Nutrient dense” </a:t>
            </a:r>
            <a:r>
              <a:rPr lang="en-US" dirty="0"/>
              <a:t>foods </a:t>
            </a:r>
            <a:r>
              <a:rPr lang="en-US" dirty="0" smtClean="0"/>
              <a:t>+ beverages</a:t>
            </a:r>
          </a:p>
          <a:p>
            <a:pPr lvl="1"/>
            <a:r>
              <a:rPr lang="en-US" dirty="0"/>
              <a:t>Nutrient-dense foods and beverages are naturally lean or low in solid </a:t>
            </a:r>
            <a:r>
              <a:rPr lang="en-US" dirty="0" smtClean="0"/>
              <a:t>fats, </a:t>
            </a:r>
            <a:r>
              <a:rPr lang="en-US" dirty="0"/>
              <a:t>and have little or no </a:t>
            </a:r>
            <a:r>
              <a:rPr lang="en-US" b="1" dirty="0"/>
              <a:t>added</a:t>
            </a:r>
            <a:r>
              <a:rPr lang="en-US" dirty="0"/>
              <a:t> solid fats, sugars, refined </a:t>
            </a:r>
            <a:r>
              <a:rPr lang="en-US" dirty="0" smtClean="0"/>
              <a:t>starches </a:t>
            </a:r>
            <a:r>
              <a:rPr lang="en-US" dirty="0"/>
              <a:t>or </a:t>
            </a:r>
            <a:r>
              <a:rPr lang="en-US" dirty="0" smtClean="0"/>
              <a:t>sodium</a:t>
            </a:r>
          </a:p>
          <a:p>
            <a:pPr lvl="1"/>
            <a:r>
              <a:rPr lang="en-US" dirty="0" smtClean="0"/>
              <a:t>Ideally</a:t>
            </a:r>
            <a:r>
              <a:rPr lang="en-US" dirty="0"/>
              <a:t>, </a:t>
            </a:r>
            <a:r>
              <a:rPr lang="en-US" dirty="0" smtClean="0"/>
              <a:t>they also are </a:t>
            </a:r>
            <a:r>
              <a:rPr lang="en-US" dirty="0"/>
              <a:t>in forms that retain </a:t>
            </a:r>
            <a:r>
              <a:rPr lang="en-US" dirty="0" smtClean="0"/>
              <a:t>naturally-occurring </a:t>
            </a:r>
            <a:r>
              <a:rPr lang="en-US" dirty="0"/>
              <a:t>components, such as dietary </a:t>
            </a:r>
            <a:r>
              <a:rPr lang="en-US" dirty="0" smtClean="0"/>
              <a:t>fiber</a:t>
            </a:r>
            <a:endParaRPr lang="en-US" dirty="0"/>
          </a:p>
        </p:txBody>
      </p:sp>
      <p:sp>
        <p:nvSpPr>
          <p:cNvPr id="5" name="Right Arrow 4"/>
          <p:cNvSpPr/>
          <p:nvPr/>
        </p:nvSpPr>
        <p:spPr>
          <a:xfrm>
            <a:off x="7543800" y="599894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9199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smtClean="0"/>
              <a:t>“Nutrient dense” </a:t>
            </a:r>
            <a:r>
              <a:rPr lang="en-US" dirty="0"/>
              <a:t>foods </a:t>
            </a:r>
            <a:r>
              <a:rPr lang="en-US" dirty="0" smtClean="0"/>
              <a:t>+ beverages</a:t>
            </a:r>
          </a:p>
          <a:p>
            <a:pPr lvl="1"/>
            <a:r>
              <a:rPr lang="en-US" dirty="0" smtClean="0"/>
              <a:t>Most food choices </a:t>
            </a:r>
            <a:r>
              <a:rPr lang="en-US" dirty="0"/>
              <a:t>are not in nutrient-dense forms </a:t>
            </a:r>
            <a:r>
              <a:rPr lang="en-US" dirty="0" smtClean="0"/>
              <a:t>from most of the </a:t>
            </a:r>
            <a:r>
              <a:rPr lang="en-US" dirty="0"/>
              <a:t>food </a:t>
            </a:r>
            <a:r>
              <a:rPr lang="en-US" dirty="0" smtClean="0"/>
              <a:t>groups, </a:t>
            </a:r>
            <a:r>
              <a:rPr lang="en-US" dirty="0"/>
              <a:t>as they are typically consumed in the </a:t>
            </a:r>
            <a:r>
              <a:rPr lang="en-US" dirty="0" smtClean="0"/>
              <a:t>U.S. </a:t>
            </a:r>
          </a:p>
          <a:p>
            <a:pPr lvl="1"/>
            <a:r>
              <a:rPr lang="en-US" dirty="0" smtClean="0"/>
              <a:t>Examples</a:t>
            </a:r>
            <a:r>
              <a:rPr lang="en-US" dirty="0"/>
              <a:t>:</a:t>
            </a:r>
            <a:endParaRPr lang="en-US" dirty="0" smtClean="0"/>
          </a:p>
          <a:p>
            <a:pPr lvl="2"/>
            <a:r>
              <a:rPr lang="en-US" dirty="0" smtClean="0"/>
              <a:t> When </a:t>
            </a:r>
            <a:r>
              <a:rPr lang="en-US" dirty="0"/>
              <a:t>prepared with little or no added solid fats, sugars, refined </a:t>
            </a:r>
            <a:r>
              <a:rPr lang="en-US" dirty="0" smtClean="0"/>
              <a:t>starches or sodium, all </a:t>
            </a:r>
            <a:r>
              <a:rPr lang="en-US" dirty="0"/>
              <a:t>vegetables, fruits, whole grains, seafood, eggs, beans and peas, unsalted nuts and seeds, fat-free and low-fat dairy products, and lean meats and </a:t>
            </a:r>
            <a:r>
              <a:rPr lang="en-US" dirty="0" smtClean="0"/>
              <a:t>poultry</a:t>
            </a:r>
          </a:p>
        </p:txBody>
      </p:sp>
    </p:spTree>
    <p:extLst>
      <p:ext uri="{BB962C8B-B14F-4D97-AF65-F5344CB8AC3E}">
        <p14:creationId xmlns:p14="http://schemas.microsoft.com/office/powerpoint/2010/main" val="2895852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of Five Guidelines</a:t>
            </a:r>
            <a:endParaRPr lang="en-US" dirty="0"/>
          </a:p>
        </p:txBody>
      </p:sp>
      <p:sp>
        <p:nvSpPr>
          <p:cNvPr id="3" name="Content Placeholder 2"/>
          <p:cNvSpPr>
            <a:spLocks noGrp="1"/>
          </p:cNvSpPr>
          <p:nvPr>
            <p:ph idx="1"/>
          </p:nvPr>
        </p:nvSpPr>
        <p:spPr/>
        <p:txBody>
          <a:bodyPr/>
          <a:lstStyle/>
          <a:p>
            <a:pPr marL="742950" indent="-742950">
              <a:buFont typeface="+mj-lt"/>
              <a:buAutoNum type="arabicPeriod" startAt="3"/>
            </a:pPr>
            <a:r>
              <a:rPr lang="en-US" b="1" dirty="0"/>
              <a:t>Limit calories from added sugars and saturated fats and reduce sodium </a:t>
            </a:r>
            <a:r>
              <a:rPr lang="en-US" b="1" dirty="0" smtClean="0"/>
              <a:t>intake</a:t>
            </a:r>
          </a:p>
          <a:p>
            <a:pPr lvl="1"/>
            <a:r>
              <a:rPr lang="en-US" dirty="0" smtClean="0"/>
              <a:t>Consume </a:t>
            </a:r>
            <a:r>
              <a:rPr lang="en-US" dirty="0"/>
              <a:t>an eating pattern low in added sugars, saturated </a:t>
            </a:r>
            <a:r>
              <a:rPr lang="en-US" dirty="0" smtClean="0"/>
              <a:t>fats </a:t>
            </a:r>
            <a:r>
              <a:rPr lang="en-US" dirty="0"/>
              <a:t>and </a:t>
            </a:r>
            <a:r>
              <a:rPr lang="en-US" dirty="0" smtClean="0"/>
              <a:t>sodium</a:t>
            </a:r>
          </a:p>
          <a:p>
            <a:pPr lvl="1"/>
            <a:r>
              <a:rPr lang="en-US" dirty="0" smtClean="0"/>
              <a:t>Cut </a:t>
            </a:r>
            <a:r>
              <a:rPr lang="en-US" dirty="0"/>
              <a:t>back on foods and beverages higher in </a:t>
            </a:r>
            <a:r>
              <a:rPr lang="en-US" dirty="0" smtClean="0"/>
              <a:t>added sugars, saturated fats or sodium </a:t>
            </a:r>
            <a:r>
              <a:rPr lang="en-US" dirty="0"/>
              <a:t>to amounts that fit within </a:t>
            </a:r>
            <a:r>
              <a:rPr lang="en-US" dirty="0" smtClean="0"/>
              <a:t>healthful </a:t>
            </a:r>
            <a:r>
              <a:rPr lang="en-US" dirty="0"/>
              <a:t>eating </a:t>
            </a:r>
            <a:r>
              <a:rPr lang="en-US" dirty="0" smtClean="0"/>
              <a:t>patterns</a:t>
            </a:r>
            <a:endParaRPr lang="en-US" b="1" dirty="0"/>
          </a:p>
        </p:txBody>
      </p:sp>
      <p:sp>
        <p:nvSpPr>
          <p:cNvPr id="5" name="Right Arrow 4"/>
          <p:cNvSpPr/>
          <p:nvPr/>
        </p:nvSpPr>
        <p:spPr>
          <a:xfrm>
            <a:off x="7543800" y="599894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6631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of </a:t>
            </a:r>
            <a:r>
              <a:rPr lang="en-US" dirty="0" smtClean="0"/>
              <a:t>Five </a:t>
            </a:r>
            <a:r>
              <a:rPr lang="en-US" dirty="0"/>
              <a:t>Guidelines</a:t>
            </a:r>
          </a:p>
        </p:txBody>
      </p:sp>
      <p:sp>
        <p:nvSpPr>
          <p:cNvPr id="3" name="Content Placeholder 2"/>
          <p:cNvSpPr>
            <a:spLocks noGrp="1"/>
          </p:cNvSpPr>
          <p:nvPr>
            <p:ph idx="1"/>
          </p:nvPr>
        </p:nvSpPr>
        <p:spPr/>
        <p:txBody>
          <a:bodyPr/>
          <a:lstStyle/>
          <a:p>
            <a:pPr marL="742950" indent="-742950">
              <a:buFont typeface="+mj-lt"/>
              <a:buAutoNum type="arabicPeriod" startAt="3"/>
            </a:pPr>
            <a:r>
              <a:rPr lang="en-US" b="1" dirty="0" smtClean="0"/>
              <a:t>Limit </a:t>
            </a:r>
            <a:r>
              <a:rPr lang="en-US" b="1" dirty="0"/>
              <a:t>calories from added sugars and saturated fats and reduce sodium </a:t>
            </a:r>
            <a:r>
              <a:rPr lang="en-US" b="1" dirty="0" smtClean="0"/>
              <a:t>intake</a:t>
            </a:r>
          </a:p>
          <a:p>
            <a:pPr lvl="1"/>
            <a:r>
              <a:rPr lang="en-US" dirty="0"/>
              <a:t>Examples of </a:t>
            </a:r>
            <a:r>
              <a:rPr lang="en-US" dirty="0" smtClean="0"/>
              <a:t>foods high in added sugars:</a:t>
            </a:r>
            <a:endParaRPr lang="en-US" dirty="0"/>
          </a:p>
          <a:p>
            <a:pPr lvl="2"/>
            <a:r>
              <a:rPr lang="en-US" dirty="0" smtClean="0"/>
              <a:t>Sugar-sweetened soda; Sugary snacks; Sweets</a:t>
            </a:r>
            <a:endParaRPr lang="en-US" dirty="0"/>
          </a:p>
          <a:p>
            <a:pPr lvl="1"/>
            <a:r>
              <a:rPr lang="en-US" dirty="0" smtClean="0"/>
              <a:t>Examples of foods high in saturated fats:</a:t>
            </a:r>
          </a:p>
          <a:p>
            <a:pPr lvl="2"/>
            <a:r>
              <a:rPr lang="en-US" dirty="0" smtClean="0"/>
              <a:t> Ice cream; Cheeseburger; Coconut oil</a:t>
            </a:r>
          </a:p>
          <a:p>
            <a:pPr lvl="1"/>
            <a:r>
              <a:rPr lang="en-US" dirty="0" smtClean="0"/>
              <a:t>Examples </a:t>
            </a:r>
            <a:r>
              <a:rPr lang="en-US" dirty="0"/>
              <a:t>of </a:t>
            </a:r>
            <a:r>
              <a:rPr lang="en-US" dirty="0" smtClean="0"/>
              <a:t>foods high in sodium:</a:t>
            </a:r>
            <a:endParaRPr lang="en-US" dirty="0"/>
          </a:p>
          <a:p>
            <a:pPr lvl="2"/>
            <a:r>
              <a:rPr lang="en-US" dirty="0"/>
              <a:t> </a:t>
            </a:r>
            <a:r>
              <a:rPr lang="en-US" dirty="0" smtClean="0"/>
              <a:t>Pizza; Deli meat / cold cuts sandwiches</a:t>
            </a:r>
            <a:endParaRPr lang="en-US" dirty="0"/>
          </a:p>
          <a:p>
            <a:pPr lvl="2"/>
            <a:endParaRPr lang="en-US" dirty="0" smtClean="0"/>
          </a:p>
        </p:txBody>
      </p:sp>
    </p:spTree>
    <p:extLst>
      <p:ext uri="{BB962C8B-B14F-4D97-AF65-F5344CB8AC3E}">
        <p14:creationId xmlns:p14="http://schemas.microsoft.com/office/powerpoint/2010/main" val="2956903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3792882"/>
          </a:xfrm>
        </p:spPr>
        <p:txBody>
          <a:bodyPr/>
          <a:lstStyle/>
          <a:p>
            <a:r>
              <a:rPr lang="en-US" dirty="0"/>
              <a:t>Chapter 2, </a:t>
            </a:r>
            <a:r>
              <a:rPr lang="en-US" dirty="0" smtClean="0"/>
              <a:t/>
            </a:r>
            <a:br>
              <a:rPr lang="en-US" dirty="0" smtClean="0"/>
            </a:br>
            <a:r>
              <a:rPr lang="en-US" dirty="0" smtClean="0"/>
              <a:t>Shifts </a:t>
            </a:r>
            <a:r>
              <a:rPr lang="en-US" dirty="0"/>
              <a:t>Needed To Align with </a:t>
            </a:r>
            <a:r>
              <a:rPr lang="en-US" dirty="0" smtClean="0"/>
              <a:t>Healthful </a:t>
            </a:r>
            <a:r>
              <a:rPr lang="en-US" dirty="0"/>
              <a:t>Eating </a:t>
            </a:r>
            <a:r>
              <a:rPr lang="en-US" dirty="0" smtClean="0"/>
              <a:t>Patterns</a:t>
            </a:r>
            <a:br>
              <a:rPr lang="en-US" dirty="0" smtClean="0"/>
            </a:br>
            <a:r>
              <a:rPr lang="en-US" dirty="0"/>
              <a:t/>
            </a:r>
            <a:br>
              <a:rPr lang="en-US" dirty="0"/>
            </a:br>
            <a:r>
              <a:rPr lang="en-US" dirty="0" smtClean="0"/>
              <a:t>Note: </a:t>
            </a:r>
            <a:r>
              <a:rPr lang="en-US" b="0" cap="none" dirty="0" smtClean="0"/>
              <a:t>This is a long chapter!</a:t>
            </a:r>
            <a:endParaRPr lang="en-US" sz="2800" b="0" cap="none" dirty="0">
              <a:solidFill>
                <a:schemeClr val="accent2"/>
              </a:solidFill>
            </a:endParaRPr>
          </a:p>
        </p:txBody>
      </p:sp>
    </p:spTree>
    <p:extLst>
      <p:ext uri="{BB962C8B-B14F-4D97-AF65-F5344CB8AC3E}">
        <p14:creationId xmlns:p14="http://schemas.microsoft.com/office/powerpoint/2010/main" val="337250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a:t>of </a:t>
            </a:r>
            <a:r>
              <a:rPr lang="en-US" dirty="0" smtClean="0"/>
              <a:t>Five </a:t>
            </a:r>
            <a:r>
              <a:rPr lang="en-US" dirty="0"/>
              <a:t>Guidelines</a:t>
            </a:r>
          </a:p>
        </p:txBody>
      </p:sp>
      <p:sp>
        <p:nvSpPr>
          <p:cNvPr id="3" name="Content Placeholder 2"/>
          <p:cNvSpPr>
            <a:spLocks noGrp="1"/>
          </p:cNvSpPr>
          <p:nvPr>
            <p:ph idx="1"/>
          </p:nvPr>
        </p:nvSpPr>
        <p:spPr>
          <a:xfrm>
            <a:off x="457199" y="728134"/>
            <a:ext cx="8376249" cy="5672666"/>
          </a:xfrm>
        </p:spPr>
        <p:txBody>
          <a:bodyPr/>
          <a:lstStyle/>
          <a:p>
            <a:pPr marL="742950" indent="-742950">
              <a:buFont typeface="+mj-lt"/>
              <a:buAutoNum type="arabicPeriod" startAt="4"/>
            </a:pPr>
            <a:r>
              <a:rPr lang="en-US" b="1" dirty="0"/>
              <a:t>Shift to healthier </a:t>
            </a:r>
            <a:r>
              <a:rPr lang="en-US" b="1" dirty="0" smtClean="0"/>
              <a:t>foods, beverages</a:t>
            </a:r>
          </a:p>
          <a:p>
            <a:pPr lvl="1"/>
            <a:r>
              <a:rPr lang="en-US" dirty="0" smtClean="0"/>
              <a:t>Choose </a:t>
            </a:r>
            <a:r>
              <a:rPr lang="en-US" dirty="0"/>
              <a:t>nutrient-dense foods and beverages across and within all food </a:t>
            </a:r>
            <a:r>
              <a:rPr lang="en-US" dirty="0" smtClean="0"/>
              <a:t>groups, instead </a:t>
            </a:r>
            <a:r>
              <a:rPr lang="en-US" dirty="0"/>
              <a:t>of </a:t>
            </a:r>
            <a:r>
              <a:rPr lang="en-US" dirty="0" smtClean="0"/>
              <a:t>eating less </a:t>
            </a:r>
            <a:r>
              <a:rPr lang="en-US" dirty="0"/>
              <a:t>healthful </a:t>
            </a:r>
            <a:r>
              <a:rPr lang="en-US" dirty="0" smtClean="0"/>
              <a:t>foods</a:t>
            </a:r>
          </a:p>
          <a:p>
            <a:pPr lvl="1"/>
            <a:r>
              <a:rPr lang="en-US" dirty="0"/>
              <a:t>Consider cultural and personal preferences to make shifts in choices easier to accomplish and maintain </a:t>
            </a:r>
            <a:endParaRPr lang="en-US" b="1" dirty="0"/>
          </a:p>
          <a:p>
            <a:pPr lvl="1"/>
            <a:r>
              <a:rPr lang="en-US" dirty="0" smtClean="0"/>
              <a:t>Make substitutions </a:t>
            </a:r>
            <a:r>
              <a:rPr lang="en-US" dirty="0"/>
              <a:t>rather than increasing intake </a:t>
            </a:r>
            <a:r>
              <a:rPr lang="en-US" dirty="0" smtClean="0"/>
              <a:t>overall</a:t>
            </a:r>
          </a:p>
        </p:txBody>
      </p:sp>
    </p:spTree>
    <p:extLst>
      <p:ext uri="{BB962C8B-B14F-4D97-AF65-F5344CB8AC3E}">
        <p14:creationId xmlns:p14="http://schemas.microsoft.com/office/powerpoint/2010/main" val="3661248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U.S. Eating Pattern</a:t>
            </a:r>
            <a:endParaRPr lang="en-US" dirty="0"/>
          </a:p>
        </p:txBody>
      </p:sp>
      <p:sp>
        <p:nvSpPr>
          <p:cNvPr id="3" name="Content Placeholder 2"/>
          <p:cNvSpPr>
            <a:spLocks noGrp="1"/>
          </p:cNvSpPr>
          <p:nvPr>
            <p:ph idx="1"/>
          </p:nvPr>
        </p:nvSpPr>
        <p:spPr/>
        <p:txBody>
          <a:bodyPr/>
          <a:lstStyle/>
          <a:p>
            <a:r>
              <a:rPr lang="en-US" dirty="0" smtClean="0"/>
              <a:t>75% have an eating pattern low in vegetables, fruits, dairy, oils</a:t>
            </a:r>
          </a:p>
          <a:p>
            <a:r>
              <a:rPr lang="en-US" dirty="0" smtClean="0"/>
              <a:t>50% meet or exceed total grain + total protein DGA amounts, but eat too little of foods in the subgroups</a:t>
            </a:r>
          </a:p>
          <a:p>
            <a:r>
              <a:rPr lang="en-US" dirty="0" smtClean="0"/>
              <a:t>Most have an eating pattern too high in added sugars, saturated fats, </a:t>
            </a:r>
            <a:r>
              <a:rPr lang="en-US" dirty="0"/>
              <a:t>sodium, total </a:t>
            </a:r>
            <a:r>
              <a:rPr lang="en-US" dirty="0" smtClean="0"/>
              <a:t>calories</a:t>
            </a:r>
          </a:p>
          <a:p>
            <a:endParaRPr lang="en-US" dirty="0" smtClean="0"/>
          </a:p>
          <a:p>
            <a:endParaRPr lang="en-US" dirty="0"/>
          </a:p>
        </p:txBody>
      </p:sp>
      <p:sp>
        <p:nvSpPr>
          <p:cNvPr id="5" name="Right Arrow 4"/>
          <p:cNvSpPr/>
          <p:nvPr/>
        </p:nvSpPr>
        <p:spPr>
          <a:xfrm>
            <a:off x="7543800" y="599894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7589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of Today’s Session</a:t>
            </a:r>
          </a:p>
        </p:txBody>
      </p:sp>
      <p:sp>
        <p:nvSpPr>
          <p:cNvPr id="3" name="Content Placeholder 2"/>
          <p:cNvSpPr>
            <a:spLocks noGrp="1"/>
          </p:cNvSpPr>
          <p:nvPr>
            <p:ph idx="1"/>
          </p:nvPr>
        </p:nvSpPr>
        <p:spPr>
          <a:xfrm>
            <a:off x="336884" y="728134"/>
            <a:ext cx="8578516" cy="5398030"/>
          </a:xfrm>
        </p:spPr>
        <p:txBody>
          <a:bodyPr/>
          <a:lstStyle/>
          <a:p>
            <a:r>
              <a:rPr lang="en-US" dirty="0" smtClean="0"/>
              <a:t>Review the DGA Advisory Committee’s report</a:t>
            </a:r>
          </a:p>
          <a:p>
            <a:r>
              <a:rPr lang="en-US" dirty="0" smtClean="0"/>
              <a:t>Overview of 2015-2020 DGA</a:t>
            </a:r>
          </a:p>
          <a:p>
            <a:pPr lvl="1"/>
            <a:r>
              <a:rPr lang="en-US" dirty="0" smtClean="0"/>
              <a:t>Key </a:t>
            </a:r>
            <a:r>
              <a:rPr lang="en-US" dirty="0"/>
              <a:t>elements of healthful eating </a:t>
            </a:r>
            <a:r>
              <a:rPr lang="en-US" dirty="0" smtClean="0"/>
              <a:t>patterns</a:t>
            </a:r>
          </a:p>
          <a:p>
            <a:pPr lvl="2"/>
            <a:r>
              <a:rPr lang="en-US" dirty="0" smtClean="0"/>
              <a:t>Guidelines </a:t>
            </a:r>
            <a:r>
              <a:rPr lang="en-US" dirty="0"/>
              <a:t>#1, #2, #3 + ‘Key Recommendations’</a:t>
            </a:r>
          </a:p>
          <a:p>
            <a:pPr lvl="1"/>
            <a:r>
              <a:rPr lang="en-US" dirty="0" smtClean="0"/>
              <a:t>Shifts needed to align </a:t>
            </a:r>
            <a:r>
              <a:rPr lang="en-US" dirty="0"/>
              <a:t>with </a:t>
            </a:r>
            <a:r>
              <a:rPr lang="en-US" dirty="0" smtClean="0"/>
              <a:t>healthful eating patterns, Guideline </a:t>
            </a:r>
            <a:r>
              <a:rPr lang="en-US" dirty="0"/>
              <a:t>#4</a:t>
            </a:r>
          </a:p>
          <a:p>
            <a:pPr lvl="1"/>
            <a:r>
              <a:rPr lang="en-US" dirty="0" smtClean="0"/>
              <a:t>Everyone has </a:t>
            </a:r>
            <a:r>
              <a:rPr lang="en-US" dirty="0"/>
              <a:t>a </a:t>
            </a:r>
            <a:r>
              <a:rPr lang="en-US" dirty="0" smtClean="0"/>
              <a:t>role </a:t>
            </a:r>
            <a:r>
              <a:rPr lang="en-US" dirty="0"/>
              <a:t>in </a:t>
            </a:r>
            <a:r>
              <a:rPr lang="en-US" dirty="0" smtClean="0"/>
              <a:t>supporting healthful eating patterns, </a:t>
            </a:r>
            <a:r>
              <a:rPr lang="en-US" dirty="0"/>
              <a:t>Guideline #5</a:t>
            </a:r>
          </a:p>
          <a:p>
            <a:endParaRPr lang="en-US" dirty="0" smtClean="0"/>
          </a:p>
        </p:txBody>
      </p:sp>
    </p:spTree>
    <p:extLst>
      <p:ext uri="{BB962C8B-B14F-4D97-AF65-F5344CB8AC3E}">
        <p14:creationId xmlns:p14="http://schemas.microsoft.com/office/powerpoint/2010/main" val="903004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2634" y="475924"/>
            <a:ext cx="7250503" cy="6443932"/>
            <a:chOff x="1207697" y="815248"/>
            <a:chExt cx="7056409" cy="6042752"/>
          </a:xfrm>
        </p:grpSpPr>
        <p:pic>
          <p:nvPicPr>
            <p:cNvPr id="5" name="Picture 4" descr="Current Eating Patterns in the United States - 2015-2020 Dietary Guidelines - health.gov - Google Chrome"/>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77108" y="815248"/>
              <a:ext cx="6886998" cy="6042752"/>
            </a:xfrm>
            <a:prstGeom prst="rect">
              <a:avLst/>
            </a:prstGeom>
          </p:spPr>
        </p:pic>
        <p:sp>
          <p:nvSpPr>
            <p:cNvPr id="6" name="TextBox 5"/>
            <p:cNvSpPr txBox="1"/>
            <p:nvPr/>
          </p:nvSpPr>
          <p:spPr>
            <a:xfrm>
              <a:off x="1207697" y="5710687"/>
              <a:ext cx="1304315" cy="1147313"/>
            </a:xfrm>
            <a:prstGeom prst="rect">
              <a:avLst/>
            </a:prstGeom>
            <a:solidFill>
              <a:schemeClr val="bg1"/>
            </a:solidFill>
          </p:spPr>
          <p:txBody>
            <a:bodyPr wrap="square" rtlCol="0">
              <a:spAutoFit/>
            </a:bodyPr>
            <a:lstStyle/>
            <a:p>
              <a:endParaRPr lang="en-US" dirty="0"/>
            </a:p>
          </p:txBody>
        </p:sp>
      </p:grpSp>
      <p:sp>
        <p:nvSpPr>
          <p:cNvPr id="2" name="Title 1"/>
          <p:cNvSpPr>
            <a:spLocks noGrp="1"/>
          </p:cNvSpPr>
          <p:nvPr>
            <p:ph type="title"/>
          </p:nvPr>
        </p:nvSpPr>
        <p:spPr>
          <a:xfrm>
            <a:off x="0" y="5677"/>
            <a:ext cx="9144000" cy="736195"/>
          </a:xfrm>
          <a:solidFill>
            <a:schemeClr val="bg1"/>
          </a:solidFill>
        </p:spPr>
        <p:txBody>
          <a:bodyPr/>
          <a:lstStyle/>
          <a:p>
            <a:r>
              <a:rPr lang="en-US" sz="600" dirty="0" smtClean="0">
                <a:solidFill>
                  <a:srgbClr val="7030A0"/>
                </a:solidFill>
              </a:rPr>
              <a:t/>
            </a:r>
            <a:br>
              <a:rPr lang="en-US" sz="600" dirty="0" smtClean="0">
                <a:solidFill>
                  <a:srgbClr val="7030A0"/>
                </a:solidFill>
              </a:rPr>
            </a:br>
            <a:r>
              <a:rPr lang="en-US" sz="3200" dirty="0" smtClean="0">
                <a:solidFill>
                  <a:srgbClr val="7030A0"/>
                </a:solidFill>
              </a:rPr>
              <a:t>Current U.S. Eating Pattern compared to DGA 2015</a:t>
            </a:r>
            <a:endParaRPr lang="en-US" sz="3200" dirty="0">
              <a:solidFill>
                <a:srgbClr val="7030A0"/>
              </a:solidFill>
            </a:endParaRPr>
          </a:p>
        </p:txBody>
      </p:sp>
      <p:sp>
        <p:nvSpPr>
          <p:cNvPr id="7" name="TextBox 6"/>
          <p:cNvSpPr txBox="1"/>
          <p:nvPr/>
        </p:nvSpPr>
        <p:spPr>
          <a:xfrm>
            <a:off x="5775" y="1172058"/>
            <a:ext cx="1365789" cy="4031873"/>
          </a:xfrm>
          <a:prstGeom prst="rect">
            <a:avLst/>
          </a:prstGeom>
          <a:noFill/>
        </p:spPr>
        <p:txBody>
          <a:bodyPr wrap="square" rtlCol="0">
            <a:spAutoFit/>
          </a:bodyPr>
          <a:lstStyle/>
          <a:p>
            <a:r>
              <a:rPr lang="en-US" sz="3200" b="1" dirty="0" smtClean="0">
                <a:solidFill>
                  <a:srgbClr val="7030A0"/>
                </a:solidFill>
              </a:rPr>
              <a:t>Note: The center is the </a:t>
            </a:r>
          </a:p>
          <a:p>
            <a:r>
              <a:rPr lang="en-US" sz="3200" b="1" dirty="0" smtClean="0">
                <a:solidFill>
                  <a:srgbClr val="7030A0"/>
                </a:solidFill>
              </a:rPr>
              <a:t>DGA   goal</a:t>
            </a:r>
          </a:p>
          <a:p>
            <a:r>
              <a:rPr lang="en-US" sz="3200" b="1" dirty="0" smtClean="0">
                <a:solidFill>
                  <a:srgbClr val="7030A0"/>
                </a:solidFill>
              </a:rPr>
              <a:t>or</a:t>
            </a:r>
          </a:p>
          <a:p>
            <a:r>
              <a:rPr lang="en-US" sz="3200" b="1" dirty="0" smtClean="0">
                <a:solidFill>
                  <a:srgbClr val="7030A0"/>
                </a:solidFill>
              </a:rPr>
              <a:t>limit</a:t>
            </a:r>
            <a:endParaRPr lang="en-US" sz="3200" b="1" dirty="0">
              <a:solidFill>
                <a:srgbClr val="7030A0"/>
              </a:solidFill>
            </a:endParaRPr>
          </a:p>
        </p:txBody>
      </p:sp>
      <p:sp>
        <p:nvSpPr>
          <p:cNvPr id="8" name="TextBox 7"/>
          <p:cNvSpPr txBox="1"/>
          <p:nvPr/>
        </p:nvSpPr>
        <p:spPr>
          <a:xfrm>
            <a:off x="7561387" y="1212119"/>
            <a:ext cx="1691641" cy="3908762"/>
          </a:xfrm>
          <a:prstGeom prst="rect">
            <a:avLst/>
          </a:prstGeom>
          <a:noFill/>
        </p:spPr>
        <p:txBody>
          <a:bodyPr wrap="square" rtlCol="0">
            <a:spAutoFit/>
          </a:bodyPr>
          <a:lstStyle/>
          <a:p>
            <a:r>
              <a:rPr lang="en-US" sz="3100" b="1" dirty="0" smtClean="0">
                <a:solidFill>
                  <a:srgbClr val="7030A0"/>
                </a:solidFill>
              </a:rPr>
              <a:t>Note:   To improve, shift orange bars to the center</a:t>
            </a:r>
            <a:endParaRPr lang="en-US" sz="3100" b="1" dirty="0">
              <a:solidFill>
                <a:srgbClr val="7030A0"/>
              </a:solidFill>
            </a:endParaRPr>
          </a:p>
        </p:txBody>
      </p:sp>
    </p:spTree>
    <p:extLst>
      <p:ext uri="{BB962C8B-B14F-4D97-AF65-F5344CB8AC3E}">
        <p14:creationId xmlns:p14="http://schemas.microsoft.com/office/powerpoint/2010/main" val="1566580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a:t>
            </a:r>
            <a:r>
              <a:rPr lang="en-US" dirty="0" smtClean="0"/>
              <a:t>Needed to Align</a:t>
            </a:r>
            <a:endParaRPr lang="en-US" dirty="0"/>
          </a:p>
        </p:txBody>
      </p:sp>
      <p:sp>
        <p:nvSpPr>
          <p:cNvPr id="3" name="Content Placeholder 2"/>
          <p:cNvSpPr>
            <a:spLocks noGrp="1"/>
          </p:cNvSpPr>
          <p:nvPr>
            <p:ph idx="1"/>
          </p:nvPr>
        </p:nvSpPr>
        <p:spPr>
          <a:xfrm>
            <a:off x="457199" y="728133"/>
            <a:ext cx="8376249" cy="5833087"/>
          </a:xfrm>
        </p:spPr>
        <p:txBody>
          <a:bodyPr/>
          <a:lstStyle/>
          <a:p>
            <a:pPr marL="742950" indent="-742950">
              <a:buFont typeface="+mj-lt"/>
              <a:buAutoNum type="arabicPeriod" startAt="4"/>
            </a:pPr>
            <a:r>
              <a:rPr lang="en-US" b="1" dirty="0"/>
              <a:t>Shift to healthier </a:t>
            </a:r>
            <a:r>
              <a:rPr lang="en-US" b="1" dirty="0" smtClean="0"/>
              <a:t>foods, beverages</a:t>
            </a:r>
          </a:p>
          <a:p>
            <a:pPr lvl="1"/>
            <a:r>
              <a:rPr lang="en-US" dirty="0" smtClean="0"/>
              <a:t>Foods in </a:t>
            </a:r>
            <a:r>
              <a:rPr lang="en-US" dirty="0"/>
              <a:t>many food groups, </a:t>
            </a:r>
            <a:r>
              <a:rPr lang="en-US" dirty="0" smtClean="0"/>
              <a:t>as </a:t>
            </a:r>
            <a:r>
              <a:rPr lang="en-US" dirty="0"/>
              <a:t>they are typically </a:t>
            </a:r>
            <a:r>
              <a:rPr lang="en-US" dirty="0" smtClean="0"/>
              <a:t>eaten in the U.S., </a:t>
            </a:r>
            <a:r>
              <a:rPr lang="en-US" dirty="0"/>
              <a:t>are not in nutrient-dense </a:t>
            </a:r>
            <a:r>
              <a:rPr lang="en-US" dirty="0" smtClean="0"/>
              <a:t>forms</a:t>
            </a:r>
          </a:p>
          <a:p>
            <a:pPr lvl="2"/>
            <a:r>
              <a:rPr lang="en-US" dirty="0" smtClean="0"/>
              <a:t>Contain added </a:t>
            </a:r>
            <a:r>
              <a:rPr lang="en-US" dirty="0"/>
              <a:t>calories </a:t>
            </a:r>
            <a:r>
              <a:rPr lang="en-US" dirty="0" smtClean="0"/>
              <a:t>from </a:t>
            </a:r>
            <a:r>
              <a:rPr lang="en-US" dirty="0"/>
              <a:t>added sugars, added refined </a:t>
            </a:r>
            <a:r>
              <a:rPr lang="en-US" dirty="0" smtClean="0"/>
              <a:t>starches and/or </a:t>
            </a:r>
            <a:r>
              <a:rPr lang="en-US" dirty="0"/>
              <a:t>solid </a:t>
            </a:r>
            <a:r>
              <a:rPr lang="en-US" dirty="0" smtClean="0"/>
              <a:t>fats</a:t>
            </a:r>
          </a:p>
          <a:p>
            <a:pPr lvl="1"/>
            <a:r>
              <a:rPr lang="en-US" dirty="0" smtClean="0"/>
              <a:t>Consuming </a:t>
            </a:r>
            <a:r>
              <a:rPr lang="en-US" dirty="0"/>
              <a:t>added </a:t>
            </a:r>
            <a:r>
              <a:rPr lang="en-US" dirty="0" smtClean="0"/>
              <a:t>sugars, refined starches </a:t>
            </a:r>
            <a:r>
              <a:rPr lang="en-US" dirty="0"/>
              <a:t>and solid fats </a:t>
            </a:r>
            <a:r>
              <a:rPr lang="en-US" dirty="0" smtClean="0"/>
              <a:t>makes </a:t>
            </a:r>
            <a:r>
              <a:rPr lang="en-US" dirty="0"/>
              <a:t>it </a:t>
            </a:r>
            <a:r>
              <a:rPr lang="en-US" dirty="0" smtClean="0"/>
              <a:t>hard </a:t>
            </a:r>
            <a:r>
              <a:rPr lang="en-US" dirty="0"/>
              <a:t>to meet nutrient needs while staying within calorie </a:t>
            </a:r>
            <a:r>
              <a:rPr lang="en-US" dirty="0" smtClean="0"/>
              <a:t>limits</a:t>
            </a:r>
          </a:p>
          <a:p>
            <a:pPr lvl="1"/>
            <a:r>
              <a:rPr lang="en-US" dirty="0"/>
              <a:t>S</a:t>
            </a:r>
            <a:r>
              <a:rPr lang="en-US" dirty="0" smtClean="0"/>
              <a:t>hifting </a:t>
            </a:r>
            <a:r>
              <a:rPr lang="en-US" dirty="0"/>
              <a:t>is needed to align with the </a:t>
            </a:r>
            <a:r>
              <a:rPr lang="en-US" dirty="0" smtClean="0"/>
              <a:t>DGA</a:t>
            </a:r>
            <a:endParaRPr lang="en-US" dirty="0"/>
          </a:p>
        </p:txBody>
      </p:sp>
    </p:spTree>
    <p:extLst>
      <p:ext uri="{BB962C8B-B14F-4D97-AF65-F5344CB8AC3E}">
        <p14:creationId xmlns:p14="http://schemas.microsoft.com/office/powerpoint/2010/main" val="2308574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a:t>
            </a:r>
            <a:r>
              <a:rPr lang="en-US" dirty="0" smtClean="0"/>
              <a:t>Needed to Align</a:t>
            </a:r>
            <a:endParaRPr lang="en-US" dirty="0"/>
          </a:p>
        </p:txBody>
      </p:sp>
      <p:sp>
        <p:nvSpPr>
          <p:cNvPr id="3" name="Content Placeholder 2"/>
          <p:cNvSpPr>
            <a:spLocks noGrp="1"/>
          </p:cNvSpPr>
          <p:nvPr>
            <p:ph idx="1"/>
          </p:nvPr>
        </p:nvSpPr>
        <p:spPr>
          <a:xfrm>
            <a:off x="457199" y="728133"/>
            <a:ext cx="8376249" cy="5833087"/>
          </a:xfrm>
        </p:spPr>
        <p:txBody>
          <a:bodyPr/>
          <a:lstStyle/>
          <a:p>
            <a:pPr marL="742950" indent="-742950">
              <a:buFont typeface="+mj-lt"/>
              <a:buAutoNum type="arabicPeriod" startAt="4"/>
            </a:pPr>
            <a:r>
              <a:rPr lang="en-US" b="1" dirty="0"/>
              <a:t>Shift to healthier </a:t>
            </a:r>
            <a:r>
              <a:rPr lang="en-US" b="1" dirty="0" smtClean="0"/>
              <a:t>foods, beverages</a:t>
            </a:r>
          </a:p>
          <a:p>
            <a:pPr lvl="1"/>
            <a:r>
              <a:rPr lang="en-US" dirty="0"/>
              <a:t>1</a:t>
            </a:r>
            <a:r>
              <a:rPr lang="en-US" dirty="0" smtClean="0"/>
              <a:t>7 examples of eating pattern shifts needed</a:t>
            </a:r>
          </a:p>
          <a:p>
            <a:pPr lvl="1"/>
            <a:r>
              <a:rPr lang="en-US" dirty="0" smtClean="0"/>
              <a:t>This chapter methodically reviews </a:t>
            </a:r>
          </a:p>
          <a:p>
            <a:pPr lvl="2"/>
            <a:r>
              <a:rPr lang="en-US" dirty="0" smtClean="0"/>
              <a:t>Each food group to encourage</a:t>
            </a:r>
          </a:p>
          <a:p>
            <a:pPr lvl="2"/>
            <a:r>
              <a:rPr lang="en-US" dirty="0" smtClean="0"/>
              <a:t>Each type of food to limit</a:t>
            </a:r>
          </a:p>
          <a:p>
            <a:pPr lvl="2"/>
            <a:r>
              <a:rPr lang="en-US" dirty="0" smtClean="0"/>
              <a:t>Offers details on why and how to shift intakes</a:t>
            </a:r>
            <a:endParaRPr lang="en-US" dirty="0"/>
          </a:p>
        </p:txBody>
      </p:sp>
    </p:spTree>
    <p:extLst>
      <p:ext uri="{BB962C8B-B14F-4D97-AF65-F5344CB8AC3E}">
        <p14:creationId xmlns:p14="http://schemas.microsoft.com/office/powerpoint/2010/main" val="3507540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r>
              <a:rPr lang="en-US" b="1" dirty="0" smtClean="0"/>
              <a:t>Example 1 - Shift </a:t>
            </a:r>
            <a:r>
              <a:rPr lang="en-US" b="1" dirty="0"/>
              <a:t>to </a:t>
            </a:r>
            <a:r>
              <a:rPr lang="en-US" b="1" dirty="0" smtClean="0"/>
              <a:t>balance calories</a:t>
            </a:r>
          </a:p>
          <a:p>
            <a:r>
              <a:rPr lang="en-US" b="1" dirty="0" smtClean="0"/>
              <a:t>How?</a:t>
            </a:r>
          </a:p>
          <a:p>
            <a:pPr lvl="1"/>
            <a:r>
              <a:rPr lang="en-US" dirty="0" smtClean="0"/>
              <a:t>Shift to eating nutrient-dense foods instead of making typical food choices containing added </a:t>
            </a:r>
            <a:r>
              <a:rPr lang="en-US" dirty="0"/>
              <a:t>sugars, added refined starches and/or solid </a:t>
            </a:r>
            <a:r>
              <a:rPr lang="en-US" dirty="0" smtClean="0"/>
              <a:t>fats, and</a:t>
            </a:r>
          </a:p>
          <a:p>
            <a:pPr lvl="1"/>
            <a:r>
              <a:rPr lang="en-US" dirty="0" smtClean="0"/>
              <a:t>Shift to eating reduced </a:t>
            </a:r>
            <a:r>
              <a:rPr lang="en-US" dirty="0"/>
              <a:t>portion </a:t>
            </a:r>
            <a:r>
              <a:rPr lang="en-US" dirty="0" smtClean="0"/>
              <a:t>sizes </a:t>
            </a:r>
            <a:r>
              <a:rPr lang="en-US" dirty="0"/>
              <a:t>of foods and beverages that are not </a:t>
            </a:r>
            <a:r>
              <a:rPr lang="en-US" dirty="0" smtClean="0"/>
              <a:t>nutrient-dense </a:t>
            </a:r>
          </a:p>
        </p:txBody>
      </p:sp>
    </p:spTree>
    <p:extLst>
      <p:ext uri="{BB962C8B-B14F-4D97-AF65-F5344CB8AC3E}">
        <p14:creationId xmlns:p14="http://schemas.microsoft.com/office/powerpoint/2010/main" val="27352753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274321" y="728134"/>
            <a:ext cx="8559128" cy="5672666"/>
          </a:xfrm>
        </p:spPr>
        <p:txBody>
          <a:bodyPr/>
          <a:lstStyle/>
          <a:p>
            <a:r>
              <a:rPr lang="en-US" b="1" dirty="0" smtClean="0"/>
              <a:t>Example 2 - </a:t>
            </a:r>
            <a:r>
              <a:rPr lang="en-US" b="1" dirty="0"/>
              <a:t>Shift to </a:t>
            </a:r>
            <a:r>
              <a:rPr lang="en-US" b="1" dirty="0" smtClean="0"/>
              <a:t>eating </a:t>
            </a:r>
            <a:r>
              <a:rPr lang="en-US" b="1" dirty="0"/>
              <a:t>more </a:t>
            </a:r>
            <a:r>
              <a:rPr lang="en-US" b="1" dirty="0" smtClean="0"/>
              <a:t>vegetables. How?</a:t>
            </a:r>
          </a:p>
          <a:p>
            <a:pPr lvl="1"/>
            <a:r>
              <a:rPr lang="en-US" dirty="0"/>
              <a:t>Include vegetables in most meals and snacks</a:t>
            </a:r>
          </a:p>
          <a:p>
            <a:pPr lvl="1"/>
            <a:r>
              <a:rPr lang="en-US" dirty="0" smtClean="0"/>
              <a:t>Choose </a:t>
            </a:r>
            <a:r>
              <a:rPr lang="en-US" dirty="0"/>
              <a:t>a green salad or a vegetable </a:t>
            </a:r>
            <a:r>
              <a:rPr lang="en-US" dirty="0" smtClean="0"/>
              <a:t>side </a:t>
            </a:r>
            <a:r>
              <a:rPr lang="en-US" dirty="0"/>
              <a:t>dish</a:t>
            </a:r>
          </a:p>
          <a:p>
            <a:pPr lvl="1"/>
            <a:r>
              <a:rPr lang="en-US" dirty="0" smtClean="0"/>
              <a:t>Shift to choosing vegetables instead of some </a:t>
            </a:r>
            <a:r>
              <a:rPr lang="en-US" dirty="0"/>
              <a:t>meats, poultry, </a:t>
            </a:r>
            <a:r>
              <a:rPr lang="en-US" dirty="0" smtClean="0"/>
              <a:t>cheeses </a:t>
            </a:r>
            <a:r>
              <a:rPr lang="en-US" dirty="0"/>
              <a:t>and snack </a:t>
            </a:r>
            <a:r>
              <a:rPr lang="en-US" dirty="0" smtClean="0"/>
              <a:t>foods</a:t>
            </a:r>
          </a:p>
          <a:p>
            <a:pPr lvl="1"/>
            <a:r>
              <a:rPr lang="en-US" dirty="0" smtClean="0"/>
              <a:t>Increase </a:t>
            </a:r>
            <a:r>
              <a:rPr lang="en-US" dirty="0"/>
              <a:t>the </a:t>
            </a:r>
            <a:r>
              <a:rPr lang="en-US" dirty="0" smtClean="0"/>
              <a:t>vegetables in mixed </a:t>
            </a:r>
            <a:r>
              <a:rPr lang="en-US" dirty="0"/>
              <a:t>dishes </a:t>
            </a:r>
            <a:r>
              <a:rPr lang="en-US" dirty="0" smtClean="0"/>
              <a:t>and decrease </a:t>
            </a:r>
            <a:r>
              <a:rPr lang="en-US" dirty="0"/>
              <a:t>the </a:t>
            </a:r>
            <a:r>
              <a:rPr lang="en-US" dirty="0" smtClean="0"/>
              <a:t>refined </a:t>
            </a:r>
            <a:r>
              <a:rPr lang="en-US" dirty="0"/>
              <a:t>grains or </a:t>
            </a:r>
            <a:r>
              <a:rPr lang="en-US" dirty="0" smtClean="0"/>
              <a:t>meats in them</a:t>
            </a:r>
          </a:p>
          <a:p>
            <a:pPr lvl="1"/>
            <a:r>
              <a:rPr lang="en-US" dirty="0" smtClean="0"/>
              <a:t>Eat a variety of vegetables: dark greens, red/orange, starchy, legumes, others </a:t>
            </a:r>
          </a:p>
        </p:txBody>
      </p:sp>
    </p:spTree>
    <p:extLst>
      <p:ext uri="{BB962C8B-B14F-4D97-AF65-F5344CB8AC3E}">
        <p14:creationId xmlns:p14="http://schemas.microsoft.com/office/powerpoint/2010/main" val="16571782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r>
              <a:rPr lang="en-US" b="1" dirty="0" smtClean="0"/>
              <a:t>Example 3 - Shift to eating more fruit. How?</a:t>
            </a:r>
          </a:p>
          <a:p>
            <a:pPr lvl="1"/>
            <a:r>
              <a:rPr lang="en-US" dirty="0" smtClean="0"/>
              <a:t>Choose fruit as a snack</a:t>
            </a:r>
          </a:p>
          <a:p>
            <a:pPr lvl="1"/>
            <a:r>
              <a:rPr lang="en-US" dirty="0" smtClean="0"/>
              <a:t>Add fruit to salads</a:t>
            </a:r>
          </a:p>
          <a:p>
            <a:pPr lvl="1"/>
            <a:r>
              <a:rPr lang="en-US" dirty="0" smtClean="0"/>
              <a:t>Choose fruit as a side dish </a:t>
            </a:r>
          </a:p>
          <a:p>
            <a:pPr lvl="1"/>
            <a:r>
              <a:rPr lang="en-US" dirty="0" smtClean="0"/>
              <a:t>Eat fruit for dessert instead of eating sugary foods (such as cakes, pies, cookies, donuts, ice cream or candies)</a:t>
            </a:r>
          </a:p>
        </p:txBody>
      </p:sp>
    </p:spTree>
    <p:extLst>
      <p:ext uri="{BB962C8B-B14F-4D97-AF65-F5344CB8AC3E}">
        <p14:creationId xmlns:p14="http://schemas.microsoft.com/office/powerpoint/2010/main" val="1709295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304801" y="728134"/>
            <a:ext cx="8725124" cy="5672666"/>
          </a:xfrm>
        </p:spPr>
        <p:txBody>
          <a:bodyPr/>
          <a:lstStyle/>
          <a:p>
            <a:r>
              <a:rPr lang="en-US" b="1" dirty="0" smtClean="0"/>
              <a:t>Example 4 - Shift to make </a:t>
            </a:r>
            <a:r>
              <a:rPr lang="en-US" b="1" dirty="0"/>
              <a:t>half of all grains consumed be whole </a:t>
            </a:r>
            <a:r>
              <a:rPr lang="en-US" b="1" dirty="0" smtClean="0"/>
              <a:t>grains. How?</a:t>
            </a:r>
          </a:p>
          <a:p>
            <a:pPr lvl="1"/>
            <a:r>
              <a:rPr lang="en-US" dirty="0" smtClean="0"/>
              <a:t>Shift </a:t>
            </a:r>
            <a:r>
              <a:rPr lang="en-US" dirty="0"/>
              <a:t>from refined to whole-grain </a:t>
            </a:r>
            <a:r>
              <a:rPr lang="en-US" dirty="0" smtClean="0"/>
              <a:t>breads</a:t>
            </a:r>
            <a:r>
              <a:rPr lang="en-US" dirty="0"/>
              <a:t>, </a:t>
            </a:r>
            <a:r>
              <a:rPr lang="en-US" dirty="0" smtClean="0"/>
              <a:t>pasta </a:t>
            </a:r>
            <a:r>
              <a:rPr lang="en-US" dirty="0"/>
              <a:t>and </a:t>
            </a:r>
            <a:r>
              <a:rPr lang="en-US" dirty="0" smtClean="0"/>
              <a:t>brown rice</a:t>
            </a:r>
          </a:p>
          <a:p>
            <a:pPr lvl="1"/>
            <a:r>
              <a:rPr lang="en-US" dirty="0" smtClean="0"/>
              <a:t>Select </a:t>
            </a:r>
            <a:r>
              <a:rPr lang="en-US" dirty="0"/>
              <a:t>foods that have whole grains listed as the first grain </a:t>
            </a:r>
            <a:r>
              <a:rPr lang="en-US" dirty="0" smtClean="0"/>
              <a:t>ingredient in the ingredients list</a:t>
            </a:r>
          </a:p>
          <a:p>
            <a:pPr lvl="1"/>
            <a:r>
              <a:rPr lang="en-US" dirty="0" smtClean="0"/>
              <a:t>Cut </a:t>
            </a:r>
            <a:r>
              <a:rPr lang="en-US" dirty="0"/>
              <a:t>back on </a:t>
            </a:r>
            <a:r>
              <a:rPr lang="en-US" dirty="0" smtClean="0"/>
              <a:t>eating cakes</a:t>
            </a:r>
            <a:r>
              <a:rPr lang="en-US" dirty="0"/>
              <a:t>, </a:t>
            </a:r>
            <a:r>
              <a:rPr lang="en-US" dirty="0" smtClean="0"/>
              <a:t>cookies </a:t>
            </a:r>
            <a:r>
              <a:rPr lang="en-US" dirty="0"/>
              <a:t>and </a:t>
            </a:r>
            <a:r>
              <a:rPr lang="en-US" dirty="0" smtClean="0"/>
              <a:t>pastries</a:t>
            </a:r>
          </a:p>
          <a:p>
            <a:pPr lvl="1"/>
            <a:r>
              <a:rPr lang="en-US" dirty="0" smtClean="0"/>
              <a:t>Choose whole-grain and refined-grain </a:t>
            </a:r>
            <a:r>
              <a:rPr lang="en-US" dirty="0"/>
              <a:t>foods in nutrient-dense </a:t>
            </a:r>
            <a:r>
              <a:rPr lang="en-US" dirty="0" smtClean="0"/>
              <a:t>forms</a:t>
            </a:r>
          </a:p>
        </p:txBody>
      </p:sp>
    </p:spTree>
    <p:extLst>
      <p:ext uri="{BB962C8B-B14F-4D97-AF65-F5344CB8AC3E}">
        <p14:creationId xmlns:p14="http://schemas.microsoft.com/office/powerpoint/2010/main" val="31893392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304801" y="728134"/>
            <a:ext cx="8725124" cy="5672666"/>
          </a:xfrm>
        </p:spPr>
        <p:txBody>
          <a:bodyPr/>
          <a:lstStyle/>
          <a:p>
            <a:r>
              <a:rPr lang="en-US" b="1" dirty="0" smtClean="0"/>
              <a:t>Example 5 - Shift to eat more grain foods in a nutrient-dense form. How?</a:t>
            </a:r>
          </a:p>
          <a:p>
            <a:pPr lvl="1"/>
            <a:r>
              <a:rPr lang="en-US" dirty="0" smtClean="0"/>
              <a:t>Choose </a:t>
            </a:r>
            <a:r>
              <a:rPr lang="en-US" dirty="0"/>
              <a:t>plain popcorn instead of </a:t>
            </a:r>
            <a:r>
              <a:rPr lang="en-US" dirty="0" smtClean="0"/>
              <a:t>buttered</a:t>
            </a:r>
          </a:p>
          <a:p>
            <a:pPr lvl="1"/>
            <a:r>
              <a:rPr lang="en-US" dirty="0"/>
              <a:t>Choose </a:t>
            </a:r>
            <a:r>
              <a:rPr lang="en-US" dirty="0" smtClean="0"/>
              <a:t>bread </a:t>
            </a:r>
            <a:r>
              <a:rPr lang="en-US" dirty="0"/>
              <a:t>instead of </a:t>
            </a:r>
            <a:r>
              <a:rPr lang="en-US" dirty="0" smtClean="0"/>
              <a:t>a croissant</a:t>
            </a:r>
          </a:p>
          <a:p>
            <a:pPr lvl="1"/>
            <a:r>
              <a:rPr lang="en-US" dirty="0"/>
              <a:t>Choose </a:t>
            </a:r>
            <a:r>
              <a:rPr lang="en-US" dirty="0" smtClean="0"/>
              <a:t>an English muffin </a:t>
            </a:r>
            <a:r>
              <a:rPr lang="en-US" dirty="0"/>
              <a:t>instead of </a:t>
            </a:r>
            <a:r>
              <a:rPr lang="en-US" dirty="0" smtClean="0"/>
              <a:t>a biscuit</a:t>
            </a:r>
          </a:p>
          <a:p>
            <a:pPr lvl="1"/>
            <a:r>
              <a:rPr lang="en-US" dirty="0" smtClean="0"/>
              <a:t>Choose nutrient-dense forms of both </a:t>
            </a:r>
            <a:r>
              <a:rPr lang="en-US" dirty="0"/>
              <a:t>whole-grain and refined-grain foods</a:t>
            </a:r>
          </a:p>
          <a:p>
            <a:pPr lvl="1"/>
            <a:endParaRPr lang="en-US" dirty="0" smtClean="0"/>
          </a:p>
        </p:txBody>
      </p:sp>
    </p:spTree>
    <p:extLst>
      <p:ext uri="{BB962C8B-B14F-4D97-AF65-F5344CB8AC3E}">
        <p14:creationId xmlns:p14="http://schemas.microsoft.com/office/powerpoint/2010/main" val="8162473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304801" y="728134"/>
            <a:ext cx="8725124" cy="5672666"/>
          </a:xfrm>
        </p:spPr>
        <p:txBody>
          <a:bodyPr/>
          <a:lstStyle/>
          <a:p>
            <a:r>
              <a:rPr lang="en-US" b="1" dirty="0" smtClean="0"/>
              <a:t>Example 6 </a:t>
            </a:r>
            <a:r>
              <a:rPr lang="en-US" b="1" dirty="0"/>
              <a:t>- Shift to </a:t>
            </a:r>
            <a:r>
              <a:rPr lang="en-US" b="1" dirty="0" smtClean="0"/>
              <a:t>consuming </a:t>
            </a:r>
            <a:r>
              <a:rPr lang="en-US" b="1" dirty="0"/>
              <a:t>more </a:t>
            </a:r>
            <a:r>
              <a:rPr lang="en-US" b="1" dirty="0" smtClean="0"/>
              <a:t>dairy products. How?</a:t>
            </a:r>
          </a:p>
          <a:p>
            <a:pPr lvl="1"/>
            <a:r>
              <a:rPr lang="en-US" dirty="0" smtClean="0"/>
              <a:t>Drink </a:t>
            </a:r>
            <a:r>
              <a:rPr lang="en-US" dirty="0"/>
              <a:t>fat-free or low-fat </a:t>
            </a:r>
            <a:r>
              <a:rPr lang="en-US" dirty="0" smtClean="0"/>
              <a:t>milk or </a:t>
            </a:r>
            <a:r>
              <a:rPr lang="en-US" dirty="0"/>
              <a:t>a fortified soy </a:t>
            </a:r>
            <a:r>
              <a:rPr lang="en-US" dirty="0" smtClean="0"/>
              <a:t>beverage </a:t>
            </a:r>
            <a:r>
              <a:rPr lang="en-US" dirty="0"/>
              <a:t>with </a:t>
            </a:r>
            <a:r>
              <a:rPr lang="en-US" dirty="0" smtClean="0"/>
              <a:t>meals</a:t>
            </a:r>
          </a:p>
          <a:p>
            <a:pPr lvl="1"/>
            <a:r>
              <a:rPr lang="en-US" dirty="0" smtClean="0"/>
              <a:t>Choose </a:t>
            </a:r>
            <a:r>
              <a:rPr lang="en-US" dirty="0"/>
              <a:t>yogurt as a </a:t>
            </a:r>
            <a:r>
              <a:rPr lang="en-US" dirty="0" smtClean="0"/>
              <a:t>snack</a:t>
            </a:r>
          </a:p>
          <a:p>
            <a:pPr lvl="1"/>
            <a:r>
              <a:rPr lang="en-US" dirty="0" smtClean="0"/>
              <a:t>Use </a:t>
            </a:r>
            <a:r>
              <a:rPr lang="en-US" dirty="0"/>
              <a:t>yogurt as an ingredient in prepared </a:t>
            </a:r>
            <a:r>
              <a:rPr lang="en-US" dirty="0" smtClean="0"/>
              <a:t>dishes, </a:t>
            </a:r>
            <a:r>
              <a:rPr lang="en-US" dirty="0"/>
              <a:t>such as salad dressings or </a:t>
            </a:r>
            <a:r>
              <a:rPr lang="en-US" dirty="0" smtClean="0"/>
              <a:t>spreads</a:t>
            </a:r>
          </a:p>
        </p:txBody>
      </p:sp>
    </p:spTree>
    <p:extLst>
      <p:ext uri="{BB962C8B-B14F-4D97-AF65-F5344CB8AC3E}">
        <p14:creationId xmlns:p14="http://schemas.microsoft.com/office/powerpoint/2010/main" val="20636163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200" y="728134"/>
            <a:ext cx="8229600" cy="5855546"/>
          </a:xfrm>
        </p:spPr>
        <p:txBody>
          <a:bodyPr/>
          <a:lstStyle/>
          <a:p>
            <a:r>
              <a:rPr lang="en-US" b="1" dirty="0" smtClean="0"/>
              <a:t>Example 7 - Shift to consuming dairy products in nutrient-dense forms. How?</a:t>
            </a:r>
          </a:p>
          <a:p>
            <a:pPr lvl="1"/>
            <a:r>
              <a:rPr lang="en-US" dirty="0"/>
              <a:t>Choose lower fat versions of milk, </a:t>
            </a:r>
            <a:r>
              <a:rPr lang="en-US" dirty="0" smtClean="0"/>
              <a:t>yogurt </a:t>
            </a:r>
            <a:r>
              <a:rPr lang="en-US" dirty="0"/>
              <a:t>and </a:t>
            </a:r>
            <a:r>
              <a:rPr lang="en-US" dirty="0" smtClean="0"/>
              <a:t>cheeses, </a:t>
            </a:r>
            <a:r>
              <a:rPr lang="en-US" dirty="0"/>
              <a:t>instead of whole milk products and regular </a:t>
            </a:r>
            <a:r>
              <a:rPr lang="en-US" dirty="0" smtClean="0"/>
              <a:t>cheeses</a:t>
            </a:r>
          </a:p>
          <a:p>
            <a:pPr lvl="1"/>
            <a:r>
              <a:rPr lang="en-US" dirty="0" smtClean="0"/>
              <a:t>Choose fat-free or low-fat milk and yogurt </a:t>
            </a:r>
          </a:p>
          <a:p>
            <a:pPr lvl="1"/>
            <a:r>
              <a:rPr lang="en-US" dirty="0" smtClean="0"/>
              <a:t>Choose fat-free or low-fat fortified soy beverages (soymilk)</a:t>
            </a:r>
          </a:p>
        </p:txBody>
      </p:sp>
    </p:spTree>
    <p:extLst>
      <p:ext uri="{BB962C8B-B14F-4D97-AF65-F5344CB8AC3E}">
        <p14:creationId xmlns:p14="http://schemas.microsoft.com/office/powerpoint/2010/main" val="694537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3241"/>
            <a:ext cx="7772400" cy="5085700"/>
          </a:xfrm>
        </p:spPr>
        <p:txBody>
          <a:bodyPr/>
          <a:lstStyle/>
          <a:p>
            <a:pPr marL="0" lvl="1" algn="ctr">
              <a:spcBef>
                <a:spcPct val="0"/>
              </a:spcBef>
            </a:pPr>
            <a:r>
              <a:rPr lang="en-US" sz="3600" dirty="0" smtClean="0">
                <a:latin typeface="+mj-lt"/>
              </a:rPr>
              <a:t>Today, as I review the new DGA, </a:t>
            </a:r>
            <a:br>
              <a:rPr lang="en-US" sz="3600" dirty="0" smtClean="0">
                <a:latin typeface="+mj-lt"/>
              </a:rPr>
            </a:br>
            <a:r>
              <a:rPr lang="en-US" sz="3600" dirty="0" smtClean="0">
                <a:latin typeface="+mj-lt"/>
              </a:rPr>
              <a:t>I will not repeat the information from my 8/2015 presentation about the DGA Advisory Committee’s Report. </a:t>
            </a:r>
            <a:br>
              <a:rPr lang="en-US" sz="3600" dirty="0" smtClean="0">
                <a:latin typeface="+mj-lt"/>
              </a:rPr>
            </a:br>
            <a:r>
              <a:rPr lang="en-US" sz="3600" dirty="0">
                <a:latin typeface="+mj-lt"/>
              </a:rPr>
              <a:t/>
            </a:r>
            <a:br>
              <a:rPr lang="en-US" sz="3600" dirty="0">
                <a:latin typeface="+mj-lt"/>
              </a:rPr>
            </a:br>
            <a:r>
              <a:rPr lang="en-US" sz="3600" dirty="0" smtClean="0">
                <a:latin typeface="+mj-lt"/>
              </a:rPr>
              <a:t>Please refer to those slides again, as desired, at </a:t>
            </a:r>
            <a:r>
              <a:rPr lang="en-US" sz="3600" dirty="0" smtClean="0">
                <a:solidFill>
                  <a:prstClr val="black"/>
                </a:solidFill>
                <a:latin typeface="Calibri" pitchFamily="34" charset="0"/>
                <a:cs typeface="Calibri" pitchFamily="34" charset="0"/>
              </a:rPr>
              <a:t>Extension Food, Nutrition, </a:t>
            </a:r>
            <a:br>
              <a:rPr lang="en-US" sz="3600" dirty="0" smtClean="0">
                <a:solidFill>
                  <a:prstClr val="black"/>
                </a:solidFill>
                <a:latin typeface="Calibri" pitchFamily="34" charset="0"/>
                <a:cs typeface="Calibri" pitchFamily="34" charset="0"/>
              </a:rPr>
            </a:br>
            <a:r>
              <a:rPr lang="en-US" sz="3600" dirty="0" smtClean="0">
                <a:solidFill>
                  <a:prstClr val="black"/>
                </a:solidFill>
                <a:latin typeface="Calibri" pitchFamily="34" charset="0"/>
                <a:cs typeface="Calibri" pitchFamily="34" charset="0"/>
              </a:rPr>
              <a:t>Dietetics and Health’s </a:t>
            </a:r>
            <a:r>
              <a:rPr lang="en-US" sz="3600" dirty="0" smtClean="0">
                <a:solidFill>
                  <a:prstClr val="black"/>
                </a:solidFill>
                <a:latin typeface="+mj-lt"/>
                <a:cs typeface="Calibri" pitchFamily="34" charset="0"/>
              </a:rPr>
              <a:t>site. Click the ‘faculty/staff’ link.</a:t>
            </a:r>
            <a:br>
              <a:rPr lang="en-US" sz="3600" dirty="0" smtClean="0">
                <a:solidFill>
                  <a:prstClr val="black"/>
                </a:solidFill>
                <a:latin typeface="+mj-lt"/>
                <a:cs typeface="Calibri" pitchFamily="34" charset="0"/>
              </a:rPr>
            </a:br>
            <a:endParaRPr lang="en-US" sz="3600" dirty="0">
              <a:latin typeface="+mj-lt"/>
            </a:endParaRPr>
          </a:p>
        </p:txBody>
      </p:sp>
    </p:spTree>
    <p:extLst>
      <p:ext uri="{BB962C8B-B14F-4D97-AF65-F5344CB8AC3E}">
        <p14:creationId xmlns:p14="http://schemas.microsoft.com/office/powerpoint/2010/main" val="1692660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304801" y="728134"/>
            <a:ext cx="8725124" cy="5672666"/>
          </a:xfrm>
        </p:spPr>
        <p:txBody>
          <a:bodyPr/>
          <a:lstStyle/>
          <a:p>
            <a:r>
              <a:rPr lang="en-US" b="1" dirty="0" smtClean="0"/>
              <a:t>Example 8 </a:t>
            </a:r>
            <a:r>
              <a:rPr lang="en-US" b="1" dirty="0"/>
              <a:t>- Shift to </a:t>
            </a:r>
            <a:r>
              <a:rPr lang="en-US" b="1" dirty="0" smtClean="0"/>
              <a:t>choosing more varied </a:t>
            </a:r>
            <a:r>
              <a:rPr lang="en-US" b="1" dirty="0"/>
              <a:t>protein </a:t>
            </a:r>
            <a:r>
              <a:rPr lang="en-US" b="1" dirty="0" smtClean="0"/>
              <a:t>food choices. How?</a:t>
            </a:r>
          </a:p>
          <a:p>
            <a:pPr lvl="1"/>
            <a:r>
              <a:rPr lang="en-US" dirty="0" smtClean="0"/>
              <a:t>Increase </a:t>
            </a:r>
            <a:r>
              <a:rPr lang="en-US" dirty="0"/>
              <a:t>seafood </a:t>
            </a:r>
            <a:r>
              <a:rPr lang="en-US" dirty="0" smtClean="0"/>
              <a:t>intake by incorporating it </a:t>
            </a:r>
            <a:r>
              <a:rPr lang="en-US" dirty="0"/>
              <a:t>as the protein foods choice in meals twice per </a:t>
            </a:r>
            <a:r>
              <a:rPr lang="en-US" dirty="0" smtClean="0"/>
              <a:t>week, instead </a:t>
            </a:r>
            <a:r>
              <a:rPr lang="en-US" dirty="0"/>
              <a:t>of meat, </a:t>
            </a:r>
            <a:r>
              <a:rPr lang="en-US" dirty="0" smtClean="0"/>
              <a:t>poultry </a:t>
            </a:r>
            <a:r>
              <a:rPr lang="en-US" dirty="0"/>
              <a:t>or </a:t>
            </a:r>
            <a:r>
              <a:rPr lang="en-US" dirty="0" smtClean="0"/>
              <a:t>eggs</a:t>
            </a:r>
          </a:p>
          <a:p>
            <a:pPr lvl="2"/>
            <a:r>
              <a:rPr lang="en-US" dirty="0" smtClean="0"/>
              <a:t>Choose </a:t>
            </a:r>
            <a:r>
              <a:rPr lang="en-US" dirty="0"/>
              <a:t>a salmon </a:t>
            </a:r>
            <a:r>
              <a:rPr lang="en-US" dirty="0" smtClean="0"/>
              <a:t>steak or a </a:t>
            </a:r>
            <a:r>
              <a:rPr lang="en-US" dirty="0"/>
              <a:t>tuna </a:t>
            </a:r>
            <a:r>
              <a:rPr lang="en-US" dirty="0" smtClean="0"/>
              <a:t>sandwich</a:t>
            </a:r>
          </a:p>
          <a:p>
            <a:pPr lvl="1"/>
            <a:r>
              <a:rPr lang="en-US" dirty="0" smtClean="0"/>
              <a:t>Use legumes, nuts or </a:t>
            </a:r>
            <a:r>
              <a:rPr lang="en-US" dirty="0"/>
              <a:t>seeds in mixed </a:t>
            </a:r>
            <a:r>
              <a:rPr lang="en-US" dirty="0" smtClean="0"/>
              <a:t>dishes, </a:t>
            </a:r>
            <a:r>
              <a:rPr lang="en-US" dirty="0"/>
              <a:t>instead of some meat or </a:t>
            </a:r>
            <a:r>
              <a:rPr lang="en-US" dirty="0" smtClean="0"/>
              <a:t>poultry</a:t>
            </a:r>
          </a:p>
          <a:p>
            <a:pPr lvl="2"/>
            <a:r>
              <a:rPr lang="en-US" dirty="0" smtClean="0"/>
              <a:t>Choose a bean chili </a:t>
            </a:r>
            <a:r>
              <a:rPr lang="en-US" dirty="0"/>
              <a:t>or </a:t>
            </a:r>
            <a:r>
              <a:rPr lang="en-US" dirty="0" smtClean="0"/>
              <a:t>add almonds to </a:t>
            </a:r>
            <a:r>
              <a:rPr lang="en-US" dirty="0"/>
              <a:t>a main-dish </a:t>
            </a:r>
            <a:r>
              <a:rPr lang="en-US" dirty="0" smtClean="0"/>
              <a:t>salad</a:t>
            </a:r>
          </a:p>
        </p:txBody>
      </p:sp>
    </p:spTree>
    <p:extLst>
      <p:ext uri="{BB962C8B-B14F-4D97-AF65-F5344CB8AC3E}">
        <p14:creationId xmlns:p14="http://schemas.microsoft.com/office/powerpoint/2010/main" val="24785397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274321" y="728134"/>
            <a:ext cx="8559128" cy="5672666"/>
          </a:xfrm>
        </p:spPr>
        <p:txBody>
          <a:bodyPr/>
          <a:lstStyle/>
          <a:p>
            <a:r>
              <a:rPr lang="en-US" b="1" dirty="0"/>
              <a:t>Example 9</a:t>
            </a:r>
            <a:r>
              <a:rPr lang="en-US" b="1" dirty="0" smtClean="0"/>
              <a:t> – Some need to shift </a:t>
            </a:r>
            <a:r>
              <a:rPr lang="en-US" b="1" dirty="0"/>
              <a:t>to </a:t>
            </a:r>
            <a:r>
              <a:rPr lang="en-US" b="1" dirty="0" smtClean="0"/>
              <a:t>lesser amounts of some protein foods</a:t>
            </a:r>
            <a:endParaRPr lang="en-US" dirty="0"/>
          </a:p>
          <a:p>
            <a:pPr lvl="1"/>
            <a:r>
              <a:rPr lang="en-US" dirty="0" smtClean="0"/>
              <a:t>Average weekly intakes </a:t>
            </a:r>
            <a:r>
              <a:rPr lang="en-US" dirty="0"/>
              <a:t>of red meats, poultry and eggs are above </a:t>
            </a:r>
            <a:r>
              <a:rPr lang="en-US" dirty="0" smtClean="0"/>
              <a:t>recommended amounts for teen boys and adult men</a:t>
            </a:r>
          </a:p>
          <a:p>
            <a:pPr lvl="2"/>
            <a:r>
              <a:rPr lang="en-US" dirty="0" smtClean="0"/>
              <a:t>ages </a:t>
            </a:r>
            <a:r>
              <a:rPr lang="en-US" dirty="0"/>
              <a:t>14-18: average 38, recommended 26-34 </a:t>
            </a:r>
            <a:r>
              <a:rPr lang="en-US" dirty="0" err="1"/>
              <a:t>oz</a:t>
            </a:r>
            <a:endParaRPr lang="en-US" dirty="0"/>
          </a:p>
          <a:p>
            <a:pPr lvl="2"/>
            <a:r>
              <a:rPr lang="en-US" dirty="0"/>
              <a:t>ages 19-30: average 44, recommended 31-34 </a:t>
            </a:r>
            <a:r>
              <a:rPr lang="en-US" dirty="0" err="1"/>
              <a:t>oz</a:t>
            </a:r>
            <a:endParaRPr lang="en-US" dirty="0"/>
          </a:p>
          <a:p>
            <a:pPr lvl="2"/>
            <a:r>
              <a:rPr lang="en-US" dirty="0"/>
              <a:t>ages 31-50: average 45, recommended 29-34 </a:t>
            </a:r>
            <a:r>
              <a:rPr lang="en-US" dirty="0" err="1"/>
              <a:t>oz</a:t>
            </a:r>
            <a:endParaRPr lang="en-US" dirty="0"/>
          </a:p>
          <a:p>
            <a:pPr lvl="2"/>
            <a:r>
              <a:rPr lang="en-US" dirty="0"/>
              <a:t>ages 51-70: average 40, recommended 26-34 </a:t>
            </a:r>
            <a:r>
              <a:rPr lang="en-US" dirty="0" err="1" smtClean="0"/>
              <a:t>oz</a:t>
            </a:r>
            <a:endParaRPr lang="en-US" dirty="0"/>
          </a:p>
        </p:txBody>
      </p:sp>
      <p:sp>
        <p:nvSpPr>
          <p:cNvPr id="6" name="Right Arrow 5"/>
          <p:cNvSpPr/>
          <p:nvPr/>
        </p:nvSpPr>
        <p:spPr>
          <a:xfrm>
            <a:off x="7543800" y="599894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00969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228600" y="728134"/>
            <a:ext cx="8604849" cy="5672666"/>
          </a:xfrm>
        </p:spPr>
        <p:txBody>
          <a:bodyPr/>
          <a:lstStyle/>
          <a:p>
            <a:r>
              <a:rPr lang="en-US" b="1" dirty="0" smtClean="0"/>
              <a:t>Example </a:t>
            </a:r>
            <a:r>
              <a:rPr lang="en-US" b="1" dirty="0"/>
              <a:t>9</a:t>
            </a:r>
            <a:r>
              <a:rPr lang="en-US" b="1" dirty="0" smtClean="0"/>
              <a:t> </a:t>
            </a:r>
            <a:r>
              <a:rPr lang="en-US" b="1" dirty="0"/>
              <a:t>- Some need to shift to lesser amounts of some protein </a:t>
            </a:r>
            <a:r>
              <a:rPr lang="en-US" b="1" dirty="0" smtClean="0"/>
              <a:t>foods</a:t>
            </a:r>
          </a:p>
          <a:p>
            <a:pPr lvl="1"/>
            <a:r>
              <a:rPr lang="en-US" dirty="0"/>
              <a:t>Why should we care? </a:t>
            </a:r>
          </a:p>
          <a:p>
            <a:pPr lvl="1"/>
            <a:r>
              <a:rPr lang="en-US" dirty="0" smtClean="0"/>
              <a:t>Lower intakes </a:t>
            </a:r>
            <a:r>
              <a:rPr lang="en-US" dirty="0"/>
              <a:t>of fresh red meats, processed red meats and processed poultry </a:t>
            </a:r>
            <a:r>
              <a:rPr lang="en-US" dirty="0" smtClean="0"/>
              <a:t>than the typical U.S. diet are </a:t>
            </a:r>
            <a:r>
              <a:rPr lang="en-US" dirty="0"/>
              <a:t>associated </a:t>
            </a:r>
            <a:r>
              <a:rPr lang="en-US" dirty="0" smtClean="0"/>
              <a:t>with</a:t>
            </a:r>
          </a:p>
          <a:p>
            <a:pPr lvl="2"/>
            <a:r>
              <a:rPr lang="en-US" dirty="0" smtClean="0"/>
              <a:t>Reduced </a:t>
            </a:r>
            <a:r>
              <a:rPr lang="en-US" dirty="0"/>
              <a:t>risk of heart </a:t>
            </a:r>
            <a:r>
              <a:rPr lang="en-US" dirty="0" smtClean="0"/>
              <a:t>disease</a:t>
            </a:r>
          </a:p>
          <a:p>
            <a:pPr lvl="2"/>
            <a:r>
              <a:rPr lang="en-US" dirty="0" smtClean="0"/>
              <a:t>Possibly of reduced risk of </a:t>
            </a:r>
            <a:r>
              <a:rPr lang="en-US" dirty="0"/>
              <a:t>obesity, type 2 diabetes and some </a:t>
            </a:r>
            <a:r>
              <a:rPr lang="en-US" dirty="0" smtClean="0"/>
              <a:t>cancers</a:t>
            </a:r>
            <a:endParaRPr lang="en-US" dirty="0"/>
          </a:p>
        </p:txBody>
      </p:sp>
      <p:sp>
        <p:nvSpPr>
          <p:cNvPr id="6" name="Right Arrow 5"/>
          <p:cNvSpPr/>
          <p:nvPr/>
        </p:nvSpPr>
        <p:spPr>
          <a:xfrm>
            <a:off x="7543800" y="599894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11310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228600" y="728134"/>
            <a:ext cx="8604849" cy="5672666"/>
          </a:xfrm>
        </p:spPr>
        <p:txBody>
          <a:bodyPr/>
          <a:lstStyle/>
          <a:p>
            <a:r>
              <a:rPr lang="en-US" b="1" dirty="0" smtClean="0"/>
              <a:t>Example </a:t>
            </a:r>
            <a:r>
              <a:rPr lang="en-US" b="1" dirty="0"/>
              <a:t>9</a:t>
            </a:r>
            <a:r>
              <a:rPr lang="en-US" b="1" dirty="0" smtClean="0"/>
              <a:t> </a:t>
            </a:r>
            <a:r>
              <a:rPr lang="en-US" b="1" dirty="0"/>
              <a:t>- Some need to shift to lesser amounts of some </a:t>
            </a:r>
            <a:r>
              <a:rPr lang="en-US" b="1" dirty="0" smtClean="0"/>
              <a:t>protein foods. How?</a:t>
            </a:r>
          </a:p>
          <a:p>
            <a:pPr lvl="1"/>
            <a:r>
              <a:rPr lang="en-US" dirty="0"/>
              <a:t>Shift towards choosing DGA amounts of meats, poultry and </a:t>
            </a:r>
            <a:r>
              <a:rPr lang="en-US" dirty="0" smtClean="0"/>
              <a:t>eggs</a:t>
            </a:r>
          </a:p>
          <a:p>
            <a:pPr lvl="1"/>
            <a:r>
              <a:rPr lang="en-US" dirty="0" smtClean="0"/>
              <a:t>Instead, </a:t>
            </a:r>
            <a:r>
              <a:rPr lang="en-US" dirty="0"/>
              <a:t>eat more seafood, legumes or choices from other under-consumed food groups</a:t>
            </a:r>
          </a:p>
        </p:txBody>
      </p:sp>
    </p:spTree>
    <p:extLst>
      <p:ext uri="{BB962C8B-B14F-4D97-AF65-F5344CB8AC3E}">
        <p14:creationId xmlns:p14="http://schemas.microsoft.com/office/powerpoint/2010/main" val="13813967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228600" y="728134"/>
            <a:ext cx="8604849" cy="5870786"/>
          </a:xfrm>
        </p:spPr>
        <p:txBody>
          <a:bodyPr/>
          <a:lstStyle/>
          <a:p>
            <a:r>
              <a:rPr lang="en-US" b="1" dirty="0">
                <a:solidFill>
                  <a:prstClr val="black"/>
                </a:solidFill>
              </a:rPr>
              <a:t>Example </a:t>
            </a:r>
            <a:r>
              <a:rPr lang="en-US" b="1" dirty="0" smtClean="0">
                <a:solidFill>
                  <a:prstClr val="black"/>
                </a:solidFill>
              </a:rPr>
              <a:t>10 </a:t>
            </a:r>
            <a:r>
              <a:rPr lang="en-US" b="1" dirty="0">
                <a:solidFill>
                  <a:prstClr val="black"/>
                </a:solidFill>
              </a:rPr>
              <a:t>- </a:t>
            </a:r>
            <a:r>
              <a:rPr lang="en-US" b="1" dirty="0"/>
              <a:t>Shift to eating protein foods that are more nutrient-dense. How?</a:t>
            </a:r>
          </a:p>
          <a:p>
            <a:pPr lvl="1"/>
            <a:r>
              <a:rPr lang="en-US" dirty="0"/>
              <a:t>Choose lean or lower-fat </a:t>
            </a:r>
            <a:r>
              <a:rPr lang="en-US" dirty="0" smtClean="0"/>
              <a:t>versions</a:t>
            </a:r>
          </a:p>
          <a:p>
            <a:pPr lvl="1"/>
            <a:r>
              <a:rPr lang="en-US" dirty="0" smtClean="0"/>
              <a:t>Choose lower </a:t>
            </a:r>
            <a:r>
              <a:rPr lang="en-US" dirty="0"/>
              <a:t>sodium </a:t>
            </a:r>
            <a:r>
              <a:rPr lang="en-US" dirty="0" smtClean="0"/>
              <a:t>options</a:t>
            </a:r>
          </a:p>
          <a:p>
            <a:pPr lvl="0"/>
            <a:endParaRPr lang="en-US" dirty="0" smtClean="0"/>
          </a:p>
        </p:txBody>
      </p:sp>
      <p:sp>
        <p:nvSpPr>
          <p:cNvPr id="6" name="Right Arrow 5"/>
          <p:cNvSpPr/>
          <p:nvPr/>
        </p:nvSpPr>
        <p:spPr>
          <a:xfrm>
            <a:off x="7543800" y="599894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38977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228600" y="728134"/>
            <a:ext cx="8604849" cy="5870786"/>
          </a:xfrm>
        </p:spPr>
        <p:txBody>
          <a:bodyPr/>
          <a:lstStyle/>
          <a:p>
            <a:r>
              <a:rPr lang="en-US" b="1" dirty="0">
                <a:solidFill>
                  <a:prstClr val="black"/>
                </a:solidFill>
              </a:rPr>
              <a:t>Example </a:t>
            </a:r>
            <a:r>
              <a:rPr lang="en-US" b="1" dirty="0" smtClean="0">
                <a:solidFill>
                  <a:prstClr val="black"/>
                </a:solidFill>
              </a:rPr>
              <a:t>10 </a:t>
            </a:r>
            <a:r>
              <a:rPr lang="en-US" b="1" dirty="0">
                <a:solidFill>
                  <a:prstClr val="black"/>
                </a:solidFill>
              </a:rPr>
              <a:t>- </a:t>
            </a:r>
            <a:r>
              <a:rPr lang="en-US" b="1" dirty="0"/>
              <a:t>Shift to eating protein foods that are more </a:t>
            </a:r>
            <a:r>
              <a:rPr lang="en-US" b="1" dirty="0" smtClean="0"/>
              <a:t>nutrient-dense </a:t>
            </a:r>
            <a:endParaRPr lang="en-US" b="1" dirty="0"/>
          </a:p>
          <a:p>
            <a:pPr lvl="1"/>
            <a:r>
              <a:rPr lang="en-US" dirty="0" smtClean="0"/>
              <a:t>Include “processed” red meats/poultry, if desired, only if the eating pattern also stays </a:t>
            </a:r>
            <a:r>
              <a:rPr lang="en-US" dirty="0"/>
              <a:t>within limits for </a:t>
            </a:r>
            <a:r>
              <a:rPr lang="en-US" dirty="0" smtClean="0"/>
              <a:t>sodium, </a:t>
            </a:r>
            <a:r>
              <a:rPr lang="en-US" dirty="0"/>
              <a:t>saturated fats, </a:t>
            </a:r>
            <a:r>
              <a:rPr lang="en-US" dirty="0" smtClean="0"/>
              <a:t>calories + </a:t>
            </a:r>
            <a:r>
              <a:rPr lang="en-US" dirty="0"/>
              <a:t>added </a:t>
            </a:r>
            <a:r>
              <a:rPr lang="en-US" dirty="0" smtClean="0"/>
              <a:t>sugars</a:t>
            </a:r>
          </a:p>
          <a:p>
            <a:pPr lvl="1"/>
            <a:r>
              <a:rPr lang="en-US" dirty="0" smtClean="0"/>
              <a:t>Common “processed” red meats/poultry are:</a:t>
            </a:r>
          </a:p>
          <a:p>
            <a:pPr lvl="2"/>
            <a:r>
              <a:rPr lang="en-US" dirty="0" smtClean="0"/>
              <a:t>Bacon</a:t>
            </a:r>
          </a:p>
          <a:p>
            <a:pPr lvl="2"/>
            <a:r>
              <a:rPr lang="en-US" dirty="0" smtClean="0"/>
              <a:t>Hot dogs</a:t>
            </a:r>
          </a:p>
          <a:p>
            <a:pPr lvl="2"/>
            <a:r>
              <a:rPr lang="en-US" dirty="0" smtClean="0"/>
              <a:t>Sausages</a:t>
            </a:r>
          </a:p>
        </p:txBody>
      </p:sp>
      <p:sp>
        <p:nvSpPr>
          <p:cNvPr id="4" name="TextBox 3"/>
          <p:cNvSpPr txBox="1"/>
          <p:nvPr/>
        </p:nvSpPr>
        <p:spPr>
          <a:xfrm>
            <a:off x="4957011" y="4676273"/>
            <a:ext cx="3745029" cy="1384995"/>
          </a:xfrm>
          <a:prstGeom prst="rect">
            <a:avLst/>
          </a:prstGeom>
          <a:noFill/>
        </p:spPr>
        <p:txBody>
          <a:bodyPr wrap="square" rtlCol="0">
            <a:spAutoFit/>
          </a:bodyPr>
          <a:lstStyle/>
          <a:p>
            <a:pPr marL="465138" lvl="2" indent="-352425">
              <a:buFont typeface="Arial" panose="020B0604020202020204" pitchFamily="34" charset="0"/>
              <a:buChar char="•"/>
            </a:pPr>
            <a:r>
              <a:rPr lang="en-US" sz="2800" dirty="0"/>
              <a:t>Ham</a:t>
            </a:r>
          </a:p>
          <a:p>
            <a:pPr marL="465138" lvl="2" indent="-352425">
              <a:buFont typeface="Arial" panose="020B0604020202020204" pitchFamily="34" charset="0"/>
              <a:buChar char="•"/>
            </a:pPr>
            <a:r>
              <a:rPr lang="en-US" sz="2800" dirty="0" smtClean="0"/>
              <a:t>Pastrami</a:t>
            </a:r>
          </a:p>
          <a:p>
            <a:pPr marL="465138" lvl="2" indent="-352425">
              <a:buFont typeface="Arial" panose="020B0604020202020204" pitchFamily="34" charset="0"/>
              <a:buChar char="•"/>
            </a:pPr>
            <a:r>
              <a:rPr lang="en-US" sz="2800" dirty="0" smtClean="0"/>
              <a:t>Luncheon/deli </a:t>
            </a:r>
            <a:r>
              <a:rPr lang="en-US" sz="2800" dirty="0"/>
              <a:t>meats</a:t>
            </a:r>
          </a:p>
        </p:txBody>
      </p:sp>
    </p:spTree>
    <p:extLst>
      <p:ext uri="{BB962C8B-B14F-4D97-AF65-F5344CB8AC3E}">
        <p14:creationId xmlns:p14="http://schemas.microsoft.com/office/powerpoint/2010/main" val="3554837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r>
              <a:rPr lang="en-US" b="1" dirty="0" smtClean="0"/>
              <a:t>Example 11 </a:t>
            </a:r>
            <a:r>
              <a:rPr lang="en-US" b="1" dirty="0"/>
              <a:t>- Shift to </a:t>
            </a:r>
            <a:r>
              <a:rPr lang="en-US" b="1" dirty="0" smtClean="0"/>
              <a:t>consuming oils instead of solid fats. How?</a:t>
            </a:r>
            <a:endParaRPr lang="en-US" dirty="0"/>
          </a:p>
          <a:p>
            <a:pPr lvl="1"/>
            <a:r>
              <a:rPr lang="en-US" dirty="0" smtClean="0"/>
              <a:t>When cooking, use vegetable </a:t>
            </a:r>
            <a:r>
              <a:rPr lang="en-US" dirty="0"/>
              <a:t>oil </a:t>
            </a:r>
            <a:r>
              <a:rPr lang="en-US" dirty="0" smtClean="0"/>
              <a:t>instead </a:t>
            </a:r>
            <a:r>
              <a:rPr lang="en-US" dirty="0"/>
              <a:t>of solid fats </a:t>
            </a:r>
            <a:r>
              <a:rPr lang="en-US" dirty="0" smtClean="0"/>
              <a:t>(e.g., butter</a:t>
            </a:r>
            <a:r>
              <a:rPr lang="en-US" dirty="0"/>
              <a:t>, stick margarine, shortening, lard, coconut oil) </a:t>
            </a:r>
            <a:endParaRPr lang="en-US" dirty="0" smtClean="0"/>
          </a:p>
          <a:p>
            <a:pPr lvl="1"/>
            <a:r>
              <a:rPr lang="en-US" dirty="0" smtClean="0"/>
              <a:t>Increase intake </a:t>
            </a:r>
            <a:r>
              <a:rPr lang="en-US" dirty="0"/>
              <a:t>of </a:t>
            </a:r>
            <a:r>
              <a:rPr lang="en-US" dirty="0" smtClean="0"/>
              <a:t>seafood </a:t>
            </a:r>
            <a:r>
              <a:rPr lang="en-US" dirty="0"/>
              <a:t>and nuts, in place of some meat and </a:t>
            </a:r>
            <a:r>
              <a:rPr lang="en-US" dirty="0" smtClean="0"/>
              <a:t>poultry</a:t>
            </a:r>
          </a:p>
          <a:p>
            <a:pPr lvl="1"/>
            <a:r>
              <a:rPr lang="en-US" dirty="0" smtClean="0"/>
              <a:t>Choose salad </a:t>
            </a:r>
            <a:r>
              <a:rPr lang="en-US" dirty="0"/>
              <a:t>dressings and </a:t>
            </a:r>
            <a:r>
              <a:rPr lang="en-US" dirty="0" smtClean="0"/>
              <a:t>spreads </a:t>
            </a:r>
            <a:r>
              <a:rPr lang="en-US" dirty="0"/>
              <a:t>made with oils instead of solid </a:t>
            </a:r>
            <a:r>
              <a:rPr lang="en-US" dirty="0" smtClean="0"/>
              <a:t>fats</a:t>
            </a:r>
          </a:p>
        </p:txBody>
      </p:sp>
      <p:sp>
        <p:nvSpPr>
          <p:cNvPr id="5" name="Right Arrow 4"/>
          <p:cNvSpPr/>
          <p:nvPr/>
        </p:nvSpPr>
        <p:spPr>
          <a:xfrm>
            <a:off x="7543800" y="599894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068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Shifts Needed To Align</a:t>
            </a:r>
            <a:endParaRPr lang="en-US" dirty="0"/>
          </a:p>
        </p:txBody>
      </p:sp>
      <p:sp>
        <p:nvSpPr>
          <p:cNvPr id="3" name="Content Placeholder 2"/>
          <p:cNvSpPr>
            <a:spLocks noGrp="1"/>
          </p:cNvSpPr>
          <p:nvPr>
            <p:ph idx="1"/>
          </p:nvPr>
        </p:nvSpPr>
        <p:spPr>
          <a:xfrm>
            <a:off x="457199" y="728134"/>
            <a:ext cx="8376249" cy="5672666"/>
          </a:xfrm>
        </p:spPr>
        <p:txBody>
          <a:bodyPr/>
          <a:lstStyle/>
          <a:p>
            <a:r>
              <a:rPr lang="en-US" b="1" dirty="0" smtClean="0"/>
              <a:t>Example 12 - Shift to reduce added sugars to less than 10% of calories/d</a:t>
            </a:r>
            <a:endParaRPr lang="en-US" dirty="0" smtClean="0"/>
          </a:p>
          <a:p>
            <a:pPr lvl="1"/>
            <a:r>
              <a:rPr lang="en-US" dirty="0"/>
              <a:t>Why should we care? </a:t>
            </a:r>
          </a:p>
          <a:p>
            <a:pPr lvl="1"/>
            <a:r>
              <a:rPr lang="en-US" dirty="0" smtClean="0"/>
              <a:t>This shift is associated </a:t>
            </a:r>
            <a:r>
              <a:rPr lang="en-US" dirty="0"/>
              <a:t>with </a:t>
            </a:r>
            <a:endParaRPr lang="en-US" dirty="0" smtClean="0"/>
          </a:p>
          <a:p>
            <a:pPr lvl="2"/>
            <a:r>
              <a:rPr lang="en-US" dirty="0" smtClean="0"/>
              <a:t>Reduced </a:t>
            </a:r>
            <a:r>
              <a:rPr lang="en-US" dirty="0"/>
              <a:t>risk of cardiovascular disease in </a:t>
            </a:r>
            <a:r>
              <a:rPr lang="en-US" dirty="0" smtClean="0"/>
              <a:t>adults</a:t>
            </a:r>
          </a:p>
          <a:p>
            <a:pPr lvl="2"/>
            <a:r>
              <a:rPr lang="en-US" dirty="0" smtClean="0"/>
              <a:t>May also reduce </a:t>
            </a:r>
            <a:r>
              <a:rPr lang="en-US" dirty="0"/>
              <a:t>risk of obesity, type 2 diabetes, and some types of cancer in </a:t>
            </a:r>
            <a:r>
              <a:rPr lang="en-US" dirty="0" smtClean="0"/>
              <a:t>adults</a:t>
            </a:r>
            <a:endParaRPr lang="en-US" dirty="0"/>
          </a:p>
        </p:txBody>
      </p:sp>
      <p:sp>
        <p:nvSpPr>
          <p:cNvPr id="5" name="Right Arrow 4"/>
          <p:cNvSpPr/>
          <p:nvPr/>
        </p:nvSpPr>
        <p:spPr>
          <a:xfrm>
            <a:off x="7543800" y="599894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298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Shifts Needed To Align</a:t>
            </a:r>
            <a:endParaRPr lang="en-US" dirty="0"/>
          </a:p>
        </p:txBody>
      </p:sp>
      <p:sp>
        <p:nvSpPr>
          <p:cNvPr id="3" name="Content Placeholder 2"/>
          <p:cNvSpPr>
            <a:spLocks noGrp="1"/>
          </p:cNvSpPr>
          <p:nvPr>
            <p:ph idx="1"/>
          </p:nvPr>
        </p:nvSpPr>
        <p:spPr>
          <a:xfrm>
            <a:off x="457199" y="728134"/>
            <a:ext cx="8376249" cy="5672666"/>
          </a:xfrm>
        </p:spPr>
        <p:txBody>
          <a:bodyPr/>
          <a:lstStyle/>
          <a:p>
            <a:r>
              <a:rPr lang="en-US" b="1" dirty="0" smtClean="0"/>
              <a:t>Example 12 - Shift to reduce added sugars to less than 10% of calories/d. How?</a:t>
            </a:r>
            <a:endParaRPr lang="en-US" dirty="0" smtClean="0"/>
          </a:p>
          <a:p>
            <a:pPr lvl="1"/>
            <a:r>
              <a:rPr lang="en-US" dirty="0"/>
              <a:t>If you drink </a:t>
            </a:r>
            <a:r>
              <a:rPr lang="en-US" dirty="0" smtClean="0"/>
              <a:t>sugar-sweetened beverages (Regular soft drinks; Fruit drinks; Sweetened </a:t>
            </a:r>
            <a:r>
              <a:rPr lang="en-US" dirty="0"/>
              <a:t>coffee and </a:t>
            </a:r>
            <a:r>
              <a:rPr lang="en-US" dirty="0" smtClean="0"/>
              <a:t>tea; Sport drinks; Energy drinks; Beverages containing alcohol; </a:t>
            </a:r>
            <a:r>
              <a:rPr lang="en-US" dirty="0"/>
              <a:t>Flavored </a:t>
            </a:r>
            <a:r>
              <a:rPr lang="en-US" dirty="0" smtClean="0"/>
              <a:t>waters): </a:t>
            </a:r>
          </a:p>
          <a:p>
            <a:pPr lvl="2"/>
            <a:r>
              <a:rPr lang="en-US" dirty="0" smtClean="0"/>
              <a:t>Drink them less often</a:t>
            </a:r>
          </a:p>
          <a:p>
            <a:pPr lvl="2"/>
            <a:r>
              <a:rPr lang="en-US" dirty="0" smtClean="0"/>
              <a:t>Reduce portion sizes </a:t>
            </a:r>
            <a:endParaRPr lang="en-US" dirty="0"/>
          </a:p>
        </p:txBody>
      </p:sp>
      <p:sp>
        <p:nvSpPr>
          <p:cNvPr id="5" name="Right Arrow 4"/>
          <p:cNvSpPr/>
          <p:nvPr/>
        </p:nvSpPr>
        <p:spPr>
          <a:xfrm>
            <a:off x="7543800" y="599894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13021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Shifts Needed To Align</a:t>
            </a:r>
            <a:endParaRPr lang="en-US" dirty="0"/>
          </a:p>
        </p:txBody>
      </p:sp>
      <p:sp>
        <p:nvSpPr>
          <p:cNvPr id="3" name="Content Placeholder 2"/>
          <p:cNvSpPr>
            <a:spLocks noGrp="1"/>
          </p:cNvSpPr>
          <p:nvPr>
            <p:ph idx="1"/>
          </p:nvPr>
        </p:nvSpPr>
        <p:spPr>
          <a:xfrm>
            <a:off x="457199" y="728134"/>
            <a:ext cx="8376249" cy="5672666"/>
          </a:xfrm>
        </p:spPr>
        <p:txBody>
          <a:bodyPr/>
          <a:lstStyle/>
          <a:p>
            <a:r>
              <a:rPr lang="en-US" b="1" dirty="0" smtClean="0"/>
              <a:t>Example 12 - Shift to reduce added sugars to less than 10% of calories/d. How?</a:t>
            </a:r>
            <a:endParaRPr lang="en-US" dirty="0" smtClean="0"/>
          </a:p>
          <a:p>
            <a:pPr lvl="1"/>
            <a:r>
              <a:rPr lang="en-US" dirty="0" smtClean="0"/>
              <a:t>Instead of sugar-sweetened beverages, drink</a:t>
            </a:r>
          </a:p>
          <a:p>
            <a:pPr lvl="2"/>
            <a:r>
              <a:rPr lang="en-US" dirty="0" smtClean="0"/>
              <a:t>Water and other beverages with no added sugars</a:t>
            </a:r>
          </a:p>
          <a:p>
            <a:pPr lvl="2"/>
            <a:r>
              <a:rPr lang="en-US" dirty="0" smtClean="0"/>
              <a:t>Low-fat or fat-free milk</a:t>
            </a:r>
          </a:p>
          <a:p>
            <a:pPr lvl="2"/>
            <a:r>
              <a:rPr lang="en-US" dirty="0" smtClean="0"/>
              <a:t>100% fruit or vegetable juice within     recommended amounts </a:t>
            </a:r>
          </a:p>
          <a:p>
            <a:pPr lvl="2"/>
            <a:r>
              <a:rPr lang="en-US" dirty="0" smtClean="0"/>
              <a:t>Beverages low in added sugars </a:t>
            </a:r>
          </a:p>
        </p:txBody>
      </p:sp>
      <p:sp>
        <p:nvSpPr>
          <p:cNvPr id="5" name="Right Arrow 4"/>
          <p:cNvSpPr/>
          <p:nvPr/>
        </p:nvSpPr>
        <p:spPr>
          <a:xfrm>
            <a:off x="7543800" y="599894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687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tension.usu.edu/mpr/files/uploads/PowerPoints/ATagtow_MPRO_SNAP-ED_Presentation_Final_April_2015.pdf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371600"/>
            <a:ext cx="9144000" cy="4716643"/>
          </a:xfrm>
          <a:prstGeom prst="rect">
            <a:avLst/>
          </a:prstGeom>
        </p:spPr>
      </p:pic>
      <p:sp>
        <p:nvSpPr>
          <p:cNvPr id="4" name="Title 3"/>
          <p:cNvSpPr>
            <a:spLocks noGrp="1"/>
          </p:cNvSpPr>
          <p:nvPr>
            <p:ph type="title"/>
          </p:nvPr>
        </p:nvSpPr>
        <p:spPr>
          <a:xfrm>
            <a:off x="457200" y="228600"/>
            <a:ext cx="8229600" cy="1143000"/>
          </a:xfrm>
        </p:spPr>
        <p:txBody>
          <a:bodyPr>
            <a:noAutofit/>
          </a:bodyPr>
          <a:lstStyle/>
          <a:p>
            <a:pPr lvl="1" algn="ctr"/>
            <a:r>
              <a:rPr lang="en-US" sz="2400" b="1" dirty="0" smtClean="0">
                <a:latin typeface="Candara" panose="020E0502030303020204" pitchFamily="34" charset="0"/>
              </a:rPr>
              <a:t/>
            </a:r>
            <a:br>
              <a:rPr lang="en-US" sz="2400" b="1" dirty="0" smtClean="0">
                <a:latin typeface="Candara" panose="020E0502030303020204" pitchFamily="34" charset="0"/>
              </a:rPr>
            </a:br>
            <a:r>
              <a:rPr lang="en-US" sz="4400" b="1" dirty="0" smtClean="0">
                <a:latin typeface="Candara" panose="020E0502030303020204" pitchFamily="34" charset="0"/>
              </a:rPr>
              <a:t>2015-2020 DGA are 8th edition</a:t>
            </a:r>
            <a:endParaRPr lang="en-US" sz="4400" b="1" dirty="0">
              <a:latin typeface="Candara" panose="020E0502030303020204" pitchFamily="34" charset="0"/>
            </a:endParaRPr>
          </a:p>
        </p:txBody>
      </p:sp>
      <p:sp>
        <p:nvSpPr>
          <p:cNvPr id="7" name="TextBox 6"/>
          <p:cNvSpPr txBox="1"/>
          <p:nvPr/>
        </p:nvSpPr>
        <p:spPr>
          <a:xfrm>
            <a:off x="2209799" y="6124966"/>
            <a:ext cx="5722346" cy="523220"/>
          </a:xfrm>
          <a:prstGeom prst="rect">
            <a:avLst/>
          </a:prstGeom>
          <a:noFill/>
        </p:spPr>
        <p:txBody>
          <a:bodyPr wrap="square" rtlCol="0">
            <a:spAutoFit/>
          </a:bodyPr>
          <a:lstStyle/>
          <a:p>
            <a:r>
              <a:rPr lang="en-US" sz="1400" dirty="0" smtClean="0"/>
              <a:t>Adapted from:  </a:t>
            </a:r>
            <a:r>
              <a:rPr lang="en-US" sz="1400" i="1" dirty="0"/>
              <a:t>http://</a:t>
            </a:r>
            <a:r>
              <a:rPr lang="en-US" sz="1400" i="1" dirty="0" smtClean="0"/>
              <a:t>extension.usu.edu/mpr/files/uploads/PowerPoints</a:t>
            </a:r>
            <a:r>
              <a:rPr lang="en-US" sz="1400" i="1" dirty="0"/>
              <a:t>/ </a:t>
            </a:r>
            <a:endParaRPr lang="en-US" sz="1400" i="1" dirty="0" smtClean="0"/>
          </a:p>
          <a:p>
            <a:r>
              <a:rPr lang="en-US" sz="1400" i="1" dirty="0" smtClean="0"/>
              <a:t>ATagtow_MPRO_SNAP-ED_Presentation_Final_April_2015.pdf</a:t>
            </a:r>
            <a:endParaRPr lang="en-US" sz="1400" i="1" dirty="0"/>
          </a:p>
        </p:txBody>
      </p:sp>
      <p:sp>
        <p:nvSpPr>
          <p:cNvPr id="2" name="TextBox 1"/>
          <p:cNvSpPr txBox="1"/>
          <p:nvPr/>
        </p:nvSpPr>
        <p:spPr>
          <a:xfrm>
            <a:off x="7568588" y="3583391"/>
            <a:ext cx="1510098" cy="2028613"/>
          </a:xfrm>
          <a:prstGeom prst="rect">
            <a:avLst/>
          </a:prstGeom>
          <a:solidFill>
            <a:schemeClr val="bg1"/>
          </a:solidFill>
        </p:spPr>
        <p:txBody>
          <a:bodyPr wrap="square" rtlCol="0" anchor="ctr">
            <a:noAutofit/>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sz="2800" b="1" dirty="0" smtClean="0"/>
          </a:p>
          <a:p>
            <a:pPr algn="ctr"/>
            <a:endParaRPr lang="en-US" sz="2400" b="1"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8" name="Picture 7" descr="Dietary Guidelin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8588" y="3583391"/>
            <a:ext cx="1510098" cy="1498197"/>
          </a:xfrm>
          <a:prstGeom prst="rect">
            <a:avLst/>
          </a:prstGeom>
          <a:noFill/>
          <a:ln w="57150">
            <a:solidFill>
              <a:schemeClr val="accent1"/>
            </a:solidFill>
          </a:ln>
        </p:spPr>
      </p:pic>
    </p:spTree>
    <p:extLst>
      <p:ext uri="{BB962C8B-B14F-4D97-AF65-F5344CB8AC3E}">
        <p14:creationId xmlns:p14="http://schemas.microsoft.com/office/powerpoint/2010/main" val="27124946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r>
              <a:rPr lang="en-US" b="1" dirty="0" smtClean="0"/>
              <a:t>Example 12 </a:t>
            </a:r>
            <a:r>
              <a:rPr lang="en-US" b="1" dirty="0"/>
              <a:t>- Shift to reduce added sugars </a:t>
            </a:r>
            <a:r>
              <a:rPr lang="en-US" b="1" dirty="0" smtClean="0"/>
              <a:t>to </a:t>
            </a:r>
            <a:r>
              <a:rPr lang="en-US" b="1" dirty="0"/>
              <a:t>less than </a:t>
            </a:r>
            <a:r>
              <a:rPr lang="en-US" b="1" dirty="0" smtClean="0"/>
              <a:t>10% </a:t>
            </a:r>
            <a:r>
              <a:rPr lang="en-US" b="1" dirty="0"/>
              <a:t>of </a:t>
            </a:r>
            <a:r>
              <a:rPr lang="en-US" b="1" dirty="0" smtClean="0"/>
              <a:t>calories/d</a:t>
            </a:r>
            <a:endParaRPr lang="en-US" dirty="0"/>
          </a:p>
          <a:p>
            <a:pPr lvl="1"/>
            <a:r>
              <a:rPr lang="en-US" dirty="0" smtClean="0"/>
              <a:t>Limit how often you eat desserts </a:t>
            </a:r>
            <a:r>
              <a:rPr lang="en-US" dirty="0"/>
              <a:t>and sweet </a:t>
            </a:r>
            <a:r>
              <a:rPr lang="en-US" dirty="0" smtClean="0"/>
              <a:t>snacks, </a:t>
            </a:r>
            <a:r>
              <a:rPr lang="en-US" dirty="0"/>
              <a:t>or decrease portion </a:t>
            </a:r>
            <a:r>
              <a:rPr lang="en-US" dirty="0" smtClean="0"/>
              <a:t>sizes of them: </a:t>
            </a:r>
          </a:p>
          <a:p>
            <a:pPr lvl="2"/>
            <a:r>
              <a:rPr lang="en-US" dirty="0" smtClean="0"/>
              <a:t>Grain-based types: cakes</a:t>
            </a:r>
            <a:r>
              <a:rPr lang="en-US" dirty="0"/>
              <a:t>, pies, cookies, brownies, </a:t>
            </a:r>
            <a:r>
              <a:rPr lang="en-US" dirty="0" smtClean="0"/>
              <a:t>donuts</a:t>
            </a:r>
            <a:r>
              <a:rPr lang="en-US" dirty="0"/>
              <a:t>, sweet </a:t>
            </a:r>
            <a:r>
              <a:rPr lang="en-US" dirty="0" smtClean="0"/>
              <a:t>rolls, pastries</a:t>
            </a:r>
          </a:p>
          <a:p>
            <a:pPr lvl="2"/>
            <a:r>
              <a:rPr lang="en-US" dirty="0" smtClean="0"/>
              <a:t>Dairy-based types: ice </a:t>
            </a:r>
            <a:r>
              <a:rPr lang="en-US" dirty="0"/>
              <a:t>cream, other frozen desserts, </a:t>
            </a:r>
            <a:r>
              <a:rPr lang="en-US" dirty="0" smtClean="0"/>
              <a:t>puddings</a:t>
            </a:r>
          </a:p>
          <a:p>
            <a:pPr lvl="2"/>
            <a:r>
              <a:rPr lang="en-US" dirty="0" smtClean="0"/>
              <a:t>Sweets: candies, sugars, jams, syrups, sweetened toppings</a:t>
            </a:r>
          </a:p>
        </p:txBody>
      </p:sp>
      <p:sp>
        <p:nvSpPr>
          <p:cNvPr id="6" name="Right Arrow 5"/>
          <p:cNvSpPr/>
          <p:nvPr/>
        </p:nvSpPr>
        <p:spPr>
          <a:xfrm>
            <a:off x="7543800" y="599894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15763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r>
              <a:rPr lang="en-US" b="1" dirty="0" smtClean="0"/>
              <a:t>Example 12 </a:t>
            </a:r>
            <a:r>
              <a:rPr lang="en-US" b="1" dirty="0"/>
              <a:t>- Shift to reduce added sugars </a:t>
            </a:r>
            <a:r>
              <a:rPr lang="en-US" b="1" dirty="0" smtClean="0"/>
              <a:t>to </a:t>
            </a:r>
            <a:r>
              <a:rPr lang="en-US" b="1" dirty="0"/>
              <a:t>less than </a:t>
            </a:r>
            <a:r>
              <a:rPr lang="en-US" b="1" dirty="0" smtClean="0"/>
              <a:t>10% </a:t>
            </a:r>
            <a:r>
              <a:rPr lang="en-US" b="1" dirty="0"/>
              <a:t>of </a:t>
            </a:r>
            <a:r>
              <a:rPr lang="en-US" b="1" dirty="0" smtClean="0"/>
              <a:t>calories/d. How?</a:t>
            </a:r>
            <a:endParaRPr lang="en-US" dirty="0"/>
          </a:p>
          <a:p>
            <a:pPr lvl="1"/>
            <a:r>
              <a:rPr lang="en-US" dirty="0"/>
              <a:t>Choose yogurt </a:t>
            </a:r>
            <a:r>
              <a:rPr lang="en-US" dirty="0" smtClean="0"/>
              <a:t>and other dairy foods that have no added sugars </a:t>
            </a:r>
          </a:p>
          <a:p>
            <a:pPr lvl="1"/>
            <a:r>
              <a:rPr lang="en-US" dirty="0" smtClean="0"/>
              <a:t>Choose </a:t>
            </a:r>
            <a:r>
              <a:rPr lang="en-US" dirty="0"/>
              <a:t>unsweetened or no-sugar-added versions of canned </a:t>
            </a:r>
            <a:r>
              <a:rPr lang="en-US" dirty="0" smtClean="0"/>
              <a:t>fruit and </a:t>
            </a:r>
            <a:r>
              <a:rPr lang="en-US" dirty="0"/>
              <a:t>fruit sauces (e.g., </a:t>
            </a:r>
            <a:r>
              <a:rPr lang="en-US" dirty="0" smtClean="0"/>
              <a:t>applesauce)</a:t>
            </a:r>
          </a:p>
        </p:txBody>
      </p:sp>
    </p:spTree>
    <p:extLst>
      <p:ext uri="{BB962C8B-B14F-4D97-AF65-F5344CB8AC3E}">
        <p14:creationId xmlns:p14="http://schemas.microsoft.com/office/powerpoint/2010/main" val="4927431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913298"/>
          </a:xfrm>
        </p:spPr>
        <p:txBody>
          <a:bodyPr/>
          <a:lstStyle/>
          <a:p>
            <a:r>
              <a:rPr lang="en-US" b="1" dirty="0" smtClean="0"/>
              <a:t>Example 13 - </a:t>
            </a:r>
            <a:r>
              <a:rPr lang="en-US" b="1" dirty="0"/>
              <a:t>Shift to </a:t>
            </a:r>
            <a:r>
              <a:rPr lang="en-US" b="1" dirty="0" smtClean="0"/>
              <a:t>reduce intake of saturated and solid fats </a:t>
            </a:r>
            <a:r>
              <a:rPr lang="en-US" b="1" dirty="0"/>
              <a:t>to less than 10% of </a:t>
            </a:r>
            <a:r>
              <a:rPr lang="en-US" b="1" dirty="0" smtClean="0"/>
              <a:t>calories/day </a:t>
            </a:r>
            <a:endParaRPr lang="en-US" dirty="0"/>
          </a:p>
          <a:p>
            <a:pPr lvl="1"/>
            <a:r>
              <a:rPr lang="en-US" dirty="0" smtClean="0"/>
              <a:t>Why </a:t>
            </a:r>
            <a:r>
              <a:rPr lang="en-US" dirty="0"/>
              <a:t>should we care? </a:t>
            </a:r>
          </a:p>
          <a:p>
            <a:pPr lvl="1"/>
            <a:r>
              <a:rPr lang="en-US" dirty="0" smtClean="0"/>
              <a:t>This shift is </a:t>
            </a:r>
            <a:r>
              <a:rPr lang="en-US" dirty="0"/>
              <a:t>associated with </a:t>
            </a:r>
            <a:r>
              <a:rPr lang="en-US" dirty="0" smtClean="0"/>
              <a:t>reduced </a:t>
            </a:r>
            <a:r>
              <a:rPr lang="en-US" dirty="0"/>
              <a:t>risk of heart attacks and death from heart </a:t>
            </a:r>
            <a:r>
              <a:rPr lang="en-US" dirty="0" smtClean="0"/>
              <a:t>disease</a:t>
            </a:r>
          </a:p>
          <a:p>
            <a:pPr lvl="1"/>
            <a:r>
              <a:rPr lang="en-US" dirty="0" smtClean="0"/>
              <a:t>This shift will substantially reduce </a:t>
            </a:r>
            <a:r>
              <a:rPr lang="en-US" dirty="0"/>
              <a:t>excess </a:t>
            </a:r>
            <a:r>
              <a:rPr lang="en-US" dirty="0" smtClean="0"/>
              <a:t>calories </a:t>
            </a:r>
            <a:r>
              <a:rPr lang="en-US" dirty="0"/>
              <a:t>in the typical U.S. </a:t>
            </a:r>
            <a:r>
              <a:rPr lang="en-US" dirty="0" smtClean="0"/>
              <a:t>diet</a:t>
            </a:r>
            <a:endParaRPr lang="en-US" dirty="0"/>
          </a:p>
          <a:p>
            <a:pPr marL="457200" lvl="1" indent="0">
              <a:buNone/>
            </a:pPr>
            <a:endParaRPr lang="en-US" dirty="0" smtClean="0"/>
          </a:p>
        </p:txBody>
      </p:sp>
    </p:spTree>
    <p:extLst>
      <p:ext uri="{BB962C8B-B14F-4D97-AF65-F5344CB8AC3E}">
        <p14:creationId xmlns:p14="http://schemas.microsoft.com/office/powerpoint/2010/main" val="3964723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949392"/>
          </a:xfrm>
        </p:spPr>
        <p:txBody>
          <a:bodyPr/>
          <a:lstStyle/>
          <a:p>
            <a:r>
              <a:rPr lang="en-US" b="1" dirty="0" smtClean="0"/>
              <a:t>Example 13 - </a:t>
            </a:r>
            <a:r>
              <a:rPr lang="en-US" b="1" dirty="0"/>
              <a:t>Shift to </a:t>
            </a:r>
            <a:r>
              <a:rPr lang="en-US" b="1" dirty="0" smtClean="0"/>
              <a:t>reduce intake of saturated and solid fats </a:t>
            </a:r>
            <a:r>
              <a:rPr lang="en-US" b="1" dirty="0"/>
              <a:t>to less than 10% of </a:t>
            </a:r>
            <a:r>
              <a:rPr lang="en-US" b="1" dirty="0" smtClean="0"/>
              <a:t>calories/d</a:t>
            </a:r>
            <a:endParaRPr lang="en-US" dirty="0"/>
          </a:p>
          <a:p>
            <a:pPr lvl="1"/>
            <a:r>
              <a:rPr lang="en-US" dirty="0"/>
              <a:t>“Solid fats” are added to many </a:t>
            </a:r>
            <a:r>
              <a:rPr lang="en-US" dirty="0" smtClean="0"/>
              <a:t>foods + are</a:t>
            </a:r>
            <a:endParaRPr lang="en-US" dirty="0"/>
          </a:p>
          <a:p>
            <a:pPr lvl="2"/>
            <a:r>
              <a:rPr lang="en-US" dirty="0"/>
              <a:t>Fats that are solid at room temperature</a:t>
            </a:r>
          </a:p>
          <a:p>
            <a:pPr lvl="2"/>
            <a:r>
              <a:rPr lang="en-US" dirty="0" smtClean="0"/>
              <a:t>The </a:t>
            </a:r>
            <a:r>
              <a:rPr lang="en-US" dirty="0"/>
              <a:t>major source of </a:t>
            </a:r>
            <a:r>
              <a:rPr lang="en-US" dirty="0" smtClean="0"/>
              <a:t>saturated fats in the U.S.</a:t>
            </a:r>
          </a:p>
          <a:p>
            <a:pPr lvl="1"/>
            <a:r>
              <a:rPr lang="en-US" dirty="0" smtClean="0"/>
              <a:t>Foods </a:t>
            </a:r>
            <a:r>
              <a:rPr lang="en-US" dirty="0"/>
              <a:t>high in saturated fats include:</a:t>
            </a:r>
          </a:p>
          <a:p>
            <a:pPr lvl="2"/>
            <a:r>
              <a:rPr lang="en-US" dirty="0"/>
              <a:t>Coconut oil, palm oil, palm kernel oil, hydrogenated vegetable oils, meats that are not labeled as lean, poultry fats, butter, cream, cheeses, whole milk</a:t>
            </a:r>
          </a:p>
          <a:p>
            <a:pPr lvl="1"/>
            <a:endParaRPr lang="en-US" dirty="0"/>
          </a:p>
        </p:txBody>
      </p:sp>
      <p:sp>
        <p:nvSpPr>
          <p:cNvPr id="5" name="Right Arrow 4"/>
          <p:cNvSpPr/>
          <p:nvPr/>
        </p:nvSpPr>
        <p:spPr>
          <a:xfrm>
            <a:off x="7543800" y="6192894"/>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54981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320843" y="728134"/>
            <a:ext cx="8512606" cy="5672666"/>
          </a:xfrm>
        </p:spPr>
        <p:txBody>
          <a:bodyPr/>
          <a:lstStyle/>
          <a:p>
            <a:r>
              <a:rPr lang="en-US" b="1" dirty="0" smtClean="0"/>
              <a:t>Example 13 - </a:t>
            </a:r>
            <a:r>
              <a:rPr lang="en-US" b="1" dirty="0"/>
              <a:t>Shift to reduce </a:t>
            </a:r>
            <a:r>
              <a:rPr lang="en-US" b="1" dirty="0" smtClean="0"/>
              <a:t>intake of saturated and solid fats</a:t>
            </a:r>
            <a:endParaRPr lang="en-US" dirty="0"/>
          </a:p>
          <a:p>
            <a:pPr lvl="1"/>
            <a:r>
              <a:rPr lang="en-US" dirty="0" smtClean="0"/>
              <a:t>Dietary solid/saturated fats are mainly in:</a:t>
            </a:r>
          </a:p>
          <a:p>
            <a:pPr lvl="2"/>
            <a:r>
              <a:rPr lang="en-US" dirty="0" smtClean="0"/>
              <a:t>Mixed </a:t>
            </a:r>
            <a:r>
              <a:rPr lang="en-US" dirty="0"/>
              <a:t>dishes containing cheese, meat or both, such as burgers, sandwiches, tacos, </a:t>
            </a:r>
            <a:r>
              <a:rPr lang="en-US" dirty="0" smtClean="0"/>
              <a:t>pizza; </a:t>
            </a:r>
          </a:p>
          <a:p>
            <a:pPr lvl="2"/>
            <a:r>
              <a:rPr lang="en-US" dirty="0" smtClean="0"/>
              <a:t>Snacks </a:t>
            </a:r>
            <a:r>
              <a:rPr lang="en-US" dirty="0"/>
              <a:t>+ sweets; </a:t>
            </a:r>
            <a:r>
              <a:rPr lang="en-US" dirty="0" smtClean="0"/>
              <a:t>Protein </a:t>
            </a:r>
            <a:r>
              <a:rPr lang="en-US" dirty="0"/>
              <a:t>foods; Dairy </a:t>
            </a:r>
            <a:r>
              <a:rPr lang="en-US" dirty="0" smtClean="0"/>
              <a:t>products </a:t>
            </a:r>
          </a:p>
        </p:txBody>
      </p:sp>
    </p:spTree>
    <p:extLst>
      <p:ext uri="{BB962C8B-B14F-4D97-AF65-F5344CB8AC3E}">
        <p14:creationId xmlns:p14="http://schemas.microsoft.com/office/powerpoint/2010/main" val="3015167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913298"/>
          </a:xfrm>
        </p:spPr>
        <p:txBody>
          <a:bodyPr/>
          <a:lstStyle/>
          <a:p>
            <a:r>
              <a:rPr lang="en-US" b="1" dirty="0" smtClean="0"/>
              <a:t>Example 13 - </a:t>
            </a:r>
            <a:r>
              <a:rPr lang="en-US" b="1" dirty="0"/>
              <a:t>Shift to </a:t>
            </a:r>
            <a:r>
              <a:rPr lang="en-US" b="1" dirty="0" smtClean="0"/>
              <a:t>reduce intake of saturated and solid fats </a:t>
            </a:r>
            <a:r>
              <a:rPr lang="en-US" b="1" dirty="0"/>
              <a:t>to less than 10% of calories/d. </a:t>
            </a:r>
            <a:r>
              <a:rPr lang="en-US" b="1" dirty="0" smtClean="0"/>
              <a:t>How?</a:t>
            </a:r>
            <a:endParaRPr lang="en-US" dirty="0"/>
          </a:p>
          <a:p>
            <a:pPr lvl="1"/>
            <a:r>
              <a:rPr lang="en-US" dirty="0" smtClean="0"/>
              <a:t>Replace saturated fats with </a:t>
            </a:r>
            <a:r>
              <a:rPr lang="en-US" dirty="0"/>
              <a:t>unsaturated </a:t>
            </a:r>
            <a:r>
              <a:rPr lang="en-US" dirty="0" smtClean="0"/>
              <a:t>fats, </a:t>
            </a:r>
            <a:r>
              <a:rPr lang="en-US" dirty="0"/>
              <a:t>especially polyunsaturated fats, </a:t>
            </a:r>
            <a:r>
              <a:rPr lang="en-US" dirty="0" smtClean="0"/>
              <a:t>while also keeping </a:t>
            </a:r>
            <a:r>
              <a:rPr lang="en-US" dirty="0"/>
              <a:t>total dietary fats within </a:t>
            </a:r>
            <a:r>
              <a:rPr lang="en-US" dirty="0" smtClean="0"/>
              <a:t>DGA levels</a:t>
            </a:r>
          </a:p>
          <a:p>
            <a:pPr lvl="1"/>
            <a:r>
              <a:rPr lang="en-US" dirty="0"/>
              <a:t>Note: Replacing total dietary fat or saturated fats with carbohydrates is NOT associated with reduced risk of heart </a:t>
            </a:r>
            <a:r>
              <a:rPr lang="en-US" dirty="0" smtClean="0"/>
              <a:t>disease</a:t>
            </a:r>
          </a:p>
          <a:p>
            <a:pPr marL="457200" lvl="1" indent="0">
              <a:buNone/>
            </a:pPr>
            <a:endParaRPr lang="en-US" dirty="0" smtClean="0"/>
          </a:p>
        </p:txBody>
      </p:sp>
      <p:sp>
        <p:nvSpPr>
          <p:cNvPr id="5" name="Right Arrow 4"/>
          <p:cNvSpPr/>
          <p:nvPr/>
        </p:nvSpPr>
        <p:spPr>
          <a:xfrm>
            <a:off x="7543800" y="6156800"/>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4254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r>
              <a:rPr lang="en-US" b="1" dirty="0" smtClean="0"/>
              <a:t>Example 13 - </a:t>
            </a:r>
            <a:r>
              <a:rPr lang="en-US" b="1" dirty="0"/>
              <a:t>Shift to reduce intake of saturated and solid </a:t>
            </a:r>
            <a:r>
              <a:rPr lang="en-US" b="1" dirty="0" smtClean="0"/>
              <a:t>fats. How?</a:t>
            </a:r>
            <a:endParaRPr lang="en-US" dirty="0"/>
          </a:p>
          <a:p>
            <a:pPr lvl="1"/>
            <a:r>
              <a:rPr lang="en-US" dirty="0" smtClean="0"/>
              <a:t>Change </a:t>
            </a:r>
            <a:r>
              <a:rPr lang="en-US" dirty="0"/>
              <a:t>ingredients in mixed dishes to increase the amounts of vegetables, whole grains, lean </a:t>
            </a:r>
            <a:r>
              <a:rPr lang="en-US" dirty="0" smtClean="0"/>
              <a:t>meat, </a:t>
            </a:r>
            <a:r>
              <a:rPr lang="en-US" dirty="0"/>
              <a:t>and low-fat or fat-free cheese, instead of </a:t>
            </a:r>
            <a:r>
              <a:rPr lang="en-US" dirty="0" smtClean="0"/>
              <a:t>putting some </a:t>
            </a:r>
            <a:r>
              <a:rPr lang="en-US" dirty="0"/>
              <a:t>of the fatty meat and/or regular cheese in the </a:t>
            </a:r>
            <a:r>
              <a:rPr lang="en-US" dirty="0" smtClean="0"/>
              <a:t>dish</a:t>
            </a:r>
          </a:p>
          <a:p>
            <a:pPr lvl="1"/>
            <a:r>
              <a:rPr lang="en-US" dirty="0"/>
              <a:t>Prepare foods using oils high in polyunsaturated </a:t>
            </a:r>
            <a:r>
              <a:rPr lang="en-US" dirty="0" smtClean="0"/>
              <a:t>or </a:t>
            </a:r>
            <a:r>
              <a:rPr lang="en-US" dirty="0"/>
              <a:t>monounsaturated fats, instead of </a:t>
            </a:r>
            <a:r>
              <a:rPr lang="en-US" dirty="0" smtClean="0"/>
              <a:t>using foods </a:t>
            </a:r>
            <a:r>
              <a:rPr lang="en-US" dirty="0"/>
              <a:t>high in saturated </a:t>
            </a:r>
            <a:r>
              <a:rPr lang="en-US" dirty="0" smtClean="0"/>
              <a:t>fats</a:t>
            </a:r>
            <a:endParaRPr lang="en-US" dirty="0"/>
          </a:p>
          <a:p>
            <a:pPr marL="457200" lvl="1" indent="0">
              <a:buNone/>
            </a:pPr>
            <a:endParaRPr lang="en-US" dirty="0" smtClean="0"/>
          </a:p>
        </p:txBody>
      </p:sp>
      <p:sp>
        <p:nvSpPr>
          <p:cNvPr id="5" name="Right Arrow 4"/>
          <p:cNvSpPr/>
          <p:nvPr/>
        </p:nvSpPr>
        <p:spPr>
          <a:xfrm>
            <a:off x="7543800" y="599894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71078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r>
              <a:rPr lang="en-US" b="1" dirty="0" smtClean="0"/>
              <a:t>Example 13 - </a:t>
            </a:r>
            <a:r>
              <a:rPr lang="en-US" b="1" dirty="0"/>
              <a:t>Shift to reduce intake of saturated and solid fats</a:t>
            </a:r>
            <a:r>
              <a:rPr lang="en-US" b="1" dirty="0" smtClean="0"/>
              <a:t>. How?</a:t>
            </a:r>
            <a:endParaRPr lang="en-US" dirty="0"/>
          </a:p>
          <a:p>
            <a:pPr lvl="1"/>
            <a:r>
              <a:rPr lang="en-US" dirty="0" smtClean="0"/>
              <a:t>Read </a:t>
            </a:r>
            <a:r>
              <a:rPr lang="en-US" dirty="0"/>
              <a:t>food labels to choose </a:t>
            </a:r>
            <a:r>
              <a:rPr lang="en-US" dirty="0" smtClean="0"/>
              <a:t>foods (esp. snack foods, sweets + dairy products) lower </a:t>
            </a:r>
            <a:r>
              <a:rPr lang="en-US" dirty="0"/>
              <a:t>in saturated </a:t>
            </a:r>
            <a:r>
              <a:rPr lang="en-US" dirty="0" smtClean="0"/>
              <a:t>fats, </a:t>
            </a:r>
            <a:r>
              <a:rPr lang="en-US" dirty="0"/>
              <a:t>and higher in polyunsaturated </a:t>
            </a:r>
            <a:r>
              <a:rPr lang="en-US" dirty="0" smtClean="0"/>
              <a:t>or </a:t>
            </a:r>
            <a:r>
              <a:rPr lang="en-US" dirty="0"/>
              <a:t>monounsaturated </a:t>
            </a:r>
            <a:r>
              <a:rPr lang="en-US" dirty="0" smtClean="0"/>
              <a:t>fats</a:t>
            </a:r>
          </a:p>
          <a:p>
            <a:pPr lvl="2"/>
            <a:r>
              <a:rPr lang="en-US" dirty="0"/>
              <a:t>Eat smaller portions of foods high in saturated fats, and/or eat them less often</a:t>
            </a:r>
          </a:p>
          <a:p>
            <a:pPr lvl="1"/>
            <a:r>
              <a:rPr lang="en-US" dirty="0" smtClean="0"/>
              <a:t>Use </a:t>
            </a:r>
            <a:r>
              <a:rPr lang="en-US" dirty="0"/>
              <a:t>oil-based dressings </a:t>
            </a:r>
            <a:r>
              <a:rPr lang="en-US" dirty="0" smtClean="0"/>
              <a:t>+ </a:t>
            </a:r>
            <a:r>
              <a:rPr lang="en-US" dirty="0"/>
              <a:t>spreads on </a:t>
            </a:r>
            <a:r>
              <a:rPr lang="en-US" dirty="0" smtClean="0"/>
              <a:t>foods, not </a:t>
            </a:r>
            <a:r>
              <a:rPr lang="en-US" dirty="0"/>
              <a:t>those made from solid fats (e.g., butter, stick margarine, cream cheese)</a:t>
            </a:r>
          </a:p>
          <a:p>
            <a:pPr marL="457200" lvl="1" indent="0">
              <a:buNone/>
            </a:pPr>
            <a:endParaRPr lang="en-US" dirty="0" smtClean="0"/>
          </a:p>
          <a:p>
            <a:pPr lvl="1"/>
            <a:endParaRPr lang="en-US" dirty="0" smtClean="0"/>
          </a:p>
        </p:txBody>
      </p:sp>
      <p:sp>
        <p:nvSpPr>
          <p:cNvPr id="5" name="Right Arrow 4"/>
          <p:cNvSpPr/>
          <p:nvPr/>
        </p:nvSpPr>
        <p:spPr>
          <a:xfrm>
            <a:off x="7543800" y="6158484"/>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888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r>
              <a:rPr lang="en-US" b="1" dirty="0" smtClean="0"/>
              <a:t>Example 13 - </a:t>
            </a:r>
            <a:r>
              <a:rPr lang="en-US" b="1" dirty="0"/>
              <a:t>Shift to reduce intake of saturated and solid fats</a:t>
            </a:r>
            <a:r>
              <a:rPr lang="en-US" b="1" dirty="0" smtClean="0"/>
              <a:t>. How?</a:t>
            </a:r>
            <a:endParaRPr lang="en-US" dirty="0"/>
          </a:p>
          <a:p>
            <a:pPr lvl="1"/>
            <a:r>
              <a:rPr lang="en-US" dirty="0"/>
              <a:t>Choose lower-fat versions of </a:t>
            </a:r>
            <a:r>
              <a:rPr lang="en-US" dirty="0" smtClean="0"/>
              <a:t>foods + beverages </a:t>
            </a:r>
            <a:r>
              <a:rPr lang="en-US" dirty="0"/>
              <a:t>that contain saturated fats </a:t>
            </a:r>
          </a:p>
          <a:p>
            <a:pPr lvl="2"/>
            <a:r>
              <a:rPr lang="en-US" dirty="0" smtClean="0"/>
              <a:t>Lean cuts </a:t>
            </a:r>
            <a:r>
              <a:rPr lang="en-US" dirty="0"/>
              <a:t>of </a:t>
            </a:r>
            <a:r>
              <a:rPr lang="en-US" dirty="0" smtClean="0"/>
              <a:t>meat, not fatty cuts</a:t>
            </a:r>
          </a:p>
          <a:p>
            <a:pPr lvl="2"/>
            <a:r>
              <a:rPr lang="en-US" dirty="0" smtClean="0"/>
              <a:t>Skinless poultry; discard the skin</a:t>
            </a:r>
          </a:p>
          <a:p>
            <a:pPr lvl="2"/>
            <a:r>
              <a:rPr lang="en-US" dirty="0"/>
              <a:t>Fat-free or low-fat </a:t>
            </a:r>
            <a:r>
              <a:rPr lang="en-US" dirty="0" smtClean="0"/>
              <a:t>milk, </a:t>
            </a:r>
            <a:r>
              <a:rPr lang="en-US" dirty="0"/>
              <a:t>not 2% or whole </a:t>
            </a:r>
            <a:r>
              <a:rPr lang="en-US" dirty="0" smtClean="0"/>
              <a:t>milk </a:t>
            </a:r>
          </a:p>
          <a:p>
            <a:pPr lvl="2"/>
            <a:r>
              <a:rPr lang="en-US" dirty="0" smtClean="0"/>
              <a:t>Low-fat or fat-free cheeses, </a:t>
            </a:r>
            <a:r>
              <a:rPr lang="en-US" dirty="0"/>
              <a:t>not regular </a:t>
            </a:r>
            <a:r>
              <a:rPr lang="en-US" dirty="0" smtClean="0"/>
              <a:t>cheeses</a:t>
            </a:r>
          </a:p>
          <a:p>
            <a:pPr lvl="2"/>
            <a:r>
              <a:rPr lang="en-US" dirty="0" smtClean="0"/>
              <a:t>Fat-free creams and yogurt, not regular types</a:t>
            </a:r>
            <a:endParaRPr lang="en-US" dirty="0"/>
          </a:p>
        </p:txBody>
      </p:sp>
    </p:spTree>
    <p:extLst>
      <p:ext uri="{BB962C8B-B14F-4D97-AF65-F5344CB8AC3E}">
        <p14:creationId xmlns:p14="http://schemas.microsoft.com/office/powerpoint/2010/main" val="27068520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r>
              <a:rPr lang="en-US" b="1" dirty="0" smtClean="0"/>
              <a:t>Example 14 </a:t>
            </a:r>
            <a:r>
              <a:rPr lang="en-US" b="1" dirty="0"/>
              <a:t>- Shift </a:t>
            </a:r>
            <a:r>
              <a:rPr lang="en-US" b="1" dirty="0" smtClean="0"/>
              <a:t>food choices to </a:t>
            </a:r>
            <a:r>
              <a:rPr lang="en-US" b="1" dirty="0"/>
              <a:t>reduce </a:t>
            </a:r>
            <a:r>
              <a:rPr lang="en-US" b="1" dirty="0" smtClean="0"/>
              <a:t>sodium intake to less </a:t>
            </a:r>
            <a:r>
              <a:rPr lang="en-US" b="1" dirty="0"/>
              <a:t>than </a:t>
            </a:r>
            <a:r>
              <a:rPr lang="en-US" b="1" dirty="0" smtClean="0"/>
              <a:t>2,300 mg/day </a:t>
            </a:r>
            <a:endParaRPr lang="en-US" b="1" dirty="0"/>
          </a:p>
          <a:p>
            <a:pPr lvl="1"/>
            <a:r>
              <a:rPr lang="en-US" dirty="0" smtClean="0"/>
              <a:t>Why should we care?</a:t>
            </a:r>
          </a:p>
          <a:p>
            <a:pPr lvl="1"/>
            <a:r>
              <a:rPr lang="en-US" dirty="0" smtClean="0"/>
              <a:t>This shift is associated with reduced blood pressure</a:t>
            </a:r>
          </a:p>
          <a:p>
            <a:pPr lvl="1"/>
            <a:r>
              <a:rPr lang="en-US" dirty="0" smtClean="0"/>
              <a:t>Most </a:t>
            </a:r>
            <a:r>
              <a:rPr lang="en-US" dirty="0"/>
              <a:t>people typically consume too much </a:t>
            </a:r>
            <a:r>
              <a:rPr lang="en-US" dirty="0" smtClean="0"/>
              <a:t>sodium/day: </a:t>
            </a:r>
          </a:p>
          <a:p>
            <a:pPr lvl="2"/>
            <a:r>
              <a:rPr lang="en-US" dirty="0" smtClean="0"/>
              <a:t>For adult </a:t>
            </a:r>
            <a:r>
              <a:rPr lang="en-US" dirty="0"/>
              <a:t>men, the average intake is 4,240 </a:t>
            </a:r>
            <a:r>
              <a:rPr lang="en-US" dirty="0" smtClean="0"/>
              <a:t>mg</a:t>
            </a:r>
          </a:p>
          <a:p>
            <a:pPr lvl="2"/>
            <a:r>
              <a:rPr lang="en-US" dirty="0" smtClean="0"/>
              <a:t>For </a:t>
            </a:r>
            <a:r>
              <a:rPr lang="en-US" dirty="0"/>
              <a:t>adult women, the average is 2,980 </a:t>
            </a:r>
            <a:r>
              <a:rPr lang="en-US" dirty="0" smtClean="0"/>
              <a:t>mg</a:t>
            </a:r>
          </a:p>
        </p:txBody>
      </p:sp>
    </p:spTree>
    <p:extLst>
      <p:ext uri="{BB962C8B-B14F-4D97-AF65-F5344CB8AC3E}">
        <p14:creationId xmlns:p14="http://schemas.microsoft.com/office/powerpoint/2010/main" val="92237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2015-2020 </a:t>
            </a:r>
            <a:r>
              <a:rPr lang="en-US" dirty="0"/>
              <a:t>DGA</a:t>
            </a:r>
          </a:p>
        </p:txBody>
      </p:sp>
      <p:sp>
        <p:nvSpPr>
          <p:cNvPr id="3" name="Content Placeholder 2"/>
          <p:cNvSpPr>
            <a:spLocks noGrp="1"/>
          </p:cNvSpPr>
          <p:nvPr>
            <p:ph idx="1"/>
          </p:nvPr>
        </p:nvSpPr>
        <p:spPr/>
        <p:txBody>
          <a:bodyPr/>
          <a:lstStyle/>
          <a:p>
            <a:r>
              <a:rPr lang="en-US" dirty="0" smtClean="0"/>
              <a:t>Available online, at</a:t>
            </a:r>
          </a:p>
          <a:p>
            <a:pPr lvl="1"/>
            <a:r>
              <a:rPr lang="en-US" i="1" dirty="0" smtClean="0"/>
              <a:t>www.health.gov/dietaryguidelines</a:t>
            </a:r>
            <a:endParaRPr lang="en-US" dirty="0" smtClean="0"/>
          </a:p>
          <a:p>
            <a:r>
              <a:rPr lang="en-US" dirty="0" smtClean="0"/>
              <a:t>PDF file is 213 pages</a:t>
            </a:r>
          </a:p>
          <a:p>
            <a:r>
              <a:rPr lang="en-US" dirty="0" smtClean="0"/>
              <a:t>Published 1/7/2016 by</a:t>
            </a:r>
          </a:p>
          <a:p>
            <a:pPr lvl="1"/>
            <a:r>
              <a:rPr lang="en-US" dirty="0" smtClean="0"/>
              <a:t>USDA’s Center </a:t>
            </a:r>
            <a:r>
              <a:rPr lang="en-US" dirty="0"/>
              <a:t>for Nutrition Policy and </a:t>
            </a:r>
            <a:r>
              <a:rPr lang="en-US" dirty="0" smtClean="0"/>
              <a:t>Promotion, and</a:t>
            </a:r>
          </a:p>
          <a:p>
            <a:pPr lvl="1"/>
            <a:r>
              <a:rPr lang="en-US" dirty="0" smtClean="0"/>
              <a:t>U.S</a:t>
            </a:r>
            <a:r>
              <a:rPr lang="en-US" dirty="0"/>
              <a:t>. Health &amp; Human </a:t>
            </a:r>
            <a:r>
              <a:rPr lang="en-US" dirty="0" smtClean="0"/>
              <a:t>Services’ (HHS) Office </a:t>
            </a:r>
            <a:r>
              <a:rPr lang="en-US" dirty="0"/>
              <a:t>of Disease Prevention and Health </a:t>
            </a:r>
            <a:r>
              <a:rPr lang="en-US" dirty="0" smtClean="0"/>
              <a:t>Promotion</a:t>
            </a:r>
            <a:endParaRPr lang="en-US" i="1" dirty="0"/>
          </a:p>
          <a:p>
            <a:endParaRPr lang="en-US" dirty="0"/>
          </a:p>
        </p:txBody>
      </p:sp>
    </p:spTree>
    <p:extLst>
      <p:ext uri="{BB962C8B-B14F-4D97-AF65-F5344CB8AC3E}">
        <p14:creationId xmlns:p14="http://schemas.microsoft.com/office/powerpoint/2010/main" val="33872369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r>
              <a:rPr lang="en-US" b="1" dirty="0" smtClean="0"/>
              <a:t>Example 14 </a:t>
            </a:r>
            <a:r>
              <a:rPr lang="en-US" b="1" dirty="0"/>
              <a:t>- Shift </a:t>
            </a:r>
            <a:r>
              <a:rPr lang="en-US" b="1" dirty="0" smtClean="0"/>
              <a:t>food choices to </a:t>
            </a:r>
            <a:r>
              <a:rPr lang="en-US" b="1" dirty="0"/>
              <a:t>reduce </a:t>
            </a:r>
            <a:r>
              <a:rPr lang="en-US" b="1" dirty="0" smtClean="0"/>
              <a:t>sodium intake. How?</a:t>
            </a:r>
            <a:endParaRPr lang="en-US" dirty="0"/>
          </a:p>
          <a:p>
            <a:pPr lvl="1"/>
            <a:r>
              <a:rPr lang="en-US" dirty="0" smtClean="0"/>
              <a:t>Read the Nutrition Facts label (esp. for pizza</a:t>
            </a:r>
            <a:r>
              <a:rPr lang="en-US" dirty="0"/>
              <a:t>, pasta dishes, sauces, </a:t>
            </a:r>
            <a:r>
              <a:rPr lang="en-US" dirty="0" smtClean="0"/>
              <a:t>soups, other mixed dishes, protein foods + grain foods) </a:t>
            </a:r>
          </a:p>
          <a:p>
            <a:pPr lvl="2"/>
            <a:r>
              <a:rPr lang="en-US" dirty="0" smtClean="0"/>
              <a:t>Choose foods with less sodium per serving</a:t>
            </a:r>
          </a:p>
          <a:p>
            <a:pPr lvl="2"/>
            <a:r>
              <a:rPr lang="en-US" dirty="0" smtClean="0"/>
              <a:t>Choose low-sodium, reduced-sodium and no-salt-added forms of high sodium foods</a:t>
            </a:r>
          </a:p>
          <a:p>
            <a:pPr lvl="2"/>
            <a:r>
              <a:rPr lang="en-US" dirty="0" smtClean="0"/>
              <a:t>If eating foods high in sodium, reduce portion sizes and/or eat them less often</a:t>
            </a:r>
          </a:p>
          <a:p>
            <a:pPr lvl="1"/>
            <a:endParaRPr lang="en-US" dirty="0" smtClean="0"/>
          </a:p>
        </p:txBody>
      </p:sp>
    </p:spTree>
    <p:extLst>
      <p:ext uri="{BB962C8B-B14F-4D97-AF65-F5344CB8AC3E}">
        <p14:creationId xmlns:p14="http://schemas.microsoft.com/office/powerpoint/2010/main" val="3361614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r>
              <a:rPr lang="en-US" b="1" dirty="0" smtClean="0"/>
              <a:t>Example 14 </a:t>
            </a:r>
            <a:r>
              <a:rPr lang="en-US" b="1" dirty="0"/>
              <a:t>- Shift </a:t>
            </a:r>
            <a:r>
              <a:rPr lang="en-US" b="1" dirty="0" smtClean="0"/>
              <a:t>food choices to </a:t>
            </a:r>
            <a:r>
              <a:rPr lang="en-US" b="1" dirty="0"/>
              <a:t>reduce </a:t>
            </a:r>
            <a:r>
              <a:rPr lang="en-US" b="1" dirty="0" smtClean="0"/>
              <a:t>sodium intake. How?</a:t>
            </a:r>
            <a:endParaRPr lang="en-US" dirty="0"/>
          </a:p>
          <a:p>
            <a:pPr lvl="1"/>
            <a:r>
              <a:rPr lang="en-US" dirty="0" smtClean="0"/>
              <a:t>Choose fresh </a:t>
            </a:r>
            <a:r>
              <a:rPr lang="en-US" dirty="0"/>
              <a:t>poultry, seafood, </a:t>
            </a:r>
            <a:r>
              <a:rPr lang="en-US" dirty="0" smtClean="0"/>
              <a:t>pork </a:t>
            </a:r>
            <a:r>
              <a:rPr lang="en-US" dirty="0"/>
              <a:t>and </a:t>
            </a:r>
            <a:r>
              <a:rPr lang="en-US" dirty="0" smtClean="0"/>
              <a:t>red meats, not </a:t>
            </a:r>
            <a:r>
              <a:rPr lang="en-US" dirty="0"/>
              <a:t>processed meat and poultry</a:t>
            </a:r>
            <a:endParaRPr lang="en-US" dirty="0" smtClean="0"/>
          </a:p>
          <a:p>
            <a:pPr lvl="1"/>
            <a:r>
              <a:rPr lang="en-US" dirty="0" smtClean="0"/>
              <a:t>Eat </a:t>
            </a:r>
            <a:r>
              <a:rPr lang="en-US" dirty="0"/>
              <a:t>at home more </a:t>
            </a:r>
            <a:r>
              <a:rPr lang="en-US" dirty="0" smtClean="0"/>
              <a:t>often</a:t>
            </a:r>
          </a:p>
          <a:p>
            <a:pPr lvl="2"/>
            <a:r>
              <a:rPr lang="en-US" dirty="0" smtClean="0"/>
              <a:t>Limit cooking with sauces</a:t>
            </a:r>
            <a:r>
              <a:rPr lang="en-US" dirty="0"/>
              <a:t>, </a:t>
            </a:r>
            <a:r>
              <a:rPr lang="en-US" dirty="0" smtClean="0"/>
              <a:t>mixes </a:t>
            </a:r>
            <a:r>
              <a:rPr lang="en-US" dirty="0"/>
              <a:t>and “instant” products, including flavored rice, instant noodles, and ready-made </a:t>
            </a:r>
            <a:r>
              <a:rPr lang="en-US" dirty="0" smtClean="0"/>
              <a:t>pasta</a:t>
            </a:r>
          </a:p>
          <a:p>
            <a:pPr lvl="2"/>
            <a:r>
              <a:rPr lang="en-US" dirty="0" smtClean="0"/>
              <a:t>Flavor </a:t>
            </a:r>
            <a:r>
              <a:rPr lang="en-US" dirty="0"/>
              <a:t>foods with herbs and </a:t>
            </a:r>
            <a:r>
              <a:rPr lang="en-US" dirty="0" smtClean="0"/>
              <a:t>spices, not salt</a:t>
            </a:r>
          </a:p>
          <a:p>
            <a:pPr lvl="1"/>
            <a:r>
              <a:rPr lang="en-US" dirty="0" smtClean="0"/>
              <a:t>Use minimal amounts of salt at the table </a:t>
            </a:r>
          </a:p>
          <a:p>
            <a:pPr lvl="1"/>
            <a:endParaRPr lang="en-US" dirty="0" smtClean="0"/>
          </a:p>
        </p:txBody>
      </p:sp>
    </p:spTree>
    <p:extLst>
      <p:ext uri="{BB962C8B-B14F-4D97-AF65-F5344CB8AC3E}">
        <p14:creationId xmlns:p14="http://schemas.microsoft.com/office/powerpoint/2010/main" val="29589318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r>
              <a:rPr lang="en-US" b="1" dirty="0" smtClean="0"/>
              <a:t>Example 15 </a:t>
            </a:r>
            <a:r>
              <a:rPr lang="en-US" b="1" dirty="0"/>
              <a:t>- Shift </a:t>
            </a:r>
            <a:r>
              <a:rPr lang="en-US" b="1" dirty="0" smtClean="0"/>
              <a:t>to moderate alcohol and caffeine consumption, if any. How?</a:t>
            </a:r>
            <a:endParaRPr lang="en-US" dirty="0"/>
          </a:p>
          <a:p>
            <a:pPr lvl="1"/>
            <a:r>
              <a:rPr lang="en-US" dirty="0" smtClean="0"/>
              <a:t>37% of U.S. adults don’t limit alcohol intake to moderate amounts 1x or more/month</a:t>
            </a:r>
          </a:p>
          <a:p>
            <a:pPr lvl="1"/>
            <a:r>
              <a:rPr lang="en-US" dirty="0" smtClean="0"/>
              <a:t>5 to 10% of U.S. adults don’t limit caffeine intake to moderate amounts, or </a:t>
            </a:r>
            <a:r>
              <a:rPr lang="en-US" dirty="0"/>
              <a:t>400 </a:t>
            </a:r>
            <a:r>
              <a:rPr lang="en-US" dirty="0" smtClean="0"/>
              <a:t>mg/day</a:t>
            </a:r>
          </a:p>
          <a:p>
            <a:pPr lvl="2"/>
            <a:r>
              <a:rPr lang="en-US" dirty="0"/>
              <a:t>C</a:t>
            </a:r>
            <a:r>
              <a:rPr lang="en-US" dirty="0" smtClean="0"/>
              <a:t>offee </a:t>
            </a:r>
            <a:r>
              <a:rPr lang="en-US" dirty="0"/>
              <a:t>and </a:t>
            </a:r>
            <a:r>
              <a:rPr lang="en-US" dirty="0" smtClean="0"/>
              <a:t>tea provide 70 </a:t>
            </a:r>
            <a:r>
              <a:rPr lang="en-US" dirty="0"/>
              <a:t>to </a:t>
            </a:r>
            <a:r>
              <a:rPr lang="en-US" dirty="0" smtClean="0"/>
              <a:t>90% </a:t>
            </a:r>
            <a:r>
              <a:rPr lang="en-US" dirty="0"/>
              <a:t>of </a:t>
            </a:r>
            <a:r>
              <a:rPr lang="en-US" dirty="0" smtClean="0"/>
              <a:t>caffeine </a:t>
            </a:r>
            <a:r>
              <a:rPr lang="en-US" dirty="0"/>
              <a:t>intake </a:t>
            </a:r>
            <a:r>
              <a:rPr lang="en-US" dirty="0" smtClean="0"/>
              <a:t>for adults</a:t>
            </a:r>
          </a:p>
        </p:txBody>
      </p:sp>
    </p:spTree>
    <p:extLst>
      <p:ext uri="{BB962C8B-B14F-4D97-AF65-F5344CB8AC3E}">
        <p14:creationId xmlns:p14="http://schemas.microsoft.com/office/powerpoint/2010/main" val="1047847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r>
              <a:rPr lang="en-US" b="1" dirty="0" smtClean="0"/>
              <a:t>Example 16 </a:t>
            </a:r>
            <a:r>
              <a:rPr lang="en-US" b="1" dirty="0"/>
              <a:t>- Shift </a:t>
            </a:r>
            <a:r>
              <a:rPr lang="en-US" b="1" dirty="0" smtClean="0"/>
              <a:t>to eating </a:t>
            </a:r>
            <a:r>
              <a:rPr lang="en-US" b="1" dirty="0"/>
              <a:t>more vegetables, fruits, whole </a:t>
            </a:r>
            <a:r>
              <a:rPr lang="en-US" b="1" dirty="0" smtClean="0"/>
              <a:t>grains </a:t>
            </a:r>
            <a:r>
              <a:rPr lang="en-US" b="1" dirty="0"/>
              <a:t>and </a:t>
            </a:r>
            <a:r>
              <a:rPr lang="en-US" b="1" dirty="0" smtClean="0"/>
              <a:t>dairy, as noted previously</a:t>
            </a:r>
          </a:p>
          <a:p>
            <a:pPr lvl="1"/>
            <a:r>
              <a:rPr lang="en-US" dirty="0" smtClean="0"/>
              <a:t>Why should we care?</a:t>
            </a:r>
          </a:p>
          <a:p>
            <a:pPr lvl="1"/>
            <a:r>
              <a:rPr lang="en-US" dirty="0" smtClean="0"/>
              <a:t>This shift will increase </a:t>
            </a:r>
            <a:r>
              <a:rPr lang="en-US" dirty="0"/>
              <a:t>intake of </a:t>
            </a:r>
            <a:r>
              <a:rPr lang="en-US" dirty="0" smtClean="0"/>
              <a:t>the under-consumed nutrients </a:t>
            </a:r>
            <a:r>
              <a:rPr lang="en-US" dirty="0"/>
              <a:t>of </a:t>
            </a:r>
            <a:r>
              <a:rPr lang="en-US" dirty="0" smtClean="0"/>
              <a:t>public </a:t>
            </a:r>
            <a:r>
              <a:rPr lang="en-US" dirty="0"/>
              <a:t>health </a:t>
            </a:r>
            <a:r>
              <a:rPr lang="en-US" dirty="0" smtClean="0"/>
              <a:t>concern</a:t>
            </a:r>
          </a:p>
          <a:p>
            <a:pPr lvl="2"/>
            <a:r>
              <a:rPr lang="en-US" dirty="0" smtClean="0"/>
              <a:t>Dietary fiber</a:t>
            </a:r>
          </a:p>
          <a:p>
            <a:pPr lvl="2"/>
            <a:r>
              <a:rPr lang="en-US" dirty="0" smtClean="0"/>
              <a:t>Potassium </a:t>
            </a:r>
          </a:p>
          <a:p>
            <a:pPr lvl="2"/>
            <a:r>
              <a:rPr lang="en-US" dirty="0" smtClean="0"/>
              <a:t>Calcium</a:t>
            </a:r>
          </a:p>
          <a:p>
            <a:pPr lvl="2"/>
            <a:r>
              <a:rPr lang="en-US" dirty="0" smtClean="0"/>
              <a:t>Vitamin D </a:t>
            </a:r>
          </a:p>
        </p:txBody>
      </p:sp>
    </p:spTree>
    <p:extLst>
      <p:ext uri="{BB962C8B-B14F-4D97-AF65-F5344CB8AC3E}">
        <p14:creationId xmlns:p14="http://schemas.microsoft.com/office/powerpoint/2010/main" val="3997224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r>
              <a:rPr lang="en-US" b="1" dirty="0" smtClean="0"/>
              <a:t>Example 17 – For some, shift to eating </a:t>
            </a:r>
            <a:r>
              <a:rPr lang="en-US" b="1" dirty="0"/>
              <a:t>more </a:t>
            </a:r>
            <a:r>
              <a:rPr lang="en-US" b="1" dirty="0" smtClean="0"/>
              <a:t>dietary iron</a:t>
            </a:r>
          </a:p>
          <a:p>
            <a:pPr lvl="1"/>
            <a:r>
              <a:rPr lang="en-US" dirty="0" smtClean="0"/>
              <a:t>Who? Young children; Adolescent girls and women </a:t>
            </a:r>
            <a:r>
              <a:rPr lang="en-US" dirty="0"/>
              <a:t>capable of becoming </a:t>
            </a:r>
            <a:r>
              <a:rPr lang="en-US" dirty="0" smtClean="0"/>
              <a:t>pregnant; Women </a:t>
            </a:r>
            <a:r>
              <a:rPr lang="en-US" dirty="0"/>
              <a:t>who are </a:t>
            </a:r>
            <a:r>
              <a:rPr lang="en-US" dirty="0" smtClean="0"/>
              <a:t>pregnant</a:t>
            </a:r>
          </a:p>
          <a:p>
            <a:pPr lvl="1"/>
            <a:r>
              <a:rPr lang="en-US" dirty="0" smtClean="0"/>
              <a:t>How? </a:t>
            </a:r>
          </a:p>
          <a:p>
            <a:pPr lvl="2"/>
            <a:r>
              <a:rPr lang="en-US" dirty="0" smtClean="0"/>
              <a:t>Eat foods with </a:t>
            </a:r>
            <a:r>
              <a:rPr lang="en-US" dirty="0" err="1"/>
              <a:t>heme</a:t>
            </a:r>
            <a:r>
              <a:rPr lang="en-US" dirty="0"/>
              <a:t> iron, such as lean meats, </a:t>
            </a:r>
            <a:r>
              <a:rPr lang="en-US" dirty="0" smtClean="0"/>
              <a:t>poultry </a:t>
            </a:r>
            <a:r>
              <a:rPr lang="en-US" dirty="0"/>
              <a:t>and </a:t>
            </a:r>
            <a:r>
              <a:rPr lang="en-US" dirty="0" smtClean="0"/>
              <a:t>seafood</a:t>
            </a:r>
          </a:p>
          <a:p>
            <a:pPr lvl="2"/>
            <a:r>
              <a:rPr lang="en-US" dirty="0" smtClean="0"/>
              <a:t>Eat legumes, dark-green </a:t>
            </a:r>
            <a:r>
              <a:rPr lang="en-US" dirty="0"/>
              <a:t>vegetables, </a:t>
            </a:r>
            <a:r>
              <a:rPr lang="en-US" dirty="0" smtClean="0"/>
              <a:t>foods </a:t>
            </a:r>
            <a:r>
              <a:rPr lang="en-US" dirty="0"/>
              <a:t>enriched or fortified with </a:t>
            </a:r>
            <a:r>
              <a:rPr lang="en-US" dirty="0" smtClean="0"/>
              <a:t>iron; and eat vitamin </a:t>
            </a:r>
            <a:r>
              <a:rPr lang="en-US" dirty="0"/>
              <a:t>C-rich </a:t>
            </a:r>
            <a:r>
              <a:rPr lang="en-US" dirty="0" smtClean="0"/>
              <a:t>foods when eating these foods</a:t>
            </a:r>
          </a:p>
        </p:txBody>
      </p:sp>
    </p:spTree>
    <p:extLst>
      <p:ext uri="{BB962C8B-B14F-4D97-AF65-F5344CB8AC3E}">
        <p14:creationId xmlns:p14="http://schemas.microsoft.com/office/powerpoint/2010/main" val="20154196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U.S. Physical Activity</a:t>
            </a:r>
            <a:endParaRPr lang="en-US" dirty="0"/>
          </a:p>
        </p:txBody>
      </p:sp>
      <p:sp>
        <p:nvSpPr>
          <p:cNvPr id="3" name="Content Placeholder 2"/>
          <p:cNvSpPr>
            <a:spLocks noGrp="1"/>
          </p:cNvSpPr>
          <p:nvPr>
            <p:ph idx="1"/>
          </p:nvPr>
        </p:nvSpPr>
        <p:spPr/>
        <p:txBody>
          <a:bodyPr/>
          <a:lstStyle/>
          <a:p>
            <a:r>
              <a:rPr lang="en-US" dirty="0" smtClean="0"/>
              <a:t>20% </a:t>
            </a:r>
            <a:r>
              <a:rPr lang="en-US" dirty="0"/>
              <a:t>of adults meet </a:t>
            </a:r>
            <a:r>
              <a:rPr lang="en-US" dirty="0" smtClean="0"/>
              <a:t>guidelines </a:t>
            </a:r>
            <a:r>
              <a:rPr lang="en-US" dirty="0"/>
              <a:t>for aerobic and muscle-strengthening </a:t>
            </a:r>
            <a:r>
              <a:rPr lang="en-US" dirty="0" smtClean="0"/>
              <a:t>activity; 80% do not meet them</a:t>
            </a:r>
          </a:p>
          <a:p>
            <a:r>
              <a:rPr lang="en-US" dirty="0" smtClean="0"/>
              <a:t>30% </a:t>
            </a:r>
            <a:r>
              <a:rPr lang="en-US" dirty="0"/>
              <a:t>of adults report engaging in </a:t>
            </a:r>
            <a:r>
              <a:rPr lang="en-US" dirty="0" smtClean="0"/>
              <a:t>NO </a:t>
            </a:r>
            <a:r>
              <a:rPr lang="en-US" dirty="0"/>
              <a:t>leisure time physical </a:t>
            </a:r>
            <a:r>
              <a:rPr lang="en-US" dirty="0" smtClean="0"/>
              <a:t>activity</a:t>
            </a:r>
          </a:p>
          <a:p>
            <a:r>
              <a:rPr lang="en-US" dirty="0" smtClean="0"/>
              <a:t>Physical </a:t>
            </a:r>
            <a:r>
              <a:rPr lang="en-US" dirty="0"/>
              <a:t>activity </a:t>
            </a:r>
            <a:r>
              <a:rPr lang="en-US" dirty="0" smtClean="0"/>
              <a:t>related to </a:t>
            </a:r>
            <a:r>
              <a:rPr lang="en-US" dirty="0"/>
              <a:t>work, </a:t>
            </a:r>
            <a:r>
              <a:rPr lang="en-US" dirty="0" smtClean="0"/>
              <a:t>home </a:t>
            </a:r>
            <a:r>
              <a:rPr lang="en-US" dirty="0"/>
              <a:t>and transportation </a:t>
            </a:r>
            <a:r>
              <a:rPr lang="en-US" dirty="0" smtClean="0"/>
              <a:t>has declined </a:t>
            </a:r>
            <a:r>
              <a:rPr lang="en-US" dirty="0"/>
              <a:t>in recent decades</a:t>
            </a:r>
          </a:p>
        </p:txBody>
      </p:sp>
    </p:spTree>
    <p:extLst>
      <p:ext uri="{BB962C8B-B14F-4D97-AF65-F5344CB8AC3E}">
        <p14:creationId xmlns:p14="http://schemas.microsoft.com/office/powerpoint/2010/main" val="28930698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200" y="728133"/>
            <a:ext cx="8229600" cy="5560371"/>
          </a:xfrm>
        </p:spPr>
        <p:txBody>
          <a:bodyPr/>
          <a:lstStyle/>
          <a:p>
            <a:r>
              <a:rPr lang="en-US" b="1" dirty="0" smtClean="0"/>
              <a:t>Shifts are needed to increase physical activity instead of being sedentary so often</a:t>
            </a:r>
            <a:endParaRPr lang="en-US" b="1" dirty="0"/>
          </a:p>
          <a:p>
            <a:pPr lvl="1"/>
            <a:r>
              <a:rPr lang="en-US" dirty="0" smtClean="0"/>
              <a:t>To </a:t>
            </a:r>
            <a:r>
              <a:rPr lang="en-US" dirty="0"/>
              <a:t>meet recommendations of Physical Activity </a:t>
            </a:r>
            <a:r>
              <a:rPr lang="en-US" dirty="0" smtClean="0"/>
              <a:t>Guidelines, the U.S. public should:</a:t>
            </a:r>
          </a:p>
          <a:p>
            <a:pPr lvl="2"/>
            <a:r>
              <a:rPr lang="en-US" dirty="0" smtClean="0"/>
              <a:t>Increase time spent doing </a:t>
            </a:r>
            <a:r>
              <a:rPr lang="en-US" dirty="0"/>
              <a:t>aerobic physical </a:t>
            </a:r>
            <a:r>
              <a:rPr lang="en-US" dirty="0" smtClean="0"/>
              <a:t>activities</a:t>
            </a:r>
          </a:p>
          <a:p>
            <a:pPr lvl="2"/>
            <a:r>
              <a:rPr lang="en-US" dirty="0" smtClean="0"/>
              <a:t>Do muscle strengthening activities 2 days/week</a:t>
            </a:r>
          </a:p>
          <a:p>
            <a:pPr lvl="2"/>
            <a:r>
              <a:rPr lang="en-US" dirty="0" smtClean="0"/>
              <a:t>Limit screen time and sedentary time</a:t>
            </a:r>
            <a:endParaRPr lang="en-US" dirty="0"/>
          </a:p>
        </p:txBody>
      </p:sp>
    </p:spTree>
    <p:extLst>
      <p:ext uri="{BB962C8B-B14F-4D97-AF65-F5344CB8AC3E}">
        <p14:creationId xmlns:p14="http://schemas.microsoft.com/office/powerpoint/2010/main" val="10370313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Needed To Align</a:t>
            </a:r>
          </a:p>
        </p:txBody>
      </p:sp>
      <p:sp>
        <p:nvSpPr>
          <p:cNvPr id="3" name="Content Placeholder 2"/>
          <p:cNvSpPr>
            <a:spLocks noGrp="1"/>
          </p:cNvSpPr>
          <p:nvPr>
            <p:ph idx="1"/>
          </p:nvPr>
        </p:nvSpPr>
        <p:spPr>
          <a:xfrm>
            <a:off x="457199" y="728134"/>
            <a:ext cx="8376249" cy="5672666"/>
          </a:xfrm>
        </p:spPr>
        <p:txBody>
          <a:bodyPr/>
          <a:lstStyle/>
          <a:p>
            <a:pPr marL="0" indent="0" algn="ctr">
              <a:buNone/>
            </a:pPr>
            <a:r>
              <a:rPr lang="en-US" b="1" u="sng" dirty="0" smtClean="0"/>
              <a:t>Summary of Shifts Needed</a:t>
            </a:r>
          </a:p>
          <a:p>
            <a:pPr lvl="1"/>
            <a:r>
              <a:rPr lang="en-US" dirty="0" smtClean="0"/>
              <a:t>Every </a:t>
            </a:r>
            <a:r>
              <a:rPr lang="en-US" dirty="0"/>
              <a:t>food choice is </a:t>
            </a:r>
            <a:r>
              <a:rPr lang="en-US" dirty="0" smtClean="0"/>
              <a:t>a chance </a:t>
            </a:r>
            <a:r>
              <a:rPr lang="en-US" dirty="0"/>
              <a:t>to move toward a </a:t>
            </a:r>
            <a:r>
              <a:rPr lang="en-US" dirty="0" smtClean="0"/>
              <a:t>more healthful </a:t>
            </a:r>
            <a:r>
              <a:rPr lang="en-US" dirty="0"/>
              <a:t>eating pattern</a:t>
            </a:r>
            <a:endParaRPr lang="en-US" dirty="0" smtClean="0"/>
          </a:p>
          <a:p>
            <a:pPr lvl="1"/>
            <a:r>
              <a:rPr lang="en-US" dirty="0"/>
              <a:t>We have many opportunities </a:t>
            </a:r>
            <a:r>
              <a:rPr lang="en-US" dirty="0" smtClean="0"/>
              <a:t>each day to </a:t>
            </a:r>
            <a:r>
              <a:rPr lang="en-US" dirty="0"/>
              <a:t>make shifts to improve our eating patterns</a:t>
            </a:r>
          </a:p>
          <a:p>
            <a:pPr lvl="2"/>
            <a:r>
              <a:rPr lang="en-US" dirty="0" smtClean="0"/>
              <a:t>Some needed shifts will require effort to accomplish, others will be minor</a:t>
            </a:r>
          </a:p>
          <a:p>
            <a:pPr lvl="2"/>
            <a:r>
              <a:rPr lang="en-US" dirty="0"/>
              <a:t>Small shifts in food </a:t>
            </a:r>
            <a:r>
              <a:rPr lang="en-US" dirty="0" smtClean="0"/>
              <a:t>choices at a certain meal/snack time, or on a certain day, or in a certain place, can make big differences if </a:t>
            </a:r>
            <a:r>
              <a:rPr lang="en-US" dirty="0"/>
              <a:t>sustained over time</a:t>
            </a:r>
            <a:endParaRPr lang="en-US" dirty="0" smtClean="0"/>
          </a:p>
          <a:p>
            <a:pPr marL="457200" lvl="1" indent="0">
              <a:buNone/>
            </a:pPr>
            <a:endParaRPr lang="en-US" dirty="0" smtClean="0"/>
          </a:p>
        </p:txBody>
      </p:sp>
    </p:spTree>
    <p:extLst>
      <p:ext uri="{BB962C8B-B14F-4D97-AF65-F5344CB8AC3E}">
        <p14:creationId xmlns:p14="http://schemas.microsoft.com/office/powerpoint/2010/main" val="4441987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2640575"/>
          </a:xfrm>
        </p:spPr>
        <p:txBody>
          <a:bodyPr/>
          <a:lstStyle/>
          <a:p>
            <a:r>
              <a:rPr lang="en-US" dirty="0"/>
              <a:t>Chapter 3, </a:t>
            </a:r>
            <a:r>
              <a:rPr lang="en-US" dirty="0" smtClean="0"/>
              <a:t/>
            </a:r>
            <a:br>
              <a:rPr lang="en-US" dirty="0" smtClean="0"/>
            </a:br>
            <a:r>
              <a:rPr lang="en-US" dirty="0" smtClean="0"/>
              <a:t>Everyone </a:t>
            </a:r>
            <a:r>
              <a:rPr lang="en-US" dirty="0"/>
              <a:t>Has a Role in Supporting </a:t>
            </a:r>
            <a:r>
              <a:rPr lang="en-US" dirty="0" smtClean="0"/>
              <a:t>Healthful </a:t>
            </a:r>
            <a:r>
              <a:rPr lang="en-US" dirty="0"/>
              <a:t>Eating Patterns</a:t>
            </a:r>
          </a:p>
        </p:txBody>
      </p:sp>
    </p:spTree>
    <p:extLst>
      <p:ext uri="{BB962C8B-B14F-4D97-AF65-F5344CB8AC3E}">
        <p14:creationId xmlns:p14="http://schemas.microsoft.com/office/powerpoint/2010/main" val="30776715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a:t>of </a:t>
            </a:r>
            <a:r>
              <a:rPr lang="en-US" dirty="0" smtClean="0"/>
              <a:t>Five </a:t>
            </a:r>
            <a:r>
              <a:rPr lang="en-US" dirty="0"/>
              <a:t>Guidelines</a:t>
            </a:r>
          </a:p>
        </p:txBody>
      </p:sp>
      <p:sp>
        <p:nvSpPr>
          <p:cNvPr id="3" name="Content Placeholder 2"/>
          <p:cNvSpPr>
            <a:spLocks noGrp="1"/>
          </p:cNvSpPr>
          <p:nvPr>
            <p:ph idx="1"/>
          </p:nvPr>
        </p:nvSpPr>
        <p:spPr>
          <a:xfrm>
            <a:off x="276045" y="728134"/>
            <a:ext cx="8522897" cy="5398030"/>
          </a:xfrm>
        </p:spPr>
        <p:txBody>
          <a:bodyPr/>
          <a:lstStyle/>
          <a:p>
            <a:pPr marL="742950" indent="-742950">
              <a:buFont typeface="+mj-lt"/>
              <a:buAutoNum type="arabicPeriod" startAt="5"/>
            </a:pPr>
            <a:r>
              <a:rPr lang="en-US" b="1" dirty="0" smtClean="0"/>
              <a:t>Everyone has a role in supporting healthful eating patterns for all</a:t>
            </a:r>
          </a:p>
          <a:p>
            <a:pPr lvl="1"/>
            <a:r>
              <a:rPr lang="en-US" dirty="0" smtClean="0"/>
              <a:t>Help support individuals/families to choose healthful eating patterns in multiple settings:</a:t>
            </a:r>
          </a:p>
          <a:p>
            <a:pPr lvl="2"/>
            <a:r>
              <a:rPr lang="en-US" dirty="0" smtClean="0"/>
              <a:t>Where we live, learn, work, play and shop</a:t>
            </a:r>
          </a:p>
          <a:p>
            <a:pPr lvl="2"/>
            <a:r>
              <a:rPr lang="en-US" dirty="0" smtClean="0"/>
              <a:t>Homes; Schools; Work sites; Stores; Restaurants; Communities</a:t>
            </a:r>
          </a:p>
          <a:p>
            <a:pPr lvl="1"/>
            <a:r>
              <a:rPr lang="en-US" dirty="0" smtClean="0"/>
              <a:t>Help make healthful </a:t>
            </a:r>
            <a:r>
              <a:rPr lang="en-US" dirty="0"/>
              <a:t>lifestyle </a:t>
            </a:r>
            <a:r>
              <a:rPr lang="en-US" dirty="0" smtClean="0"/>
              <a:t>choices be:</a:t>
            </a:r>
          </a:p>
          <a:p>
            <a:pPr lvl="2"/>
            <a:r>
              <a:rPr lang="en-US" dirty="0" smtClean="0"/>
              <a:t>Easy</a:t>
            </a:r>
            <a:r>
              <a:rPr lang="en-US" dirty="0"/>
              <a:t>, accessible, affordable, and </a:t>
            </a:r>
            <a:r>
              <a:rPr lang="en-US" dirty="0" smtClean="0"/>
              <a:t>the normal or usual choices made</a:t>
            </a:r>
            <a:endParaRPr lang="en-US" dirty="0"/>
          </a:p>
        </p:txBody>
      </p:sp>
    </p:spTree>
    <p:extLst>
      <p:ext uri="{BB962C8B-B14F-4D97-AF65-F5344CB8AC3E}">
        <p14:creationId xmlns:p14="http://schemas.microsoft.com/office/powerpoint/2010/main" val="55629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2015-2020 DGA</a:t>
            </a:r>
            <a:endParaRPr lang="en-US" dirty="0"/>
          </a:p>
        </p:txBody>
      </p:sp>
      <p:sp>
        <p:nvSpPr>
          <p:cNvPr id="3" name="Content Placeholder 2"/>
          <p:cNvSpPr>
            <a:spLocks noGrp="1"/>
          </p:cNvSpPr>
          <p:nvPr>
            <p:ph idx="1"/>
          </p:nvPr>
        </p:nvSpPr>
        <p:spPr/>
        <p:txBody>
          <a:bodyPr/>
          <a:lstStyle/>
          <a:p>
            <a:r>
              <a:rPr lang="en-US" dirty="0"/>
              <a:t>W</a:t>
            </a:r>
            <a:r>
              <a:rPr lang="en-US" dirty="0" smtClean="0"/>
              <a:t>ill be the basis for KSRE’s nutrition education activities for the general public for the next 5 years</a:t>
            </a:r>
          </a:p>
          <a:p>
            <a:r>
              <a:rPr lang="en-US" dirty="0" smtClean="0"/>
              <a:t>The DGA 2015-2020 are not expressly written for the public</a:t>
            </a:r>
          </a:p>
          <a:p>
            <a:pPr lvl="1"/>
            <a:r>
              <a:rPr lang="en-US" dirty="0" smtClean="0"/>
              <a:t>Many ‘consumer resources’ describing the DGA messages will be published soon</a:t>
            </a:r>
          </a:p>
          <a:p>
            <a:pPr lvl="1"/>
            <a:r>
              <a:rPr lang="en-US" i="1" dirty="0" smtClean="0"/>
              <a:t>www.choosemyplate.gov/dietary-guidelines</a:t>
            </a:r>
            <a:endParaRPr lang="en-US" dirty="0" smtClean="0"/>
          </a:p>
          <a:p>
            <a:endParaRPr lang="en-US" dirty="0"/>
          </a:p>
        </p:txBody>
      </p:sp>
    </p:spTree>
    <p:extLst>
      <p:ext uri="{BB962C8B-B14F-4D97-AF65-F5344CB8AC3E}">
        <p14:creationId xmlns:p14="http://schemas.microsoft.com/office/powerpoint/2010/main" val="16264490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of </a:t>
            </a:r>
            <a:r>
              <a:rPr lang="en-US" dirty="0" smtClean="0"/>
              <a:t>Five </a:t>
            </a:r>
            <a:r>
              <a:rPr lang="en-US" dirty="0"/>
              <a:t>Guidelines</a:t>
            </a:r>
          </a:p>
        </p:txBody>
      </p:sp>
      <p:sp>
        <p:nvSpPr>
          <p:cNvPr id="3" name="Content Placeholder 2"/>
          <p:cNvSpPr>
            <a:spLocks noGrp="1"/>
          </p:cNvSpPr>
          <p:nvPr>
            <p:ph idx="1"/>
          </p:nvPr>
        </p:nvSpPr>
        <p:spPr>
          <a:xfrm>
            <a:off x="276045" y="728134"/>
            <a:ext cx="8522897" cy="5398030"/>
          </a:xfrm>
        </p:spPr>
        <p:txBody>
          <a:bodyPr/>
          <a:lstStyle/>
          <a:p>
            <a:pPr marL="742950" indent="-742950">
              <a:buFont typeface="+mj-lt"/>
              <a:buAutoNum type="arabicPeriod" startAt="5"/>
            </a:pPr>
            <a:r>
              <a:rPr lang="en-US" b="1" dirty="0" smtClean="0"/>
              <a:t>Everyone has a role in supporting healthful eating patterns for all</a:t>
            </a:r>
          </a:p>
          <a:p>
            <a:pPr lvl="1"/>
            <a:r>
              <a:rPr lang="en-US" dirty="0" smtClean="0"/>
              <a:t>The </a:t>
            </a:r>
            <a:r>
              <a:rPr lang="en-US" dirty="0"/>
              <a:t>chapter describes: </a:t>
            </a:r>
          </a:p>
          <a:p>
            <a:pPr lvl="2"/>
            <a:r>
              <a:rPr lang="en-US" dirty="0"/>
              <a:t>Factors that influence eating + physical activity behaviors, using </a:t>
            </a:r>
            <a:r>
              <a:rPr lang="en-US" dirty="0" smtClean="0"/>
              <a:t>the social-ecological </a:t>
            </a:r>
            <a:r>
              <a:rPr lang="en-US" dirty="0"/>
              <a:t>model</a:t>
            </a:r>
          </a:p>
          <a:p>
            <a:pPr lvl="2"/>
            <a:r>
              <a:rPr lang="en-US" dirty="0" smtClean="0"/>
              <a:t>Ways to </a:t>
            </a:r>
            <a:r>
              <a:rPr lang="en-US" dirty="0"/>
              <a:t>implement strategies to help individuals align </a:t>
            </a:r>
            <a:r>
              <a:rPr lang="en-US" dirty="0" smtClean="0"/>
              <a:t>their eating patterns with </a:t>
            </a:r>
            <a:r>
              <a:rPr lang="en-US" dirty="0"/>
              <a:t>the DGA</a:t>
            </a:r>
          </a:p>
          <a:p>
            <a:pPr lvl="1"/>
            <a:r>
              <a:rPr lang="en-US" dirty="0" smtClean="0"/>
              <a:t>Need multiple efforts by:</a:t>
            </a:r>
          </a:p>
          <a:p>
            <a:pPr lvl="2"/>
            <a:r>
              <a:rPr lang="en-US" dirty="0" smtClean="0"/>
              <a:t>Educators, health </a:t>
            </a:r>
            <a:r>
              <a:rPr lang="en-US" dirty="0"/>
              <a:t>professionals, communities, businesses and industries, organizations, governments, and other segments of </a:t>
            </a:r>
            <a:r>
              <a:rPr lang="en-US" dirty="0" smtClean="0"/>
              <a:t>society</a:t>
            </a:r>
          </a:p>
          <a:p>
            <a:pPr lvl="1"/>
            <a:r>
              <a:rPr lang="en-US" dirty="0"/>
              <a:t> </a:t>
            </a:r>
          </a:p>
        </p:txBody>
      </p:sp>
    </p:spTree>
    <p:extLst>
      <p:ext uri="{BB962C8B-B14F-4D97-AF65-F5344CB8AC3E}">
        <p14:creationId xmlns:p14="http://schemas.microsoft.com/office/powerpoint/2010/main" val="22353097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of </a:t>
            </a:r>
            <a:r>
              <a:rPr lang="en-US" dirty="0" smtClean="0"/>
              <a:t>Five </a:t>
            </a:r>
            <a:r>
              <a:rPr lang="en-US" dirty="0"/>
              <a:t>Guidelines</a:t>
            </a:r>
          </a:p>
        </p:txBody>
      </p:sp>
      <p:sp>
        <p:nvSpPr>
          <p:cNvPr id="3" name="Content Placeholder 2"/>
          <p:cNvSpPr>
            <a:spLocks noGrp="1"/>
          </p:cNvSpPr>
          <p:nvPr>
            <p:ph idx="1"/>
          </p:nvPr>
        </p:nvSpPr>
        <p:spPr>
          <a:xfrm>
            <a:off x="276045" y="728134"/>
            <a:ext cx="8522897" cy="5398030"/>
          </a:xfrm>
        </p:spPr>
        <p:txBody>
          <a:bodyPr/>
          <a:lstStyle/>
          <a:p>
            <a:pPr marL="742950" indent="-742950">
              <a:buFont typeface="+mj-lt"/>
              <a:buAutoNum type="arabicPeriod" startAt="5"/>
            </a:pPr>
            <a:r>
              <a:rPr lang="en-US" b="1" dirty="0" smtClean="0"/>
              <a:t>Everyone has a role in supporting healthful eating patterns for all</a:t>
            </a:r>
          </a:p>
          <a:p>
            <a:pPr lvl="1"/>
            <a:r>
              <a:rPr lang="en-US" dirty="0" smtClean="0"/>
              <a:t>Help improve everyone’s access </a:t>
            </a:r>
            <a:r>
              <a:rPr lang="en-US" dirty="0"/>
              <a:t>to healthy, </a:t>
            </a:r>
            <a:r>
              <a:rPr lang="en-US" dirty="0" smtClean="0"/>
              <a:t>safe and </a:t>
            </a:r>
            <a:r>
              <a:rPr lang="en-US" dirty="0"/>
              <a:t>affordable food choices </a:t>
            </a:r>
            <a:endParaRPr lang="en-US" dirty="0" smtClean="0"/>
          </a:p>
          <a:p>
            <a:pPr lvl="1"/>
            <a:r>
              <a:rPr lang="en-US" dirty="0" smtClean="0"/>
              <a:t>Help improve household food security</a:t>
            </a:r>
          </a:p>
          <a:p>
            <a:pPr lvl="1"/>
            <a:r>
              <a:rPr lang="en-US" dirty="0" smtClean="0"/>
              <a:t>Help improve acculturation by encouraging immigrants to: </a:t>
            </a:r>
          </a:p>
          <a:p>
            <a:pPr lvl="2"/>
            <a:r>
              <a:rPr lang="en-US" dirty="0"/>
              <a:t>R</a:t>
            </a:r>
            <a:r>
              <a:rPr lang="en-US" dirty="0" smtClean="0"/>
              <a:t>etain healthful aspects </a:t>
            </a:r>
            <a:r>
              <a:rPr lang="en-US" dirty="0"/>
              <a:t>of their eating and physical activity </a:t>
            </a:r>
            <a:r>
              <a:rPr lang="en-US" dirty="0" smtClean="0"/>
              <a:t>patterns, and</a:t>
            </a:r>
          </a:p>
          <a:p>
            <a:pPr lvl="2"/>
            <a:r>
              <a:rPr lang="en-US" dirty="0" smtClean="0"/>
              <a:t>Avoid </a:t>
            </a:r>
            <a:r>
              <a:rPr lang="en-US" dirty="0"/>
              <a:t>adopting behaviors that are less </a:t>
            </a:r>
            <a:r>
              <a:rPr lang="en-US" dirty="0" smtClean="0"/>
              <a:t>healthful </a:t>
            </a:r>
            <a:r>
              <a:rPr lang="en-US" dirty="0"/>
              <a:t>   </a:t>
            </a:r>
          </a:p>
        </p:txBody>
      </p:sp>
    </p:spTree>
    <p:extLst>
      <p:ext uri="{BB962C8B-B14F-4D97-AF65-F5344CB8AC3E}">
        <p14:creationId xmlns:p14="http://schemas.microsoft.com/office/powerpoint/2010/main" val="41276314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of </a:t>
            </a:r>
            <a:r>
              <a:rPr lang="en-US" dirty="0" smtClean="0"/>
              <a:t>Five </a:t>
            </a:r>
            <a:r>
              <a:rPr lang="en-US" dirty="0"/>
              <a:t>Guidelines</a:t>
            </a:r>
          </a:p>
        </p:txBody>
      </p:sp>
      <p:sp>
        <p:nvSpPr>
          <p:cNvPr id="3" name="Content Placeholder 2"/>
          <p:cNvSpPr>
            <a:spLocks noGrp="1"/>
          </p:cNvSpPr>
          <p:nvPr>
            <p:ph idx="1"/>
          </p:nvPr>
        </p:nvSpPr>
        <p:spPr>
          <a:xfrm>
            <a:off x="276045" y="728134"/>
            <a:ext cx="8522897" cy="5398030"/>
          </a:xfrm>
        </p:spPr>
        <p:txBody>
          <a:bodyPr/>
          <a:lstStyle/>
          <a:p>
            <a:pPr marL="742950" indent="-742950">
              <a:buFont typeface="+mj-lt"/>
              <a:buAutoNum type="arabicPeriod" startAt="5"/>
            </a:pPr>
            <a:r>
              <a:rPr lang="en-US" b="1" dirty="0" smtClean="0"/>
              <a:t>Everyone has a role in supporting healthful eating patterns for all</a:t>
            </a:r>
          </a:p>
          <a:p>
            <a:pPr lvl="1"/>
            <a:r>
              <a:rPr lang="en-US" dirty="0" smtClean="0"/>
              <a:t>Help improve social/cultural norms </a:t>
            </a:r>
            <a:r>
              <a:rPr lang="en-US" dirty="0"/>
              <a:t>and </a:t>
            </a:r>
            <a:r>
              <a:rPr lang="en-US" dirty="0" smtClean="0"/>
              <a:t>values</a:t>
            </a:r>
          </a:p>
          <a:p>
            <a:pPr lvl="2"/>
            <a:r>
              <a:rPr lang="en-US" dirty="0" smtClean="0"/>
              <a:t>To </a:t>
            </a:r>
            <a:r>
              <a:rPr lang="en-US" dirty="0"/>
              <a:t>embrace, </a:t>
            </a:r>
            <a:r>
              <a:rPr lang="en-US" dirty="0" smtClean="0"/>
              <a:t>support </a:t>
            </a:r>
            <a:r>
              <a:rPr lang="en-US" dirty="0"/>
              <a:t>and </a:t>
            </a:r>
            <a:r>
              <a:rPr lang="en-US" dirty="0" smtClean="0"/>
              <a:t>maintain</a:t>
            </a:r>
          </a:p>
          <a:p>
            <a:pPr lvl="3"/>
            <a:r>
              <a:rPr lang="en-US" dirty="0" smtClean="0"/>
              <a:t>Healthful eating patterns </a:t>
            </a:r>
          </a:p>
          <a:p>
            <a:pPr lvl="3"/>
            <a:r>
              <a:rPr lang="en-US" dirty="0" smtClean="0"/>
              <a:t>Physical </a:t>
            </a:r>
            <a:r>
              <a:rPr lang="en-US" dirty="0"/>
              <a:t>activity behaviors  </a:t>
            </a:r>
          </a:p>
        </p:txBody>
      </p:sp>
    </p:spTree>
    <p:extLst>
      <p:ext uri="{BB962C8B-B14F-4D97-AF65-F5344CB8AC3E}">
        <p14:creationId xmlns:p14="http://schemas.microsoft.com/office/powerpoint/2010/main" val="34014764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Support </a:t>
            </a:r>
            <a:r>
              <a:rPr lang="en-US" sz="3600" dirty="0"/>
              <a:t>healthful eating </a:t>
            </a:r>
            <a:r>
              <a:rPr lang="en-US" sz="3600" dirty="0" smtClean="0"/>
              <a:t>patterns</a:t>
            </a:r>
            <a:r>
              <a:rPr lang="en-US" dirty="0"/>
              <a:t/>
            </a:r>
            <a:br>
              <a:rPr lang="en-US" dirty="0"/>
            </a:br>
            <a:endParaRPr lang="en-US" dirty="0"/>
          </a:p>
        </p:txBody>
      </p:sp>
      <p:sp>
        <p:nvSpPr>
          <p:cNvPr id="3" name="Content Placeholder 2"/>
          <p:cNvSpPr>
            <a:spLocks noGrp="1"/>
          </p:cNvSpPr>
          <p:nvPr>
            <p:ph idx="1"/>
          </p:nvPr>
        </p:nvSpPr>
        <p:spPr>
          <a:xfrm>
            <a:off x="354842" y="728134"/>
            <a:ext cx="8447964" cy="5398030"/>
          </a:xfrm>
        </p:spPr>
        <p:txBody>
          <a:bodyPr/>
          <a:lstStyle/>
          <a:p>
            <a:r>
              <a:rPr lang="en-US" dirty="0" smtClean="0"/>
              <a:t>At home</a:t>
            </a:r>
          </a:p>
          <a:p>
            <a:pPr lvl="1"/>
            <a:r>
              <a:rPr lang="en-US" dirty="0" smtClean="0"/>
              <a:t>Individuals and families can try </a:t>
            </a:r>
            <a:r>
              <a:rPr lang="en-US" dirty="0"/>
              <a:t>out small changes to find what works for </a:t>
            </a:r>
            <a:r>
              <a:rPr lang="en-US" dirty="0" smtClean="0"/>
              <a:t>them, such as </a:t>
            </a:r>
          </a:p>
          <a:p>
            <a:pPr lvl="2"/>
            <a:r>
              <a:rPr lang="en-US" dirty="0" smtClean="0"/>
              <a:t>Drink water more often, instead of sweetened beverages</a:t>
            </a:r>
          </a:p>
          <a:p>
            <a:pPr lvl="2"/>
            <a:r>
              <a:rPr lang="en-US" dirty="0" smtClean="0"/>
              <a:t>Add </a:t>
            </a:r>
            <a:r>
              <a:rPr lang="en-US" dirty="0"/>
              <a:t>more veggies to favorite </a:t>
            </a:r>
            <a:r>
              <a:rPr lang="en-US" dirty="0" smtClean="0"/>
              <a:t>dishes</a:t>
            </a:r>
          </a:p>
          <a:p>
            <a:pPr lvl="2"/>
            <a:r>
              <a:rPr lang="en-US" dirty="0" smtClean="0"/>
              <a:t>Plan and cook more meals at home</a:t>
            </a:r>
          </a:p>
          <a:p>
            <a:pPr lvl="2"/>
            <a:r>
              <a:rPr lang="en-US" dirty="0" smtClean="0"/>
              <a:t>Be physically active when spending time with </a:t>
            </a:r>
            <a:r>
              <a:rPr lang="en-US" dirty="0"/>
              <a:t>family </a:t>
            </a:r>
            <a:r>
              <a:rPr lang="en-US" dirty="0" smtClean="0"/>
              <a:t>and friends</a:t>
            </a:r>
          </a:p>
          <a:p>
            <a:pPr lvl="2"/>
            <a:r>
              <a:rPr lang="en-US" dirty="0" smtClean="0"/>
              <a:t>Limit screen time and time spent sitting down</a:t>
            </a:r>
            <a:endParaRPr lang="en-US" dirty="0"/>
          </a:p>
        </p:txBody>
      </p:sp>
    </p:spTree>
    <p:extLst>
      <p:ext uri="{BB962C8B-B14F-4D97-AF65-F5344CB8AC3E}">
        <p14:creationId xmlns:p14="http://schemas.microsoft.com/office/powerpoint/2010/main" val="25873720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Support </a:t>
            </a:r>
            <a:r>
              <a:rPr lang="en-US" sz="3600" dirty="0"/>
              <a:t>healthful eating </a:t>
            </a:r>
            <a:r>
              <a:rPr lang="en-US" sz="3600" dirty="0" smtClean="0"/>
              <a:t>patterns</a:t>
            </a:r>
            <a:r>
              <a:rPr lang="en-US" dirty="0"/>
              <a:t/>
            </a:r>
            <a:br>
              <a:rPr lang="en-US" dirty="0"/>
            </a:br>
            <a:endParaRPr lang="en-US" dirty="0"/>
          </a:p>
        </p:txBody>
      </p:sp>
      <p:sp>
        <p:nvSpPr>
          <p:cNvPr id="3" name="Content Placeholder 2"/>
          <p:cNvSpPr>
            <a:spLocks noGrp="1"/>
          </p:cNvSpPr>
          <p:nvPr>
            <p:ph idx="1"/>
          </p:nvPr>
        </p:nvSpPr>
        <p:spPr>
          <a:xfrm>
            <a:off x="457200" y="728134"/>
            <a:ext cx="8229600" cy="5563484"/>
          </a:xfrm>
        </p:spPr>
        <p:txBody>
          <a:bodyPr/>
          <a:lstStyle/>
          <a:p>
            <a:r>
              <a:rPr lang="en-US" dirty="0" smtClean="0"/>
              <a:t>At child care centers and schools </a:t>
            </a:r>
          </a:p>
          <a:p>
            <a:pPr lvl="1"/>
            <a:r>
              <a:rPr lang="en-US" dirty="0" smtClean="0"/>
              <a:t>Staff can </a:t>
            </a:r>
          </a:p>
          <a:p>
            <a:pPr lvl="2"/>
            <a:r>
              <a:rPr lang="en-US" dirty="0" smtClean="0"/>
              <a:t>Improve </a:t>
            </a:r>
            <a:r>
              <a:rPr lang="en-US" dirty="0"/>
              <a:t>the selection of </a:t>
            </a:r>
            <a:r>
              <a:rPr lang="en-US" dirty="0" smtClean="0"/>
              <a:t>healthful </a:t>
            </a:r>
            <a:r>
              <a:rPr lang="en-US" dirty="0"/>
              <a:t>food choices in cafeterias and vending </a:t>
            </a:r>
            <a:r>
              <a:rPr lang="en-US" dirty="0" smtClean="0"/>
              <a:t>machines</a:t>
            </a:r>
          </a:p>
          <a:p>
            <a:pPr lvl="2"/>
            <a:r>
              <a:rPr lang="en-US" dirty="0" smtClean="0"/>
              <a:t>Offer menu labeling for food choices</a:t>
            </a:r>
          </a:p>
          <a:p>
            <a:pPr lvl="2"/>
            <a:r>
              <a:rPr lang="en-US" dirty="0" smtClean="0"/>
              <a:t>Provide </a:t>
            </a:r>
            <a:r>
              <a:rPr lang="en-US" dirty="0"/>
              <a:t>nutrition education programs and school </a:t>
            </a:r>
            <a:r>
              <a:rPr lang="en-US" dirty="0" smtClean="0"/>
              <a:t>gardens</a:t>
            </a:r>
          </a:p>
          <a:p>
            <a:pPr lvl="2"/>
            <a:r>
              <a:rPr lang="en-US" dirty="0" smtClean="0"/>
              <a:t>Increase </a:t>
            </a:r>
            <a:r>
              <a:rPr lang="en-US" dirty="0"/>
              <a:t>school-based physical </a:t>
            </a:r>
            <a:r>
              <a:rPr lang="en-US" dirty="0" smtClean="0"/>
              <a:t>activity</a:t>
            </a:r>
          </a:p>
          <a:p>
            <a:pPr lvl="2"/>
            <a:r>
              <a:rPr lang="en-US" dirty="0" smtClean="0"/>
              <a:t>Encourage </a:t>
            </a:r>
            <a:r>
              <a:rPr lang="en-US" dirty="0"/>
              <a:t>parents and caregivers to promote </a:t>
            </a:r>
            <a:r>
              <a:rPr lang="en-US" dirty="0" smtClean="0"/>
              <a:t>active play and healthful eating </a:t>
            </a:r>
            <a:r>
              <a:rPr lang="en-US" dirty="0"/>
              <a:t>at </a:t>
            </a:r>
            <a:r>
              <a:rPr lang="en-US" dirty="0" smtClean="0"/>
              <a:t>home</a:t>
            </a:r>
            <a:endParaRPr lang="en-US" dirty="0"/>
          </a:p>
        </p:txBody>
      </p:sp>
    </p:spTree>
    <p:extLst>
      <p:ext uri="{BB962C8B-B14F-4D97-AF65-F5344CB8AC3E}">
        <p14:creationId xmlns:p14="http://schemas.microsoft.com/office/powerpoint/2010/main" val="1723000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Support </a:t>
            </a:r>
            <a:r>
              <a:rPr lang="en-US" sz="3600" dirty="0"/>
              <a:t>healthful eating </a:t>
            </a:r>
            <a:r>
              <a:rPr lang="en-US" sz="3600" dirty="0" smtClean="0"/>
              <a:t>patterns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At work</a:t>
            </a:r>
          </a:p>
          <a:p>
            <a:pPr lvl="1"/>
            <a:r>
              <a:rPr lang="en-US" dirty="0" smtClean="0"/>
              <a:t>Worksite personnel can:</a:t>
            </a:r>
          </a:p>
          <a:p>
            <a:pPr lvl="2"/>
            <a:r>
              <a:rPr lang="en-US" dirty="0" smtClean="0"/>
              <a:t>Encourage physical activity breaks, walking meetings, standing desks</a:t>
            </a:r>
          </a:p>
          <a:p>
            <a:pPr lvl="2"/>
            <a:r>
              <a:rPr lang="en-US" dirty="0"/>
              <a:t>O</a:t>
            </a:r>
            <a:r>
              <a:rPr lang="en-US" dirty="0" smtClean="0"/>
              <a:t>ffer healthful </a:t>
            </a:r>
            <a:r>
              <a:rPr lang="en-US" dirty="0"/>
              <a:t>food options in the cafeteria, vending machines, and at staff meetings or </a:t>
            </a:r>
            <a:r>
              <a:rPr lang="en-US" dirty="0" smtClean="0"/>
              <a:t>sponsored functions</a:t>
            </a:r>
          </a:p>
          <a:p>
            <a:pPr lvl="2"/>
            <a:r>
              <a:rPr lang="en-US" dirty="0"/>
              <a:t>P</a:t>
            </a:r>
            <a:r>
              <a:rPr lang="en-US" dirty="0" smtClean="0"/>
              <a:t>rovide </a:t>
            </a:r>
            <a:r>
              <a:rPr lang="en-US" dirty="0"/>
              <a:t>health and wellness programs and nutrition </a:t>
            </a:r>
            <a:r>
              <a:rPr lang="en-US" dirty="0" smtClean="0"/>
              <a:t>counseling</a:t>
            </a:r>
          </a:p>
          <a:p>
            <a:pPr lvl="2"/>
            <a:r>
              <a:rPr lang="en-US" dirty="0" smtClean="0"/>
              <a:t>Offer flexible schedules that allow for physical activity</a:t>
            </a:r>
          </a:p>
        </p:txBody>
      </p:sp>
    </p:spTree>
    <p:extLst>
      <p:ext uri="{BB962C8B-B14F-4D97-AF65-F5344CB8AC3E}">
        <p14:creationId xmlns:p14="http://schemas.microsoft.com/office/powerpoint/2010/main" val="9408466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Support </a:t>
            </a:r>
            <a:r>
              <a:rPr lang="en-US" sz="3600" dirty="0"/>
              <a:t>healthful eating </a:t>
            </a:r>
            <a:r>
              <a:rPr lang="en-US" sz="3600" dirty="0" smtClean="0"/>
              <a:t>patterns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In shopping sites</a:t>
            </a:r>
          </a:p>
          <a:p>
            <a:pPr lvl="1"/>
            <a:r>
              <a:rPr lang="en-US" dirty="0" smtClean="0"/>
              <a:t>Managers of grocery stores, concession </a:t>
            </a:r>
            <a:r>
              <a:rPr lang="en-US" dirty="0"/>
              <a:t>stands, </a:t>
            </a:r>
            <a:r>
              <a:rPr lang="en-US" dirty="0" smtClean="0"/>
              <a:t>other food retail outlets, </a:t>
            </a:r>
            <a:r>
              <a:rPr lang="en-US" dirty="0"/>
              <a:t>food service establishments, </a:t>
            </a:r>
            <a:r>
              <a:rPr lang="en-US" dirty="0" smtClean="0"/>
              <a:t>other businesses selling foods can:</a:t>
            </a:r>
          </a:p>
          <a:p>
            <a:pPr lvl="2"/>
            <a:r>
              <a:rPr lang="en-US" dirty="0"/>
              <a:t>Provide healthful </a:t>
            </a:r>
            <a:r>
              <a:rPr lang="en-US" dirty="0" smtClean="0"/>
              <a:t>food </a:t>
            </a:r>
            <a:r>
              <a:rPr lang="en-US" dirty="0"/>
              <a:t>choices</a:t>
            </a:r>
          </a:p>
          <a:p>
            <a:pPr lvl="2"/>
            <a:r>
              <a:rPr lang="en-US" dirty="0" smtClean="0"/>
              <a:t>Display healthful food choices more prominently than less-healthful choices</a:t>
            </a:r>
          </a:p>
          <a:p>
            <a:pPr lvl="2"/>
            <a:r>
              <a:rPr lang="en-US" dirty="0" smtClean="0"/>
              <a:t>Inform </a:t>
            </a:r>
            <a:r>
              <a:rPr lang="en-US" dirty="0"/>
              <a:t>consumers about making </a:t>
            </a:r>
            <a:r>
              <a:rPr lang="en-US" dirty="0" smtClean="0"/>
              <a:t>healthful changes</a:t>
            </a:r>
          </a:p>
        </p:txBody>
      </p:sp>
    </p:spTree>
    <p:extLst>
      <p:ext uri="{BB962C8B-B14F-4D97-AF65-F5344CB8AC3E}">
        <p14:creationId xmlns:p14="http://schemas.microsoft.com/office/powerpoint/2010/main" val="2100362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Support </a:t>
            </a:r>
            <a:r>
              <a:rPr lang="en-US" sz="3600" dirty="0"/>
              <a:t>healthful eating </a:t>
            </a:r>
            <a:r>
              <a:rPr lang="en-US" sz="3600" dirty="0" smtClean="0"/>
              <a:t>patterns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In communities</a:t>
            </a:r>
          </a:p>
          <a:p>
            <a:pPr lvl="1"/>
            <a:r>
              <a:rPr lang="en-US" dirty="0" smtClean="0"/>
              <a:t>Community leaders can:</a:t>
            </a:r>
          </a:p>
          <a:p>
            <a:pPr lvl="2"/>
            <a:r>
              <a:rPr lang="en-US" dirty="0" smtClean="0"/>
              <a:t>Offer classes that teach </a:t>
            </a:r>
            <a:r>
              <a:rPr lang="en-US" dirty="0"/>
              <a:t>skills </a:t>
            </a:r>
            <a:r>
              <a:rPr lang="en-US" dirty="0" smtClean="0"/>
              <a:t>to </a:t>
            </a:r>
            <a:r>
              <a:rPr lang="en-US" dirty="0"/>
              <a:t>support healthy eating </a:t>
            </a:r>
            <a:r>
              <a:rPr lang="en-US" dirty="0" smtClean="0"/>
              <a:t>patterns, including</a:t>
            </a:r>
            <a:endParaRPr lang="en-US" dirty="0"/>
          </a:p>
          <a:p>
            <a:pPr lvl="3"/>
            <a:r>
              <a:rPr lang="en-US" dirty="0"/>
              <a:t>G</a:t>
            </a:r>
            <a:r>
              <a:rPr lang="en-US" dirty="0" smtClean="0"/>
              <a:t>ardening</a:t>
            </a:r>
            <a:r>
              <a:rPr lang="en-US" dirty="0"/>
              <a:t>, </a:t>
            </a:r>
            <a:r>
              <a:rPr lang="en-US" dirty="0" smtClean="0"/>
              <a:t>food preparation/cooking</a:t>
            </a:r>
            <a:r>
              <a:rPr lang="en-US" dirty="0"/>
              <a:t>, meal planning, </a:t>
            </a:r>
            <a:r>
              <a:rPr lang="en-US" dirty="0" smtClean="0"/>
              <a:t>food label </a:t>
            </a:r>
            <a:r>
              <a:rPr lang="en-US" dirty="0"/>
              <a:t>reading </a:t>
            </a:r>
            <a:endParaRPr lang="en-US" dirty="0" smtClean="0"/>
          </a:p>
          <a:p>
            <a:pPr lvl="2"/>
            <a:r>
              <a:rPr lang="en-US" dirty="0" smtClean="0"/>
              <a:t>Increase </a:t>
            </a:r>
            <a:r>
              <a:rPr lang="en-US" dirty="0"/>
              <a:t>access to </a:t>
            </a:r>
            <a:r>
              <a:rPr lang="en-US" dirty="0" smtClean="0"/>
              <a:t>affordable healthful </a:t>
            </a:r>
            <a:r>
              <a:rPr lang="en-US" dirty="0"/>
              <a:t>food choices through community gardens, </a:t>
            </a:r>
            <a:r>
              <a:rPr lang="en-US" dirty="0" smtClean="0"/>
              <a:t>farmers </a:t>
            </a:r>
            <a:r>
              <a:rPr lang="en-US" dirty="0"/>
              <a:t>markets, food </a:t>
            </a:r>
            <a:r>
              <a:rPr lang="en-US" dirty="0" smtClean="0"/>
              <a:t>banks, homeless shelters </a:t>
            </a:r>
          </a:p>
          <a:p>
            <a:pPr lvl="2"/>
            <a:r>
              <a:rPr lang="en-US" dirty="0" smtClean="0"/>
              <a:t>Create </a:t>
            </a:r>
            <a:r>
              <a:rPr lang="en-US" dirty="0"/>
              <a:t>walkable communities by maintaining safe public </a:t>
            </a:r>
            <a:r>
              <a:rPr lang="en-US" dirty="0" smtClean="0"/>
              <a:t>spaces</a:t>
            </a:r>
            <a:endParaRPr lang="en-US" dirty="0"/>
          </a:p>
        </p:txBody>
      </p:sp>
    </p:spTree>
    <p:extLst>
      <p:ext uri="{BB962C8B-B14F-4D97-AF65-F5344CB8AC3E}">
        <p14:creationId xmlns:p14="http://schemas.microsoft.com/office/powerpoint/2010/main" val="7950953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2015-2020 DGA</a:t>
            </a:r>
            <a:endParaRPr lang="en-US" dirty="0"/>
          </a:p>
        </p:txBody>
      </p:sp>
      <p:sp>
        <p:nvSpPr>
          <p:cNvPr id="3" name="Content Placeholder 2"/>
          <p:cNvSpPr>
            <a:spLocks noGrp="1"/>
          </p:cNvSpPr>
          <p:nvPr>
            <p:ph idx="1"/>
          </p:nvPr>
        </p:nvSpPr>
        <p:spPr>
          <a:xfrm>
            <a:off x="228600" y="728134"/>
            <a:ext cx="8626642" cy="5398030"/>
          </a:xfrm>
        </p:spPr>
        <p:txBody>
          <a:bodyPr/>
          <a:lstStyle/>
          <a:p>
            <a:pPr marL="0" indent="0" algn="ctr">
              <a:buNone/>
            </a:pPr>
            <a:r>
              <a:rPr lang="en-US" dirty="0"/>
              <a:t>3</a:t>
            </a:r>
            <a:r>
              <a:rPr lang="en-US" dirty="0" smtClean="0"/>
              <a:t> “building blocks” of </a:t>
            </a:r>
            <a:r>
              <a:rPr lang="en-US" dirty="0"/>
              <a:t>healthy </a:t>
            </a:r>
            <a:r>
              <a:rPr lang="en-US" dirty="0" smtClean="0"/>
              <a:t>lifestyles =</a:t>
            </a:r>
          </a:p>
          <a:p>
            <a:pPr marL="0" indent="0" algn="ctr">
              <a:buNone/>
            </a:pPr>
            <a:endParaRPr lang="en-US" sz="2000" dirty="0" smtClean="0"/>
          </a:p>
          <a:p>
            <a:pPr marL="0" indent="0" algn="ctr">
              <a:buNone/>
            </a:pPr>
            <a:r>
              <a:rPr lang="en-US" dirty="0" smtClean="0"/>
              <a:t>Eating vegetables, fruits, whole grains, </a:t>
            </a:r>
            <a:r>
              <a:rPr lang="en-US" dirty="0"/>
              <a:t>low-fat dairy, </a:t>
            </a:r>
            <a:r>
              <a:rPr lang="en-US" dirty="0" smtClean="0"/>
              <a:t>protein foods.</a:t>
            </a:r>
          </a:p>
          <a:p>
            <a:pPr marL="0" indent="0" algn="ctr">
              <a:buNone/>
            </a:pPr>
            <a:r>
              <a:rPr lang="en-US" sz="2000" dirty="0" smtClean="0"/>
              <a:t>------</a:t>
            </a:r>
          </a:p>
          <a:p>
            <a:pPr marL="0" indent="0" algn="ctr">
              <a:buNone/>
            </a:pPr>
            <a:r>
              <a:rPr lang="en-US" dirty="0" smtClean="0"/>
              <a:t>Eating limited </a:t>
            </a:r>
            <a:r>
              <a:rPr lang="en-US" dirty="0"/>
              <a:t>amounts of saturated fats, added </a:t>
            </a:r>
            <a:r>
              <a:rPr lang="en-US" dirty="0" smtClean="0"/>
              <a:t>sugars, sodium, alcohol.</a:t>
            </a:r>
          </a:p>
          <a:p>
            <a:pPr marL="0" indent="0" algn="ctr">
              <a:buNone/>
            </a:pPr>
            <a:r>
              <a:rPr lang="en-US" sz="2000" dirty="0" smtClean="0"/>
              <a:t>------</a:t>
            </a:r>
          </a:p>
          <a:p>
            <a:pPr marL="0" indent="0" algn="ctr">
              <a:buNone/>
            </a:pPr>
            <a:r>
              <a:rPr lang="en-US" dirty="0" smtClean="0"/>
              <a:t>Being physically active.</a:t>
            </a:r>
          </a:p>
        </p:txBody>
      </p:sp>
    </p:spTree>
    <p:extLst>
      <p:ext uri="{BB962C8B-B14F-4D97-AF65-F5344CB8AC3E}">
        <p14:creationId xmlns:p14="http://schemas.microsoft.com/office/powerpoint/2010/main" val="13444717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741644"/>
            <a:ext cx="7772400" cy="2252840"/>
          </a:xfrm>
        </p:spPr>
        <p:txBody>
          <a:bodyPr/>
          <a:lstStyle/>
          <a:p>
            <a:r>
              <a:rPr lang="en-US" dirty="0" smtClean="0"/>
              <a:t>DGA </a:t>
            </a:r>
            <a:r>
              <a:rPr lang="en-US" cap="none" dirty="0" smtClean="0"/>
              <a:t>R</a:t>
            </a:r>
            <a:r>
              <a:rPr lang="en-US" dirty="0" smtClean="0"/>
              <a:t>esources </a:t>
            </a:r>
            <a:br>
              <a:rPr lang="en-US" dirty="0" smtClean="0"/>
            </a:br>
            <a:r>
              <a:rPr lang="en-US" cap="none" dirty="0" smtClean="0"/>
              <a:t>from Extension Food, Nutrition, Dietetics and Health</a:t>
            </a:r>
            <a:endParaRPr lang="en-US" cap="none" dirty="0"/>
          </a:p>
        </p:txBody>
      </p:sp>
    </p:spTree>
    <p:extLst>
      <p:ext uri="{BB962C8B-B14F-4D97-AF65-F5344CB8AC3E}">
        <p14:creationId xmlns:p14="http://schemas.microsoft.com/office/powerpoint/2010/main" val="906730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DGA</a:t>
            </a:r>
            <a:endParaRPr lang="en-US" dirty="0"/>
          </a:p>
        </p:txBody>
      </p:sp>
      <p:sp>
        <p:nvSpPr>
          <p:cNvPr id="3" name="Content Placeholder 2"/>
          <p:cNvSpPr>
            <a:spLocks noGrp="1"/>
          </p:cNvSpPr>
          <p:nvPr>
            <p:ph idx="1"/>
          </p:nvPr>
        </p:nvSpPr>
        <p:spPr>
          <a:xfrm>
            <a:off x="457200" y="728134"/>
            <a:ext cx="8398042" cy="5398030"/>
          </a:xfrm>
        </p:spPr>
        <p:txBody>
          <a:bodyPr/>
          <a:lstStyle/>
          <a:p>
            <a:r>
              <a:rPr lang="en-US" dirty="0" smtClean="0"/>
              <a:t>Translate science into food-based guidance. Why?  </a:t>
            </a:r>
          </a:p>
          <a:p>
            <a:pPr lvl="1"/>
            <a:r>
              <a:rPr lang="en-US" dirty="0" smtClean="0"/>
              <a:t>Their </a:t>
            </a:r>
            <a:r>
              <a:rPr lang="en-US" dirty="0"/>
              <a:t>main purpose </a:t>
            </a:r>
            <a:r>
              <a:rPr lang="en-US" dirty="0" smtClean="0"/>
              <a:t>is </a:t>
            </a:r>
            <a:r>
              <a:rPr lang="en-US" dirty="0"/>
              <a:t>to inform </a:t>
            </a:r>
            <a:r>
              <a:rPr lang="en-US" dirty="0" smtClean="0"/>
              <a:t>Federal </a:t>
            </a:r>
            <a:r>
              <a:rPr lang="en-US" dirty="0"/>
              <a:t>food, </a:t>
            </a:r>
            <a:r>
              <a:rPr lang="en-US" dirty="0" smtClean="0"/>
              <a:t>nutrition </a:t>
            </a:r>
            <a:r>
              <a:rPr lang="en-US" dirty="0"/>
              <a:t>and health policies and </a:t>
            </a:r>
            <a:r>
              <a:rPr lang="en-US" dirty="0" smtClean="0"/>
              <a:t>programs (</a:t>
            </a:r>
            <a:r>
              <a:rPr lang="en-US" dirty="0"/>
              <a:t>e.g., school </a:t>
            </a:r>
            <a:r>
              <a:rPr lang="en-US" dirty="0" smtClean="0"/>
              <a:t>lunch, older adult meal programs), including educational programs</a:t>
            </a:r>
            <a:endParaRPr lang="en-US" dirty="0"/>
          </a:p>
          <a:p>
            <a:pPr lvl="1"/>
            <a:r>
              <a:rPr lang="en-US" dirty="0" smtClean="0"/>
              <a:t>The </a:t>
            </a:r>
            <a:r>
              <a:rPr lang="en-US" dirty="0"/>
              <a:t>primary </a:t>
            </a:r>
            <a:r>
              <a:rPr lang="en-US" dirty="0" smtClean="0"/>
              <a:t>intended audiences </a:t>
            </a:r>
            <a:r>
              <a:rPr lang="en-US" dirty="0"/>
              <a:t>are </a:t>
            </a:r>
            <a:r>
              <a:rPr lang="en-US" dirty="0" smtClean="0"/>
              <a:t>policymakers, and nutrition </a:t>
            </a:r>
            <a:r>
              <a:rPr lang="en-US" dirty="0"/>
              <a:t>and health </a:t>
            </a:r>
            <a:r>
              <a:rPr lang="en-US" dirty="0" smtClean="0"/>
              <a:t>professionals / educators</a:t>
            </a:r>
          </a:p>
        </p:txBody>
      </p:sp>
      <p:sp>
        <p:nvSpPr>
          <p:cNvPr id="6" name="Right Arrow 5"/>
          <p:cNvSpPr/>
          <p:nvPr/>
        </p:nvSpPr>
        <p:spPr>
          <a:xfrm>
            <a:off x="7543800" y="599894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8818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endParaRPr lang="en-US" dirty="0"/>
          </a:p>
        </p:txBody>
      </p:sp>
      <p:sp>
        <p:nvSpPr>
          <p:cNvPr id="3" name="Content Placeholder 2"/>
          <p:cNvSpPr>
            <a:spLocks noGrp="1"/>
          </p:cNvSpPr>
          <p:nvPr>
            <p:ph idx="1"/>
          </p:nvPr>
        </p:nvSpPr>
        <p:spPr/>
        <p:txBody>
          <a:bodyPr/>
          <a:lstStyle/>
          <a:p>
            <a:r>
              <a:rPr lang="en-US" dirty="0"/>
              <a:t>On Extension Food, Nutrition, Dietetics and Health’s </a:t>
            </a:r>
            <a:r>
              <a:rPr lang="en-US" dirty="0" smtClean="0"/>
              <a:t>website, in “Nutrition Topics” section</a:t>
            </a:r>
          </a:p>
          <a:p>
            <a:pPr lvl="1"/>
            <a:r>
              <a:rPr lang="en-US" dirty="0" smtClean="0"/>
              <a:t>Getting </a:t>
            </a:r>
            <a:r>
              <a:rPr lang="en-US" dirty="0"/>
              <a:t>started with </a:t>
            </a:r>
            <a:r>
              <a:rPr lang="en-US" dirty="0" err="1" smtClean="0"/>
              <a:t>MyPlate</a:t>
            </a:r>
            <a:endParaRPr lang="en-US" dirty="0" smtClean="0"/>
          </a:p>
          <a:p>
            <a:pPr lvl="1"/>
            <a:r>
              <a:rPr lang="en-US" dirty="0"/>
              <a:t>Older Adults site</a:t>
            </a:r>
          </a:p>
          <a:p>
            <a:pPr lvl="2"/>
            <a:r>
              <a:rPr lang="en-US" dirty="0"/>
              <a:t>On right sidebar: Weekly menu planning tool</a:t>
            </a:r>
          </a:p>
          <a:p>
            <a:pPr lvl="2"/>
            <a:r>
              <a:rPr lang="en-US" dirty="0"/>
              <a:t>Outlines how to eat the Healthy U.S.-style eating pattern for a week </a:t>
            </a:r>
          </a:p>
          <a:p>
            <a:pPr lvl="1"/>
            <a:r>
              <a:rPr lang="en-US" dirty="0" smtClean="0"/>
              <a:t>Healthy </a:t>
            </a:r>
            <a:r>
              <a:rPr lang="en-US" dirty="0"/>
              <a:t>sustainable </a:t>
            </a:r>
            <a:r>
              <a:rPr lang="en-US" dirty="0" smtClean="0"/>
              <a:t>diets </a:t>
            </a:r>
          </a:p>
        </p:txBody>
      </p:sp>
      <p:sp>
        <p:nvSpPr>
          <p:cNvPr id="9" name="Title 1"/>
          <p:cNvSpPr txBox="1">
            <a:spLocks/>
          </p:cNvSpPr>
          <p:nvPr/>
        </p:nvSpPr>
        <p:spPr>
          <a:xfrm>
            <a:off x="2138855" y="37307"/>
            <a:ext cx="7043470" cy="728134"/>
          </a:xfrm>
          <a:prstGeom prst="rect">
            <a:avLst/>
          </a:prstGeom>
        </p:spPr>
        <p:txBody>
          <a:bodyPr/>
          <a:lstStyle>
            <a:lvl1pPr algn="ctr" defTabSz="457200" rtl="0" eaLnBrk="1" latinLnBrk="0" hangingPunct="1">
              <a:spcBef>
                <a:spcPct val="0"/>
              </a:spcBef>
              <a:buNone/>
              <a:defRPr sz="4400" b="1" i="0" kern="1200">
                <a:solidFill>
                  <a:schemeClr val="bg1"/>
                </a:solidFill>
                <a:latin typeface="Calibri" pitchFamily="34" charset="0"/>
                <a:ea typeface="+mj-ea"/>
                <a:cs typeface="Calibri" pitchFamily="34" charset="0"/>
              </a:defRPr>
            </a:lvl1pPr>
          </a:lstStyle>
          <a:p>
            <a:r>
              <a:rPr lang="en-US" dirty="0" smtClean="0"/>
              <a:t>DGA Resources</a:t>
            </a:r>
            <a:endParaRPr lang="en-US" dirty="0"/>
          </a:p>
        </p:txBody>
      </p:sp>
    </p:spTree>
    <p:extLst>
      <p:ext uri="{BB962C8B-B14F-4D97-AF65-F5344CB8AC3E}">
        <p14:creationId xmlns:p14="http://schemas.microsoft.com/office/powerpoint/2010/main" val="40422453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endParaRPr lang="en-US" dirty="0"/>
          </a:p>
        </p:txBody>
      </p:sp>
      <p:sp>
        <p:nvSpPr>
          <p:cNvPr id="9" name="Title 1"/>
          <p:cNvSpPr txBox="1">
            <a:spLocks/>
          </p:cNvSpPr>
          <p:nvPr/>
        </p:nvSpPr>
        <p:spPr>
          <a:xfrm>
            <a:off x="2138855" y="37307"/>
            <a:ext cx="7043470" cy="728134"/>
          </a:xfrm>
          <a:prstGeom prst="rect">
            <a:avLst/>
          </a:prstGeom>
        </p:spPr>
        <p:txBody>
          <a:bodyPr/>
          <a:lstStyle>
            <a:lvl1pPr algn="ctr" defTabSz="457200" rtl="0" eaLnBrk="1" latinLnBrk="0" hangingPunct="1">
              <a:spcBef>
                <a:spcPct val="0"/>
              </a:spcBef>
              <a:buNone/>
              <a:defRPr sz="4400" b="1" i="0" kern="1200">
                <a:solidFill>
                  <a:schemeClr val="bg1"/>
                </a:solidFill>
                <a:latin typeface="Calibri" pitchFamily="34" charset="0"/>
                <a:ea typeface="+mj-ea"/>
                <a:cs typeface="Calibri" pitchFamily="34" charset="0"/>
              </a:defRPr>
            </a:lvl1pPr>
          </a:lstStyle>
          <a:p>
            <a:r>
              <a:rPr lang="en-US" dirty="0"/>
              <a:t>DGA </a:t>
            </a:r>
            <a:r>
              <a:rPr lang="en-US" dirty="0" smtClean="0"/>
              <a:t>Resources</a:t>
            </a:r>
            <a:endParaRPr lang="en-US" dirty="0"/>
          </a:p>
        </p:txBody>
      </p:sp>
      <p:grpSp>
        <p:nvGrpSpPr>
          <p:cNvPr id="10" name="Group 9"/>
          <p:cNvGrpSpPr/>
          <p:nvPr/>
        </p:nvGrpSpPr>
        <p:grpSpPr>
          <a:xfrm>
            <a:off x="776262" y="825030"/>
            <a:ext cx="5823284" cy="5539675"/>
            <a:chOff x="776262" y="825030"/>
            <a:chExt cx="5823284" cy="5539675"/>
          </a:xfrm>
        </p:grpSpPr>
        <p:pic>
          <p:nvPicPr>
            <p:cNvPr id="4" name="Picture 3" descr="Nutrition Topics | Human Nutrition | Research and Extension | Kansas State University - Google Chrome"/>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76262" y="825030"/>
              <a:ext cx="5823284" cy="5454316"/>
            </a:xfrm>
            <a:prstGeom prst="rect">
              <a:avLst/>
            </a:prstGeom>
          </p:spPr>
        </p:pic>
        <p:sp>
          <p:nvSpPr>
            <p:cNvPr id="5" name="Oval 4"/>
            <p:cNvSpPr/>
            <p:nvPr/>
          </p:nvSpPr>
          <p:spPr>
            <a:xfrm>
              <a:off x="1986454" y="5498432"/>
              <a:ext cx="2344913" cy="86627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538663" y="3128210"/>
              <a:ext cx="1552074" cy="28875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138855" y="1178525"/>
              <a:ext cx="1951882" cy="554021"/>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12002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DGA </a:t>
            </a:r>
            <a:r>
              <a:rPr lang="en-US" dirty="0" smtClean="0"/>
              <a:t>Resources</a:t>
            </a:r>
            <a:endParaRPr lang="en-US" dirty="0"/>
          </a:p>
        </p:txBody>
      </p:sp>
      <p:pic>
        <p:nvPicPr>
          <p:cNvPr id="7" name="Picture 6" descr="Getting Started with MyPlate | Eating Well on a Budget | Nutrition Topics | Human Nutrition - Google Chrome"/>
          <p:cNvPicPr>
            <a:picLocks noChangeAspect="1"/>
          </p:cNvPicPr>
          <p:nvPr/>
        </p:nvPicPr>
        <p:blipFill rotWithShape="1">
          <a:blip r:embed="rId3">
            <a:extLst>
              <a:ext uri="{28A0092B-C50C-407E-A947-70E740481C1C}">
                <a14:useLocalDpi xmlns:a14="http://schemas.microsoft.com/office/drawing/2010/main" val="0"/>
              </a:ext>
            </a:extLst>
          </a:blip>
          <a:srcRect l="12894" t="10634" r="13553" b="1448"/>
          <a:stretch/>
        </p:blipFill>
        <p:spPr>
          <a:xfrm>
            <a:off x="1109389" y="745958"/>
            <a:ext cx="8156632" cy="5865772"/>
          </a:xfrm>
          <a:prstGeom prst="rect">
            <a:avLst/>
          </a:prstGeom>
        </p:spPr>
      </p:pic>
    </p:spTree>
    <p:extLst>
      <p:ext uri="{BB962C8B-B14F-4D97-AF65-F5344CB8AC3E}">
        <p14:creationId xmlns:p14="http://schemas.microsoft.com/office/powerpoint/2010/main" val="19537092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Healthy U.S.-style </a:t>
            </a:r>
            <a:r>
              <a:rPr lang="en-US" sz="4000" dirty="0" smtClean="0"/>
              <a:t>Eating </a:t>
            </a:r>
            <a:r>
              <a:rPr lang="en-US" sz="4000" dirty="0"/>
              <a:t>P</a:t>
            </a:r>
            <a:r>
              <a:rPr lang="en-US" sz="4000" dirty="0" smtClean="0"/>
              <a:t>attern</a:t>
            </a:r>
            <a:endParaRPr lang="en-US" sz="4000" dirty="0"/>
          </a:p>
        </p:txBody>
      </p:sp>
      <p:pic>
        <p:nvPicPr>
          <p:cNvPr id="6" name="Picture 5" descr="www.ksre.k-state.edu/humannutrition/nutrition-topics/older-adults/olderadults-documents/MealPlanningToolWeekly201208.pdf - Google Chrome"/>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4221" y="613041"/>
            <a:ext cx="9360569" cy="6890202"/>
          </a:xfrm>
          <a:prstGeom prst="rect">
            <a:avLst/>
          </a:prstGeom>
        </p:spPr>
      </p:pic>
    </p:spTree>
    <p:extLst>
      <p:ext uri="{BB962C8B-B14F-4D97-AF65-F5344CB8AC3E}">
        <p14:creationId xmlns:p14="http://schemas.microsoft.com/office/powerpoint/2010/main" val="11235377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ww.ksre.k-state.edu/humannutrition/nutrition-topics/older-adults/olderadults-documents/MealPlanningToolWeekly201208.pdf - Google Chrome"/>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28601" y="-21674"/>
            <a:ext cx="7952873" cy="6924593"/>
          </a:xfrm>
          <a:prstGeom prst="rect">
            <a:avLst/>
          </a:prstGeom>
        </p:spPr>
      </p:pic>
    </p:spTree>
    <p:extLst>
      <p:ext uri="{BB962C8B-B14F-4D97-AF65-F5344CB8AC3E}">
        <p14:creationId xmlns:p14="http://schemas.microsoft.com/office/powerpoint/2010/main" val="14215546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1775" y="83765"/>
            <a:ext cx="8860651" cy="3187002"/>
            <a:chOff x="84221" y="1677266"/>
            <a:chExt cx="8860651" cy="3187002"/>
          </a:xfrm>
        </p:grpSpPr>
        <p:pic>
          <p:nvPicPr>
            <p:cNvPr id="2" name="Picture 1" descr="MealPlanningTool.Weekly.2012.08 - Google Chrome"/>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4221" y="2265446"/>
              <a:ext cx="8848239" cy="2598822"/>
            </a:xfrm>
            <a:prstGeom prst="rect">
              <a:avLst/>
            </a:prstGeom>
          </p:spPr>
        </p:pic>
        <p:pic>
          <p:nvPicPr>
            <p:cNvPr id="4" name="Picture 3" descr="www.ksre.k-state.edu/humannutrition/nutrition-topics/older-adults/olderadults-documents/MealPlanningToolWeekly201208.pdf - Google Chrome"/>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1775" y="1677266"/>
              <a:ext cx="8843097" cy="710069"/>
            </a:xfrm>
            <a:prstGeom prst="rect">
              <a:avLst/>
            </a:prstGeom>
          </p:spPr>
        </p:pic>
      </p:grpSp>
    </p:spTree>
    <p:extLst>
      <p:ext uri="{BB962C8B-B14F-4D97-AF65-F5344CB8AC3E}">
        <p14:creationId xmlns:p14="http://schemas.microsoft.com/office/powerpoint/2010/main" val="11907079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ww.ksre.k-state.edu/humannutrition/nutrition-topics/older-adults/olderadults-documents/MealPlanningToolWeekly201208.pdf - Google Chrome"/>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8548" y="0"/>
            <a:ext cx="7353801" cy="7190021"/>
          </a:xfrm>
          <a:prstGeom prst="rect">
            <a:avLst/>
          </a:prstGeom>
        </p:spPr>
      </p:pic>
    </p:spTree>
    <p:extLst>
      <p:ext uri="{BB962C8B-B14F-4D97-AF65-F5344CB8AC3E}">
        <p14:creationId xmlns:p14="http://schemas.microsoft.com/office/powerpoint/2010/main" val="8056155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ww.ksre.k-state.edu/humannutrition/nutrition-topics/older-adults/olderadults-documents/MealPlanningToolWeekly201208.pdf - Google Chrome"/>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36620" y="0"/>
            <a:ext cx="6387271" cy="6835160"/>
          </a:xfrm>
          <a:prstGeom prst="rect">
            <a:avLst/>
          </a:prstGeom>
        </p:spPr>
      </p:pic>
    </p:spTree>
    <p:extLst>
      <p:ext uri="{BB962C8B-B14F-4D97-AF65-F5344CB8AC3E}">
        <p14:creationId xmlns:p14="http://schemas.microsoft.com/office/powerpoint/2010/main" val="27131817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Issues</a:t>
            </a:r>
            <a:endParaRPr lang="en-US" dirty="0"/>
          </a:p>
        </p:txBody>
      </p:sp>
      <p:sp>
        <p:nvSpPr>
          <p:cNvPr id="3" name="Content Placeholder 2"/>
          <p:cNvSpPr>
            <a:spLocks noGrp="1"/>
          </p:cNvSpPr>
          <p:nvPr>
            <p:ph idx="1"/>
          </p:nvPr>
        </p:nvSpPr>
        <p:spPr>
          <a:xfrm>
            <a:off x="457200" y="728133"/>
            <a:ext cx="8229600" cy="5829077"/>
          </a:xfrm>
        </p:spPr>
        <p:txBody>
          <a:bodyPr/>
          <a:lstStyle/>
          <a:p>
            <a:r>
              <a:rPr lang="en-US" dirty="0" smtClean="0"/>
              <a:t>2015-2020 DGA don’t include as a factor the </a:t>
            </a:r>
            <a:r>
              <a:rPr lang="en-US" dirty="0"/>
              <a:t>goal of </a:t>
            </a:r>
            <a:r>
              <a:rPr lang="en-US" dirty="0" smtClean="0"/>
              <a:t>sustainability</a:t>
            </a:r>
          </a:p>
          <a:p>
            <a:pPr lvl="1"/>
            <a:r>
              <a:rPr lang="en-US" dirty="0" smtClean="0"/>
              <a:t>Evaluating </a:t>
            </a:r>
            <a:r>
              <a:rPr lang="en-US" dirty="0"/>
              <a:t>the </a:t>
            </a:r>
            <a:r>
              <a:rPr lang="en-US" dirty="0" smtClean="0"/>
              <a:t>natural resources required + environmental impacts </a:t>
            </a:r>
            <a:r>
              <a:rPr lang="en-US" dirty="0"/>
              <a:t>of a food </a:t>
            </a:r>
            <a:r>
              <a:rPr lang="en-US" dirty="0" smtClean="0"/>
              <a:t>source</a:t>
            </a:r>
          </a:p>
          <a:p>
            <a:pPr lvl="2"/>
            <a:r>
              <a:rPr lang="en-US" dirty="0"/>
              <a:t>Sustainability issues were in the DGA Advisory Committee’s scientific report</a:t>
            </a:r>
          </a:p>
          <a:p>
            <a:pPr lvl="2"/>
            <a:r>
              <a:rPr lang="en-US" dirty="0" smtClean="0"/>
              <a:t>USDA/HHS said sustainability is </a:t>
            </a:r>
          </a:p>
          <a:p>
            <a:pPr lvl="3"/>
            <a:r>
              <a:rPr lang="en-US" dirty="0" smtClean="0"/>
              <a:t>“</a:t>
            </a:r>
            <a:r>
              <a:rPr lang="en-US" dirty="0"/>
              <a:t>O</a:t>
            </a:r>
            <a:r>
              <a:rPr lang="en-US" dirty="0" smtClean="0"/>
              <a:t>utside the </a:t>
            </a:r>
            <a:r>
              <a:rPr lang="en-US" dirty="0"/>
              <a:t>scope of </a:t>
            </a:r>
            <a:r>
              <a:rPr lang="en-US" dirty="0" smtClean="0"/>
              <a:t>the DGA, as mandated by the </a:t>
            </a:r>
            <a:r>
              <a:rPr lang="en-US" dirty="0"/>
              <a:t>1990 National Nutrition Monitoring and Related Research </a:t>
            </a:r>
            <a:r>
              <a:rPr lang="en-US" dirty="0" smtClean="0"/>
              <a:t>Act”</a:t>
            </a:r>
          </a:p>
          <a:p>
            <a:pPr lvl="3"/>
            <a:r>
              <a:rPr lang="en-US" dirty="0" smtClean="0"/>
              <a:t>“An important </a:t>
            </a:r>
            <a:r>
              <a:rPr lang="en-US" dirty="0"/>
              <a:t>policy </a:t>
            </a:r>
            <a:r>
              <a:rPr lang="en-US" dirty="0" smtClean="0"/>
              <a:t>conversation, but the DGA are not the </a:t>
            </a:r>
            <a:r>
              <a:rPr lang="en-US" dirty="0"/>
              <a:t>appropriate vehicle for </a:t>
            </a:r>
            <a:r>
              <a:rPr lang="en-US" dirty="0" smtClean="0"/>
              <a:t>this”</a:t>
            </a:r>
            <a:r>
              <a:rPr lang="en-US" dirty="0"/>
              <a:t> </a:t>
            </a:r>
            <a:endParaRPr lang="en-US" dirty="0" smtClean="0"/>
          </a:p>
          <a:p>
            <a:endParaRPr lang="en-US" dirty="0"/>
          </a:p>
        </p:txBody>
      </p:sp>
    </p:spTree>
    <p:extLst>
      <p:ext uri="{BB962C8B-B14F-4D97-AF65-F5344CB8AC3E}">
        <p14:creationId xmlns:p14="http://schemas.microsoft.com/office/powerpoint/2010/main" val="6883836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DGA </a:t>
            </a:r>
            <a:r>
              <a:rPr lang="en-US" dirty="0" smtClean="0"/>
              <a:t>Resources</a:t>
            </a:r>
            <a:endParaRPr lang="en-US" dirty="0"/>
          </a:p>
        </p:txBody>
      </p:sp>
      <p:pic>
        <p:nvPicPr>
          <p:cNvPr id="4" name="Content Placeholder 3" descr="bookstore.ksre.ksu.edu/pubs/MF3060.pdf - Google Chrome"/>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151384" y="832345"/>
            <a:ext cx="6328385" cy="5893308"/>
          </a:xfrm>
          <a:prstGeom prst="rect">
            <a:avLst/>
          </a:prstGeom>
        </p:spPr>
      </p:pic>
      <p:sp>
        <p:nvSpPr>
          <p:cNvPr id="5" name="TextBox 4"/>
          <p:cNvSpPr txBox="1"/>
          <p:nvPr/>
        </p:nvSpPr>
        <p:spPr>
          <a:xfrm rot="20708789">
            <a:off x="4411930" y="2279935"/>
            <a:ext cx="5029200" cy="1446550"/>
          </a:xfrm>
          <a:prstGeom prst="rect">
            <a:avLst/>
          </a:prstGeom>
          <a:solidFill>
            <a:schemeClr val="bg1"/>
          </a:solidFill>
        </p:spPr>
        <p:txBody>
          <a:bodyPr wrap="square" rtlCol="0">
            <a:spAutoFit/>
          </a:bodyPr>
          <a:lstStyle/>
          <a:p>
            <a:r>
              <a:rPr lang="en-US" sz="4400" b="1" dirty="0" smtClean="0">
                <a:latin typeface="Candara" panose="020E0502030303020204" pitchFamily="34" charset="0"/>
              </a:rPr>
              <a:t>KSU Pub   MF3060, still current</a:t>
            </a:r>
            <a:endParaRPr lang="en-US" sz="2000" b="1" dirty="0">
              <a:latin typeface="Candara" panose="020E0502030303020204" pitchFamily="34" charset="0"/>
            </a:endParaRPr>
          </a:p>
        </p:txBody>
      </p:sp>
    </p:spTree>
    <p:extLst>
      <p:ext uri="{BB962C8B-B14F-4D97-AF65-F5344CB8AC3E}">
        <p14:creationId xmlns:p14="http://schemas.microsoft.com/office/powerpoint/2010/main" val="3173590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KSREpurple_b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Inset">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1989</TotalTime>
  <Words>4295</Words>
  <Application>Microsoft Office PowerPoint</Application>
  <PresentationFormat>On-screen Show (4:3)</PresentationFormat>
  <Paragraphs>533</Paragraphs>
  <Slides>100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100</vt:i4>
      </vt:variant>
    </vt:vector>
  </HeadingPairs>
  <TitlesOfParts>
    <vt:vector size="104" baseType="lpstr">
      <vt:lpstr>Arial</vt:lpstr>
      <vt:lpstr>Calibri</vt:lpstr>
      <vt:lpstr>Candara</vt:lpstr>
      <vt:lpstr>KSREpurple_band</vt:lpstr>
      <vt:lpstr>The 2015-2020 Dietary Guidelines for Americans </vt:lpstr>
      <vt:lpstr>PowerPoint Presentation</vt:lpstr>
      <vt:lpstr>PowerPoint Presentation</vt:lpstr>
      <vt:lpstr>Outline of Today’s Session</vt:lpstr>
      <vt:lpstr>Today, as I review the new DGA,  I will not repeat the information from my 8/2015 presentation about the DGA Advisory Committee’s Report.   Please refer to those slides again, as desired, at Extension Food, Nutrition,  Dietetics and Health’s site. Click the ‘faculty/staff’ link. </vt:lpstr>
      <vt:lpstr> 2015-2020 DGA are 8th edition</vt:lpstr>
      <vt:lpstr>The 2015-2020 DGA</vt:lpstr>
      <vt:lpstr>The 2015-2020 DGA</vt:lpstr>
      <vt:lpstr>The DGA</vt:lpstr>
      <vt:lpstr>The DGA</vt:lpstr>
      <vt:lpstr>Improvement Is Needed</vt:lpstr>
      <vt:lpstr>Improvement Is Needed</vt:lpstr>
      <vt:lpstr>Improvement Is Achievable</vt:lpstr>
      <vt:lpstr>The 2015-2020 DGA focus on eating patterns and their food and nutrient characteristics </vt:lpstr>
      <vt:lpstr>Definition</vt:lpstr>
      <vt:lpstr>Definition</vt:lpstr>
      <vt:lpstr>The 2015-2020 DGA includes:</vt:lpstr>
      <vt:lpstr>The 2015-2020 DGA includes:</vt:lpstr>
      <vt:lpstr>3 chapters, 5 guidelines</vt:lpstr>
      <vt:lpstr>Chapter 1,  Key Elements of Healthful Eating Patterns</vt:lpstr>
      <vt:lpstr>#1 of Five Guidelines</vt:lpstr>
      <vt:lpstr>Key Recommendations</vt:lpstr>
      <vt:lpstr>Key Recommendations</vt:lpstr>
      <vt:lpstr>Key Recommendations</vt:lpstr>
      <vt:lpstr>Key Recommendations</vt:lpstr>
      <vt:lpstr>Key Recommendations</vt:lpstr>
      <vt:lpstr>Sample Healthy Eating Pattern</vt:lpstr>
      <vt:lpstr>Advice about Body Weight</vt:lpstr>
      <vt:lpstr>Advice about Body Weight</vt:lpstr>
      <vt:lpstr>Advice about Body Weight</vt:lpstr>
      <vt:lpstr>#2 of Five Guidelines</vt:lpstr>
      <vt:lpstr>Definition</vt:lpstr>
      <vt:lpstr>Definition</vt:lpstr>
      <vt:lpstr>Definition</vt:lpstr>
      <vt:lpstr>#3 of Five Guidelines</vt:lpstr>
      <vt:lpstr>#3 of Five Guidelines</vt:lpstr>
      <vt:lpstr>Chapter 2,  Shifts Needed To Align with Healthful Eating Patterns  Note: This is a long chapter!</vt:lpstr>
      <vt:lpstr>#4 of Five Guidelines</vt:lpstr>
      <vt:lpstr>Current U.S. Eating Pattern</vt:lpstr>
      <vt:lpstr> Current U.S. Eating Pattern compared to DGA 2015</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Shifts Needed To Align</vt:lpstr>
      <vt:lpstr>Current U.S. Physical Activity</vt:lpstr>
      <vt:lpstr>Shifts Needed To Align</vt:lpstr>
      <vt:lpstr>Shifts Needed To Align</vt:lpstr>
      <vt:lpstr>Chapter 3,  Everyone Has a Role in Supporting Healthful Eating Patterns</vt:lpstr>
      <vt:lpstr>#5 of Five Guidelines</vt:lpstr>
      <vt:lpstr>#5 of Five Guidelines</vt:lpstr>
      <vt:lpstr>#5 of Five Guidelines</vt:lpstr>
      <vt:lpstr>#5 of Five Guidelines</vt:lpstr>
      <vt:lpstr>Support healthful eating patterns </vt:lpstr>
      <vt:lpstr>Support healthful eating patterns </vt:lpstr>
      <vt:lpstr>Support healthful eating patterns </vt:lpstr>
      <vt:lpstr>Support healthful eating patterns </vt:lpstr>
      <vt:lpstr>Support healthful eating patterns </vt:lpstr>
      <vt:lpstr>Summary of 2015-2020 DGA</vt:lpstr>
      <vt:lpstr>DGA Resources  from Extension Food, Nutrition, Dietetics and Health</vt:lpstr>
      <vt:lpstr> </vt:lpstr>
      <vt:lpstr> </vt:lpstr>
      <vt:lpstr>DGA Resources</vt:lpstr>
      <vt:lpstr>Healthy U.S.-style Eating Pattern</vt:lpstr>
      <vt:lpstr>PowerPoint Presentation</vt:lpstr>
      <vt:lpstr>PowerPoint Presentation</vt:lpstr>
      <vt:lpstr>PowerPoint Presentation</vt:lpstr>
      <vt:lpstr>PowerPoint Presentation</vt:lpstr>
      <vt:lpstr>Sustainability Issues</vt:lpstr>
      <vt:lpstr>DGA Resources</vt:lpstr>
      <vt:lpstr>The 2015-2020 Dietary Guidelines for Americans </vt:lpstr>
    </vt:vector>
  </TitlesOfParts>
  <Company>College of Human Ecology, Kansas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Meck Higgins</dc:creator>
  <cp:lastModifiedBy>Mary Meck Higgins</cp:lastModifiedBy>
  <cp:revision>283</cp:revision>
  <dcterms:created xsi:type="dcterms:W3CDTF">2012-10-19T23:40:33Z</dcterms:created>
  <dcterms:modified xsi:type="dcterms:W3CDTF">2016-02-05T01:15:20Z</dcterms:modified>
</cp:coreProperties>
</file>