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7" r:id="rId3"/>
    <p:sldId id="259" r:id="rId4"/>
    <p:sldId id="262" r:id="rId5"/>
    <p:sldId id="261" r:id="rId6"/>
    <p:sldId id="263" r:id="rId7"/>
    <p:sldId id="273" r:id="rId8"/>
    <p:sldId id="274" r:id="rId9"/>
    <p:sldId id="282" r:id="rId10"/>
    <p:sldId id="266" r:id="rId11"/>
    <p:sldId id="267" r:id="rId12"/>
    <p:sldId id="268" r:id="rId13"/>
    <p:sldId id="269" r:id="rId14"/>
    <p:sldId id="272" r:id="rId15"/>
    <p:sldId id="270" r:id="rId16"/>
    <p:sldId id="271" r:id="rId17"/>
    <p:sldId id="280" r:id="rId18"/>
    <p:sldId id="276"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8" autoAdjust="0"/>
    <p:restoredTop sz="94660"/>
  </p:normalViewPr>
  <p:slideViewPr>
    <p:cSldViewPr>
      <p:cViewPr varScale="1">
        <p:scale>
          <a:sx n="106" d="100"/>
          <a:sy n="106" d="100"/>
        </p:scale>
        <p:origin x="10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B350034-C512-476B-AFD2-43F81B69B67A}" type="datetimeFigureOut">
              <a:rPr lang="en-US" smtClean="0"/>
              <a:t>9/15/2015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3A3B2F1-6863-4866-A6F2-BC29321E6C5D}"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50034-C512-476B-AFD2-43F81B69B67A}"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3B2F1-6863-4866-A6F2-BC29321E6C5D}"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50034-C512-476B-AFD2-43F81B69B67A}"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3B2F1-6863-4866-A6F2-BC29321E6C5D}"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50034-C512-476B-AFD2-43F81B69B67A}"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3B2F1-6863-4866-A6F2-BC29321E6C5D}"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50034-C512-476B-AFD2-43F81B69B67A}"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3B2F1-6863-4866-A6F2-BC29321E6C5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350034-C512-476B-AFD2-43F81B69B67A}"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3B2F1-6863-4866-A6F2-BC29321E6C5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350034-C512-476B-AFD2-43F81B69B67A}"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A3B2F1-6863-4866-A6F2-BC29321E6C5D}"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350034-C512-476B-AFD2-43F81B69B67A}"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A3B2F1-6863-4866-A6F2-BC29321E6C5D}"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50034-C512-476B-AFD2-43F81B69B67A}"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A3B2F1-6863-4866-A6F2-BC29321E6C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50034-C512-476B-AFD2-43F81B69B67A}"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3B2F1-6863-4866-A6F2-BC29321E6C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50034-C512-476B-AFD2-43F81B69B67A}"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3B2F1-6863-4866-A6F2-BC29321E6C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B350034-C512-476B-AFD2-43F81B69B67A}" type="datetimeFigureOut">
              <a:rPr lang="en-US" smtClean="0"/>
              <a:t>9/15/2015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3A3B2F1-6863-4866-A6F2-BC29321E6C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growinglawrence.org/harvestcalendar.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6324600" cy="645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09600" y="1905000"/>
            <a:ext cx="7772400" cy="1470025"/>
          </a:xfrm>
        </p:spPr>
        <p:txBody>
          <a:bodyPr/>
          <a:lstStyle/>
          <a:p>
            <a:r>
              <a:rPr lang="en-US" dirty="0" smtClean="0"/>
              <a:t>Simple Seasonal Meals</a:t>
            </a:r>
            <a:endParaRPr lang="en-US" dirty="0"/>
          </a:p>
        </p:txBody>
      </p:sp>
      <p:sp>
        <p:nvSpPr>
          <p:cNvPr id="3" name="Subtitle 2"/>
          <p:cNvSpPr>
            <a:spLocks noGrp="1"/>
          </p:cNvSpPr>
          <p:nvPr>
            <p:ph type="subTitle" idx="1"/>
          </p:nvPr>
        </p:nvSpPr>
        <p:spPr>
          <a:xfrm>
            <a:off x="1371600" y="4724400"/>
            <a:ext cx="6400800" cy="1752600"/>
          </a:xfrm>
        </p:spPr>
        <p:txBody>
          <a:bodyPr>
            <a:normAutofit fontScale="92500"/>
          </a:bodyPr>
          <a:lstStyle/>
          <a:p>
            <a:r>
              <a:rPr lang="en-US" dirty="0" smtClean="0"/>
              <a:t>Donna Krug</a:t>
            </a:r>
          </a:p>
          <a:p>
            <a:r>
              <a:rPr lang="en-US" dirty="0" smtClean="0"/>
              <a:t>Barton County Family and Consumer Sciences Agent</a:t>
            </a:r>
          </a:p>
          <a:p>
            <a:r>
              <a:rPr lang="en-US" dirty="0" smtClean="0"/>
              <a:t>2016 FCS Series – K-State Research &amp; Extension</a:t>
            </a:r>
            <a:endParaRPr lang="en-US" dirty="0"/>
          </a:p>
        </p:txBody>
      </p:sp>
    </p:spTree>
    <p:extLst>
      <p:ext uri="{BB962C8B-B14F-4D97-AF65-F5344CB8AC3E}">
        <p14:creationId xmlns:p14="http://schemas.microsoft.com/office/powerpoint/2010/main" val="965671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745505" cy="3877815"/>
          </a:xfrm>
        </p:spPr>
        <p:txBody>
          <a:bodyPr/>
          <a:lstStyle/>
          <a:p>
            <a:r>
              <a:rPr lang="en-US" dirty="0" smtClean="0"/>
              <a:t>Asparagus and a variety of salad greens are the first produce available in Kansas. Enjoy these Spring recipes:</a:t>
            </a:r>
          </a:p>
          <a:p>
            <a:pPr lvl="1"/>
            <a:endParaRPr lang="en-US" dirty="0" smtClean="0"/>
          </a:p>
          <a:p>
            <a:pPr lvl="1"/>
            <a:r>
              <a:rPr lang="en-US" dirty="0" smtClean="0"/>
              <a:t>Marinated Pasta and Asparagus Salad</a:t>
            </a:r>
          </a:p>
          <a:p>
            <a:pPr lvl="1"/>
            <a:endParaRPr lang="en-US" dirty="0" smtClean="0"/>
          </a:p>
          <a:p>
            <a:pPr lvl="1"/>
            <a:r>
              <a:rPr lang="en-US" dirty="0" smtClean="0"/>
              <a:t>Spring Strawberry Spinach Salad</a:t>
            </a:r>
            <a:endParaRPr lang="en-US" dirty="0"/>
          </a:p>
        </p:txBody>
      </p:sp>
      <p:sp>
        <p:nvSpPr>
          <p:cNvPr id="3" name="Title 2"/>
          <p:cNvSpPr>
            <a:spLocks noGrp="1"/>
          </p:cNvSpPr>
          <p:nvPr>
            <p:ph type="title"/>
          </p:nvPr>
        </p:nvSpPr>
        <p:spPr/>
        <p:txBody>
          <a:bodyPr/>
          <a:lstStyle/>
          <a:p>
            <a:r>
              <a:rPr lang="en-US" dirty="0" smtClean="0"/>
              <a:t>Spring Has Sprung!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352800"/>
            <a:ext cx="2362200" cy="313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7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Summer menus highlight locally grown produce as much as possible. Try one of these recipes for a cool treat:</a:t>
            </a:r>
          </a:p>
          <a:p>
            <a:endParaRPr lang="en-US" dirty="0"/>
          </a:p>
          <a:p>
            <a:r>
              <a:rPr lang="en-US" dirty="0" smtClean="0"/>
              <a:t>Sweet Melon Salsa</a:t>
            </a:r>
          </a:p>
          <a:p>
            <a:endParaRPr lang="en-US" dirty="0"/>
          </a:p>
          <a:p>
            <a:r>
              <a:rPr lang="en-US" dirty="0" smtClean="0"/>
              <a:t>Frosty Cantaloupe Smoothie</a:t>
            </a:r>
          </a:p>
          <a:p>
            <a:endParaRPr lang="en-US" dirty="0"/>
          </a:p>
          <a:p>
            <a:r>
              <a:rPr lang="en-US" dirty="0" smtClean="0"/>
              <a:t>Pasta with Spicy Summer</a:t>
            </a:r>
          </a:p>
          <a:p>
            <a:pPr marL="0" indent="0">
              <a:buNone/>
            </a:pPr>
            <a:r>
              <a:rPr lang="en-US" dirty="0" smtClean="0"/>
              <a:t>       Vegetables </a:t>
            </a:r>
            <a:endParaRPr lang="en-US" dirty="0"/>
          </a:p>
        </p:txBody>
      </p:sp>
      <p:sp>
        <p:nvSpPr>
          <p:cNvPr id="3" name="Title 2"/>
          <p:cNvSpPr>
            <a:spLocks noGrp="1"/>
          </p:cNvSpPr>
          <p:nvPr>
            <p:ph type="title"/>
          </p:nvPr>
        </p:nvSpPr>
        <p:spPr/>
        <p:txBody>
          <a:bodyPr/>
          <a:lstStyle/>
          <a:p>
            <a:r>
              <a:rPr lang="en-US" dirty="0" smtClean="0"/>
              <a:t>Summer Sensations</a:t>
            </a:r>
            <a:endParaRPr lang="en-US" dirty="0"/>
          </a:p>
        </p:txBody>
      </p:sp>
      <p:pic>
        <p:nvPicPr>
          <p:cNvPr id="3074" name="Picture 2" descr="C:\Users\dkrug\Pictures\seasonal eating - Copy\DSCN12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9418" y="4038600"/>
            <a:ext cx="3735982" cy="266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85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anim calcmode="lin" valueType="num">
                                      <p:cBhvr>
                                        <p:cTn id="3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1000"/>
                                        <p:tgtEl>
                                          <p:spTgt spid="3074"/>
                                        </p:tgtEl>
                                      </p:cBhvr>
                                    </p:animEffect>
                                    <p:anim calcmode="lin" valueType="num">
                                      <p:cBhvr>
                                        <p:cTn id="43" dur="1000" fill="hold"/>
                                        <p:tgtEl>
                                          <p:spTgt spid="3074"/>
                                        </p:tgtEl>
                                        <p:attrNameLst>
                                          <p:attrName>ppt_x</p:attrName>
                                        </p:attrNameLst>
                                      </p:cBhvr>
                                      <p:tavLst>
                                        <p:tav tm="0">
                                          <p:val>
                                            <p:strVal val="#ppt_x"/>
                                          </p:val>
                                        </p:tav>
                                        <p:tav tm="100000">
                                          <p:val>
                                            <p:strVal val="#ppt_x"/>
                                          </p:val>
                                        </p:tav>
                                      </p:tavLst>
                                    </p:anim>
                                    <p:anim calcmode="lin" valueType="num">
                                      <p:cBhvr>
                                        <p:cTn id="4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The fall menu is full of colorful root vegetables, making for some tasty dishes. Add these recipes to your fall menu:</a:t>
            </a:r>
          </a:p>
          <a:p>
            <a:pPr lvl="1"/>
            <a:endParaRPr lang="en-US" dirty="0"/>
          </a:p>
          <a:p>
            <a:pPr lvl="1"/>
            <a:r>
              <a:rPr lang="en-US" dirty="0" smtClean="0"/>
              <a:t>Aztec Grain Salad</a:t>
            </a:r>
          </a:p>
          <a:p>
            <a:pPr lvl="1"/>
            <a:endParaRPr lang="en-US" dirty="0"/>
          </a:p>
          <a:p>
            <a:pPr lvl="1"/>
            <a:r>
              <a:rPr lang="en-US" dirty="0" smtClean="0"/>
              <a:t>Quick Grated Beets</a:t>
            </a:r>
          </a:p>
          <a:p>
            <a:pPr lvl="1"/>
            <a:endParaRPr lang="en-US" dirty="0"/>
          </a:p>
          <a:p>
            <a:pPr lvl="1"/>
            <a:r>
              <a:rPr lang="en-US" dirty="0" smtClean="0"/>
              <a:t>Simple Preparation of Greens</a:t>
            </a:r>
          </a:p>
          <a:p>
            <a:pPr lvl="1"/>
            <a:endParaRPr lang="en-US" dirty="0"/>
          </a:p>
          <a:p>
            <a:pPr lvl="1"/>
            <a:r>
              <a:rPr lang="en-US" dirty="0" smtClean="0"/>
              <a:t>Gingered Apple Crisp</a:t>
            </a:r>
          </a:p>
          <a:p>
            <a:pPr lvl="1"/>
            <a:endParaRPr lang="en-US" dirty="0" smtClean="0"/>
          </a:p>
          <a:p>
            <a:pPr lvl="1"/>
            <a:r>
              <a:rPr lang="en-US" dirty="0" smtClean="0"/>
              <a:t>Vegetarian Groundnut Stew</a:t>
            </a:r>
            <a:endParaRPr lang="en-US" dirty="0"/>
          </a:p>
          <a:p>
            <a:pPr lvl="1"/>
            <a:endParaRPr lang="en-US" dirty="0"/>
          </a:p>
        </p:txBody>
      </p:sp>
      <p:sp>
        <p:nvSpPr>
          <p:cNvPr id="3" name="Title 2"/>
          <p:cNvSpPr>
            <a:spLocks noGrp="1"/>
          </p:cNvSpPr>
          <p:nvPr>
            <p:ph type="title"/>
          </p:nvPr>
        </p:nvSpPr>
        <p:spPr/>
        <p:txBody>
          <a:bodyPr/>
          <a:lstStyle/>
          <a:p>
            <a:r>
              <a:rPr lang="en-US" dirty="0" smtClean="0"/>
              <a:t>Fall Splendor</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2895600"/>
            <a:ext cx="2667000" cy="163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800600"/>
            <a:ext cx="2264790" cy="175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1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51"/>
                                        </p:tgtEl>
                                        <p:attrNameLst>
                                          <p:attrName>style.visibility</p:attrName>
                                        </p:attrNameLst>
                                      </p:cBhvr>
                                      <p:to>
                                        <p:strVal val="visible"/>
                                      </p:to>
                                    </p:set>
                                    <p:animEffect transition="in" filter="fade">
                                      <p:cBhvr>
                                        <p:cTn id="49" dur="1000"/>
                                        <p:tgtEl>
                                          <p:spTgt spid="2051"/>
                                        </p:tgtEl>
                                      </p:cBhvr>
                                    </p:animEffect>
                                    <p:anim calcmode="lin" valueType="num">
                                      <p:cBhvr>
                                        <p:cTn id="50" dur="1000" fill="hold"/>
                                        <p:tgtEl>
                                          <p:spTgt spid="2051"/>
                                        </p:tgtEl>
                                        <p:attrNameLst>
                                          <p:attrName>ppt_x</p:attrName>
                                        </p:attrNameLst>
                                      </p:cBhvr>
                                      <p:tavLst>
                                        <p:tav tm="0">
                                          <p:val>
                                            <p:strVal val="#ppt_x"/>
                                          </p:val>
                                        </p:tav>
                                        <p:tav tm="100000">
                                          <p:val>
                                            <p:strVal val="#ppt_x"/>
                                          </p:val>
                                        </p:tav>
                                      </p:tavLst>
                                    </p:anim>
                                    <p:anim calcmode="lin" valueType="num">
                                      <p:cBhvr>
                                        <p:cTn id="5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can still take advantage of seasonal vegetables and incorporate nutritious ingredients into winter favorites.</a:t>
            </a:r>
          </a:p>
          <a:p>
            <a:pPr lvl="1"/>
            <a:endParaRPr lang="en-US" dirty="0" smtClean="0"/>
          </a:p>
          <a:p>
            <a:pPr lvl="1"/>
            <a:r>
              <a:rPr lang="en-US" dirty="0" smtClean="0"/>
              <a:t>Short Grain Brown Rice with Squash</a:t>
            </a:r>
          </a:p>
          <a:p>
            <a:pPr lvl="1"/>
            <a:endParaRPr lang="en-US" dirty="0"/>
          </a:p>
          <a:p>
            <a:pPr lvl="1"/>
            <a:r>
              <a:rPr lang="en-US" dirty="0" smtClean="0"/>
              <a:t>Harvest Delight</a:t>
            </a:r>
          </a:p>
          <a:p>
            <a:pPr lvl="1"/>
            <a:endParaRPr lang="en-US" dirty="0"/>
          </a:p>
          <a:p>
            <a:pPr lvl="1"/>
            <a:r>
              <a:rPr lang="en-US" dirty="0" smtClean="0"/>
              <a:t>Secret Chocolate Cake</a:t>
            </a:r>
            <a:endParaRPr lang="en-US" dirty="0"/>
          </a:p>
        </p:txBody>
      </p:sp>
      <p:sp>
        <p:nvSpPr>
          <p:cNvPr id="3" name="Title 2"/>
          <p:cNvSpPr>
            <a:spLocks noGrp="1"/>
          </p:cNvSpPr>
          <p:nvPr>
            <p:ph type="title"/>
          </p:nvPr>
        </p:nvSpPr>
        <p:spPr/>
        <p:txBody>
          <a:bodyPr/>
          <a:lstStyle/>
          <a:p>
            <a:r>
              <a:rPr lang="en-US" dirty="0" smtClean="0"/>
              <a:t>Winter Comforts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200400"/>
            <a:ext cx="2658408"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029200"/>
            <a:ext cx="2690813" cy="171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31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fade">
                                      <p:cBhvr>
                                        <p:cTn id="42" dur="1000"/>
                                        <p:tgtEl>
                                          <p:spTgt spid="3075"/>
                                        </p:tgtEl>
                                      </p:cBhvr>
                                    </p:animEffect>
                                    <p:anim calcmode="lin" valueType="num">
                                      <p:cBhvr>
                                        <p:cTn id="43" dur="1000" fill="hold"/>
                                        <p:tgtEl>
                                          <p:spTgt spid="3075"/>
                                        </p:tgtEl>
                                        <p:attrNameLst>
                                          <p:attrName>ppt_x</p:attrName>
                                        </p:attrNameLst>
                                      </p:cBhvr>
                                      <p:tavLst>
                                        <p:tav tm="0">
                                          <p:val>
                                            <p:strVal val="#ppt_x"/>
                                          </p:val>
                                        </p:tav>
                                        <p:tav tm="100000">
                                          <p:val>
                                            <p:strVal val="#ppt_x"/>
                                          </p:val>
                                        </p:tav>
                                      </p:tavLst>
                                    </p:anim>
                                    <p:anim calcmode="lin" valueType="num">
                                      <p:cBhvr>
                                        <p:cTn id="4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excellent Harvest Calendar for Kansans is available at: </a:t>
            </a:r>
            <a:r>
              <a:rPr lang="en-US" i="1" dirty="0" smtClean="0">
                <a:hlinkClick r:id="rId2"/>
              </a:rPr>
              <a:t>http://growinglawrence.org/harvestcalendar.html</a:t>
            </a:r>
            <a:r>
              <a:rPr lang="en-US" i="1" dirty="0" smtClean="0"/>
              <a:t> </a:t>
            </a:r>
            <a:endParaRPr lang="en-US" dirty="0"/>
          </a:p>
        </p:txBody>
      </p:sp>
      <p:sp>
        <p:nvSpPr>
          <p:cNvPr id="3" name="Title 2"/>
          <p:cNvSpPr>
            <a:spLocks noGrp="1"/>
          </p:cNvSpPr>
          <p:nvPr>
            <p:ph type="title"/>
          </p:nvPr>
        </p:nvSpPr>
        <p:spPr/>
        <p:txBody>
          <a:bodyPr/>
          <a:lstStyle/>
          <a:p>
            <a:r>
              <a:rPr lang="en-US" sz="4800" dirty="0" smtClean="0"/>
              <a:t>Recipes that span the Seasons</a:t>
            </a:r>
            <a:endParaRPr lang="en-US" sz="4800" dirty="0"/>
          </a:p>
        </p:txBody>
      </p:sp>
    </p:spTree>
    <p:extLst>
      <p:ext uri="{BB962C8B-B14F-4D97-AF65-F5344CB8AC3E}">
        <p14:creationId xmlns:p14="http://schemas.microsoft.com/office/powerpoint/2010/main" val="3578150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32" y="84667"/>
            <a:ext cx="8669867" cy="666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034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6438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984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Sources</a:t>
            </a:r>
            <a:endParaRPr lang="en-US" dirty="0"/>
          </a:p>
        </p:txBody>
      </p:sp>
      <p:pic>
        <p:nvPicPr>
          <p:cNvPr id="3" name="Picture 6" descr="F:\DCIM\110___08\IMG_03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369" y="2085391"/>
            <a:ext cx="2254816" cy="215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DCIM\110___08\IMG_03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837" y="2132491"/>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DCIM\110___08\IMG_03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369" y="4373543"/>
            <a:ext cx="2286000" cy="2348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F:\DCIM\110___08\IMG_03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9764" y="4267200"/>
            <a:ext cx="2557608" cy="24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70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CIM\110___08\IMG_0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371600"/>
            <a:ext cx="6172200" cy="4629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Additional Resources</a:t>
            </a:r>
            <a:br>
              <a:rPr lang="en-US" dirty="0" smtClean="0"/>
            </a:br>
            <a:endParaRPr lang="en-US" dirty="0"/>
          </a:p>
        </p:txBody>
      </p:sp>
    </p:spTree>
    <p:extLst>
      <p:ext uri="{BB962C8B-B14F-4D97-AF65-F5344CB8AC3E}">
        <p14:creationId xmlns:p14="http://schemas.microsoft.com/office/powerpoint/2010/main" val="1776766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39763"/>
            <a:ext cx="7315200" cy="1036637"/>
          </a:xfrm>
        </p:spPr>
        <p:txBody>
          <a:bodyPr>
            <a:normAutofit/>
          </a:bodyPr>
          <a:lstStyle/>
          <a:p>
            <a:pPr algn="l"/>
            <a:r>
              <a:rPr lang="en-US" sz="2400" dirty="0" smtClean="0"/>
              <a:t>Material adapted from </a:t>
            </a:r>
            <a:r>
              <a:rPr lang="en-US" sz="2400" i="1" dirty="0" smtClean="0"/>
              <a:t>Simple Seasonal Meals, </a:t>
            </a:r>
            <a:r>
              <a:rPr lang="en-US" sz="2400" dirty="0" smtClean="0"/>
              <a:t>fact sheet and leader’s guide:</a:t>
            </a:r>
            <a:endParaRPr lang="en-US" sz="2400" dirty="0"/>
          </a:p>
        </p:txBody>
      </p:sp>
      <p:sp>
        <p:nvSpPr>
          <p:cNvPr id="3" name="Content Placeholder 2"/>
          <p:cNvSpPr>
            <a:spLocks noGrp="1"/>
          </p:cNvSpPr>
          <p:nvPr>
            <p:ph idx="4294967295"/>
          </p:nvPr>
        </p:nvSpPr>
        <p:spPr>
          <a:xfrm>
            <a:off x="838200" y="1905000"/>
            <a:ext cx="7391400" cy="4572000"/>
          </a:xfrm>
        </p:spPr>
        <p:txBody>
          <a:bodyPr>
            <a:normAutofit fontScale="92500"/>
          </a:bodyPr>
          <a:lstStyle/>
          <a:p>
            <a:pPr marL="0" indent="0">
              <a:buNone/>
            </a:pPr>
            <a:r>
              <a:rPr lang="en-US" baseline="30000" dirty="0"/>
              <a:t>Publications from Kansas State University are available at: </a:t>
            </a:r>
            <a:r>
              <a:rPr lang="en-US" i="1" baseline="30000" dirty="0" err="1"/>
              <a:t>www.ksre.ksu.edu</a:t>
            </a:r>
            <a:endParaRPr lang="en-US" i="1" baseline="30000" dirty="0"/>
          </a:p>
          <a:p>
            <a:pPr marL="0" indent="0">
              <a:buNone/>
            </a:pPr>
            <a:endParaRPr lang="en-US" baseline="30000" dirty="0" smtClean="0"/>
          </a:p>
          <a:p>
            <a:pPr marL="0" indent="0">
              <a:buNone/>
            </a:pPr>
            <a:r>
              <a:rPr lang="en-US" baseline="30000" dirty="0" smtClean="0"/>
              <a:t>Publications </a:t>
            </a:r>
            <a:r>
              <a:rPr lang="en-US" baseline="30000" dirty="0"/>
              <a:t>are reviewed or revised annually by appropriate faculty to reflect current research and practice. Date shown is that of publication or last revision. Contents of this publication may be freely reproduced for educational </a:t>
            </a:r>
            <a:r>
              <a:rPr lang="en-US" baseline="30000" dirty="0" smtClean="0"/>
              <a:t>purposes.</a:t>
            </a:r>
            <a:r>
              <a:rPr lang="en-US" dirty="0" smtClean="0"/>
              <a:t> </a:t>
            </a:r>
            <a:r>
              <a:rPr lang="en-US" baseline="30000" dirty="0" smtClean="0"/>
              <a:t>All </a:t>
            </a:r>
            <a:r>
              <a:rPr lang="en-US" baseline="30000" dirty="0"/>
              <a:t>other rights reserved. In each case, credit Donna Krug</a:t>
            </a:r>
            <a:r>
              <a:rPr lang="en-US" baseline="30000" dirty="0" smtClean="0"/>
              <a:t>,</a:t>
            </a:r>
            <a:r>
              <a:rPr lang="en-US" dirty="0" smtClean="0"/>
              <a:t> </a:t>
            </a:r>
            <a:r>
              <a:rPr lang="en-US" i="1" baseline="30000" dirty="0" smtClean="0"/>
              <a:t> Simple Seasonal Meals, Fact Sheet and Leader’s Guide</a:t>
            </a:r>
            <a:r>
              <a:rPr lang="en-US" baseline="30000" dirty="0" smtClean="0"/>
              <a:t>, </a:t>
            </a:r>
            <a:r>
              <a:rPr lang="en-US" baseline="30000" dirty="0"/>
              <a:t>Kansas State University, July 2014.</a:t>
            </a:r>
          </a:p>
          <a:p>
            <a:pPr marL="0" indent="0">
              <a:buNone/>
            </a:pPr>
            <a:endParaRPr lang="en-US" baseline="30000" dirty="0" smtClean="0"/>
          </a:p>
          <a:p>
            <a:pPr marL="0" indent="0">
              <a:buNone/>
            </a:pPr>
            <a:r>
              <a:rPr lang="en-US" baseline="30000" dirty="0" smtClean="0"/>
              <a:t>Kansas </a:t>
            </a:r>
            <a:r>
              <a:rPr lang="en-US" baseline="30000" dirty="0"/>
              <a:t>State University Agricultural Experiment Station and Cooperative Extension Service</a:t>
            </a:r>
          </a:p>
          <a:p>
            <a:pPr marL="0" indent="0">
              <a:buNone/>
            </a:pPr>
            <a:endParaRPr lang="en-US" baseline="30000" dirty="0" smtClean="0"/>
          </a:p>
          <a:p>
            <a:pPr marL="0" indent="0">
              <a:buNone/>
            </a:pPr>
            <a:r>
              <a:rPr lang="en-US" baseline="30000" dirty="0" smtClean="0"/>
              <a:t>K-State </a:t>
            </a:r>
            <a:r>
              <a:rPr lang="en-US" baseline="30000" dirty="0"/>
              <a:t>Research and Extension is an equal opportunity provider and employer. Issued in furtherance of Cooperative Extension Work, Acts of May 8 and June 30, 1914, as amended. Kansas State University, County Extension Councils, Extension Districts, and United States Department of Agriculture Cooperating, John </a:t>
            </a:r>
            <a:r>
              <a:rPr lang="en-US" baseline="30000" dirty="0" err="1" smtClean="0"/>
              <a:t>D.Floros</a:t>
            </a:r>
            <a:r>
              <a:rPr lang="en-US" baseline="30000" dirty="0"/>
              <a:t>, Director.      </a:t>
            </a:r>
            <a:r>
              <a:rPr lang="en-US" baseline="30000" dirty="0" smtClean="0"/>
              <a:t/>
            </a:r>
            <a:br>
              <a:rPr lang="en-US" baseline="30000" dirty="0" smtClean="0"/>
            </a:br>
            <a:endParaRPr lang="en-US" baseline="30000" dirty="0" smtClean="0"/>
          </a:p>
          <a:p>
            <a:pPr marL="0" indent="0">
              <a:buNone/>
            </a:pPr>
            <a:r>
              <a:rPr lang="en-US" baseline="30000" dirty="0" smtClean="0"/>
              <a:t>MF3217 and MF3218</a:t>
            </a:r>
            <a:r>
              <a:rPr lang="en-US" baseline="30000" dirty="0"/>
              <a:t>	</a:t>
            </a:r>
            <a:r>
              <a:rPr lang="en-US" baseline="30000" dirty="0" smtClean="0"/>
              <a:t>			August 2015 </a:t>
            </a:r>
          </a:p>
        </p:txBody>
      </p:sp>
    </p:spTree>
    <p:extLst>
      <p:ext uri="{BB962C8B-B14F-4D97-AF65-F5344CB8AC3E}">
        <p14:creationId xmlns:p14="http://schemas.microsoft.com/office/powerpoint/2010/main" val="2958808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437013577"/>
              </p:ext>
            </p:extLst>
          </p:nvPr>
        </p:nvGraphicFramePr>
        <p:xfrm>
          <a:off x="2239963" y="411163"/>
          <a:ext cx="4664075" cy="6035675"/>
        </p:xfrm>
        <a:graphic>
          <a:graphicData uri="http://schemas.openxmlformats.org/presentationml/2006/ole">
            <mc:AlternateContent xmlns:mc="http://schemas.openxmlformats.org/markup-compatibility/2006">
              <mc:Choice xmlns:v="urn:schemas-microsoft-com:vml" Requires="v">
                <p:oleObj spid="_x0000_s1036" name="Acrobat Document" r:id="rId3" imgW="4663359" imgH="6035040" progId="AcroExch.Document.11">
                  <p:embed/>
                </p:oleObj>
              </mc:Choice>
              <mc:Fallback>
                <p:oleObj name="Acrobat Document" r:id="rId3" imgW="4663359" imgH="6035040" progId="AcroExch.Document.11">
                  <p:embed/>
                  <p:pic>
                    <p:nvPicPr>
                      <p:cNvPr id="0" name=""/>
                      <p:cNvPicPr/>
                      <p:nvPr/>
                    </p:nvPicPr>
                    <p:blipFill>
                      <a:blip r:embed="rId4"/>
                      <a:stretch>
                        <a:fillRect/>
                      </a:stretch>
                    </p:blipFill>
                    <p:spPr>
                      <a:xfrm>
                        <a:off x="2239963" y="411163"/>
                        <a:ext cx="4664075" cy="6035675"/>
                      </a:xfrm>
                      <a:prstGeom prst="rect">
                        <a:avLst/>
                      </a:prstGeom>
                    </p:spPr>
                  </p:pic>
                </p:oleObj>
              </mc:Fallback>
            </mc:AlternateContent>
          </a:graphicData>
        </a:graphic>
      </p:graphicFrame>
    </p:spTree>
    <p:extLst>
      <p:ext uri="{BB962C8B-B14F-4D97-AF65-F5344CB8AC3E}">
        <p14:creationId xmlns:p14="http://schemas.microsoft.com/office/powerpoint/2010/main" val="34730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514600"/>
            <a:ext cx="6705600" cy="3170099"/>
          </a:xfrm>
          <a:prstGeom prst="rect">
            <a:avLst/>
          </a:prstGeom>
          <a:noFill/>
        </p:spPr>
        <p:txBody>
          <a:bodyPr wrap="square" rtlCol="0">
            <a:spAutoFit/>
          </a:bodyPr>
          <a:lstStyle/>
          <a:p>
            <a:pPr algn="ctr"/>
            <a:r>
              <a:rPr lang="en-US" sz="4000" dirty="0" smtClean="0"/>
              <a:t>By Choosing fruits and vegetables in season you get all of the benefits- food that tastes good, is good for you, and is reasonably priced.</a:t>
            </a:r>
            <a:endParaRPr lang="en-US" sz="4000" dirty="0"/>
          </a:p>
        </p:txBody>
      </p:sp>
      <p:sp>
        <p:nvSpPr>
          <p:cNvPr id="3" name="Title 2"/>
          <p:cNvSpPr>
            <a:spLocks noGrp="1"/>
          </p:cNvSpPr>
          <p:nvPr>
            <p:ph type="title"/>
          </p:nvPr>
        </p:nvSpPr>
        <p:spPr/>
        <p:txBody>
          <a:bodyPr/>
          <a:lstStyle/>
          <a:p>
            <a:r>
              <a:rPr lang="en-US" dirty="0" smtClean="0"/>
              <a:t>Why eat seasonally?</a:t>
            </a:r>
            <a:endParaRPr lang="en-US" dirty="0"/>
          </a:p>
        </p:txBody>
      </p:sp>
    </p:spTree>
    <p:extLst>
      <p:ext uri="{BB962C8B-B14F-4D97-AF65-F5344CB8AC3E}">
        <p14:creationId xmlns:p14="http://schemas.microsoft.com/office/powerpoint/2010/main" val="30906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95400"/>
            <a:ext cx="7848600" cy="5509200"/>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r>
              <a:rPr lang="en-US" sz="4000" dirty="0" smtClean="0"/>
              <a:t>A.	500 miles	</a:t>
            </a:r>
          </a:p>
          <a:p>
            <a:endParaRPr lang="en-US" sz="4000" dirty="0" smtClean="0"/>
          </a:p>
          <a:p>
            <a:r>
              <a:rPr lang="en-US" sz="4000" dirty="0" smtClean="0"/>
              <a:t>B.	800 miles</a:t>
            </a:r>
          </a:p>
          <a:p>
            <a:endParaRPr lang="en-US" sz="4000" dirty="0" smtClean="0"/>
          </a:p>
          <a:p>
            <a:r>
              <a:rPr lang="en-US" sz="4000" dirty="0" smtClean="0"/>
              <a:t>C.	1,500 miles </a:t>
            </a:r>
          </a:p>
          <a:p>
            <a:endParaRPr lang="en-US" sz="4000" dirty="0" smtClean="0"/>
          </a:p>
          <a:p>
            <a:r>
              <a:rPr lang="en-US" sz="4000" dirty="0" smtClean="0"/>
              <a:t>D.	2,000 miles</a:t>
            </a:r>
            <a:endParaRPr lang="en-US" sz="4000" dirty="0"/>
          </a:p>
        </p:txBody>
      </p:sp>
      <p:sp>
        <p:nvSpPr>
          <p:cNvPr id="4" name="Oval 3"/>
          <p:cNvSpPr/>
          <p:nvPr/>
        </p:nvSpPr>
        <p:spPr>
          <a:xfrm>
            <a:off x="1250576" y="4800600"/>
            <a:ext cx="2726267"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sz="4000" dirty="0" smtClean="0"/>
              <a:t>How far does produce travel from farm to table?</a:t>
            </a:r>
            <a:endParaRPr lang="en-US" sz="4000" dirty="0"/>
          </a:p>
        </p:txBody>
      </p:sp>
      <p:sp>
        <p:nvSpPr>
          <p:cNvPr id="6" name="TextBox 5"/>
          <p:cNvSpPr txBox="1"/>
          <p:nvPr/>
        </p:nvSpPr>
        <p:spPr>
          <a:xfrm>
            <a:off x="2667000" y="5257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357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 calcmode="lin" valueType="num">
                                      <p:cBhvr additive="base">
                                        <p:cTn id="2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most cases, the farther your produce travels the less nutritious and tasty it is by the time you eat it.</a:t>
            </a:r>
          </a:p>
          <a:p>
            <a:r>
              <a:rPr lang="en-US" dirty="0" smtClean="0"/>
              <a:t>Even though the grocery store appears to have a wide variety of produce options available, their focus is on varieties that travel well and have a longer shelf life.</a:t>
            </a:r>
          </a:p>
          <a:p>
            <a:r>
              <a:rPr lang="en-US" dirty="0" smtClean="0"/>
              <a:t>Needlessly transporting produce all around the globe wastes natural resources and harms the environment</a:t>
            </a:r>
            <a:endParaRPr lang="en-US" dirty="0"/>
          </a:p>
        </p:txBody>
      </p:sp>
      <p:sp>
        <p:nvSpPr>
          <p:cNvPr id="3" name="Title 2"/>
          <p:cNvSpPr>
            <a:spLocks noGrp="1"/>
          </p:cNvSpPr>
          <p:nvPr>
            <p:ph type="title"/>
          </p:nvPr>
        </p:nvSpPr>
        <p:spPr/>
        <p:txBody>
          <a:bodyPr/>
          <a:lstStyle/>
          <a:p>
            <a:r>
              <a:rPr lang="en-US" dirty="0" smtClean="0"/>
              <a:t>This is cause for concern</a:t>
            </a:r>
            <a:endParaRPr lang="en-US" dirty="0"/>
          </a:p>
        </p:txBody>
      </p:sp>
    </p:spTree>
    <p:extLst>
      <p:ext uri="{BB962C8B-B14F-4D97-AF65-F5344CB8AC3E}">
        <p14:creationId xmlns:p14="http://schemas.microsoft.com/office/powerpoint/2010/main" val="22341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533" y="3048000"/>
            <a:ext cx="7315200" cy="3416320"/>
          </a:xfrm>
          <a:prstGeom prst="rect">
            <a:avLst/>
          </a:prstGeom>
          <a:noFill/>
        </p:spPr>
        <p:txBody>
          <a:bodyPr wrap="square" rtlCol="0">
            <a:spAutoFit/>
          </a:bodyPr>
          <a:lstStyle/>
          <a:p>
            <a:r>
              <a:rPr lang="en-US" dirty="0" smtClean="0"/>
              <a:t>“Buying locally grown and in season produce has many benefits. Nutritionally, you get more ‘Bang for your Buck.’ Choosing to buy from your local farmers market allows you to purchase food that was picked in the last few days, if not hours, and is at its peak quality. Eating seasonally and locally gives you a broader variety of foods in your diet.</a:t>
            </a:r>
          </a:p>
          <a:p>
            <a:endParaRPr lang="en-US" dirty="0"/>
          </a:p>
          <a:p>
            <a:r>
              <a:rPr lang="en-US" dirty="0" smtClean="0"/>
              <a:t>Who knew watermelon radishes were so good or carrots could taste like candy in the wintertime? Finally, it is just fun to try new foods that you may not have tried before”.</a:t>
            </a:r>
          </a:p>
          <a:p>
            <a:endParaRPr lang="en-US" dirty="0" smtClean="0"/>
          </a:p>
          <a:p>
            <a:r>
              <a:rPr lang="en-US" i="1" dirty="0" smtClean="0"/>
              <a:t>(Jay </a:t>
            </a:r>
            <a:r>
              <a:rPr lang="en-US" i="1" dirty="0" err="1" smtClean="0"/>
              <a:t>Sleichter</a:t>
            </a:r>
            <a:r>
              <a:rPr lang="en-US" i="1" dirty="0" smtClean="0"/>
              <a:t>, Jay’s Jellies, Produce and More, north central Kansas)</a:t>
            </a:r>
            <a:endParaRPr lang="en-US" i="1" dirty="0"/>
          </a:p>
        </p:txBody>
      </p:sp>
      <p:pic>
        <p:nvPicPr>
          <p:cNvPr id="2050" name="Picture 2" descr=" photo IMG_1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211" y="228600"/>
            <a:ext cx="3886200" cy="20269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photo IMG_03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438401" cy="19965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photo IMG_05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732" y="10668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41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Grow your own garden</a:t>
            </a:r>
          </a:p>
          <a:p>
            <a:endParaRPr lang="en-US" dirty="0" smtClean="0"/>
          </a:p>
          <a:p>
            <a:r>
              <a:rPr lang="en-US" dirty="0" smtClean="0"/>
              <a:t>Participate in a community garden</a:t>
            </a:r>
          </a:p>
          <a:p>
            <a:endParaRPr lang="en-US" dirty="0" smtClean="0"/>
          </a:p>
          <a:p>
            <a:r>
              <a:rPr lang="en-US" dirty="0" smtClean="0"/>
              <a:t>Join a CSA (Community Supported Agriculture)</a:t>
            </a:r>
          </a:p>
          <a:p>
            <a:endParaRPr lang="en-US" dirty="0" smtClean="0"/>
          </a:p>
          <a:p>
            <a:r>
              <a:rPr lang="en-US" dirty="0" smtClean="0"/>
              <a:t>Visit the farmers market</a:t>
            </a:r>
          </a:p>
          <a:p>
            <a:endParaRPr lang="en-US" dirty="0" smtClean="0"/>
          </a:p>
        </p:txBody>
      </p:sp>
      <p:sp>
        <p:nvSpPr>
          <p:cNvPr id="3" name="Title 2"/>
          <p:cNvSpPr>
            <a:spLocks noGrp="1"/>
          </p:cNvSpPr>
          <p:nvPr>
            <p:ph type="title"/>
          </p:nvPr>
        </p:nvSpPr>
        <p:spPr/>
        <p:txBody>
          <a:bodyPr/>
          <a:lstStyle/>
          <a:p>
            <a:r>
              <a:rPr lang="en-US" dirty="0" smtClean="0"/>
              <a:t>Options for eating local</a:t>
            </a:r>
            <a:endParaRPr lang="en-US" dirty="0"/>
          </a:p>
        </p:txBody>
      </p:sp>
      <p:pic>
        <p:nvPicPr>
          <p:cNvPr id="1026" name="Picture 2" descr="C:\Users\dkrug\Desktop\GetFileAttach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7047" y="1524000"/>
            <a:ext cx="2971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krug\Pictures\seasonal eating - Copy\DSCN1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495799"/>
            <a:ext cx="3581400" cy="229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36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Adding home grown products adds flavor to Winter dishes</a:t>
            </a:r>
          </a:p>
          <a:p>
            <a:endParaRPr lang="en-US" dirty="0" smtClean="0"/>
          </a:p>
          <a:p>
            <a:r>
              <a:rPr lang="en-US" dirty="0" smtClean="0"/>
              <a:t>Preserving items in season saves money</a:t>
            </a:r>
          </a:p>
          <a:p>
            <a:endParaRPr lang="en-US" dirty="0"/>
          </a:p>
        </p:txBody>
      </p:sp>
      <p:sp>
        <p:nvSpPr>
          <p:cNvPr id="3" name="Title 2"/>
          <p:cNvSpPr>
            <a:spLocks noGrp="1"/>
          </p:cNvSpPr>
          <p:nvPr>
            <p:ph type="title"/>
          </p:nvPr>
        </p:nvSpPr>
        <p:spPr/>
        <p:txBody>
          <a:bodyPr/>
          <a:lstStyle/>
          <a:p>
            <a:r>
              <a:rPr lang="en-US" dirty="0" smtClean="0"/>
              <a:t>Preserve the Harvest</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943973"/>
            <a:ext cx="2399991"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F:\DCIM\100CANON\IMG_97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972548"/>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7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895600"/>
            <a:ext cx="7745505" cy="3230562"/>
          </a:xfrm>
        </p:spPr>
        <p:txBody>
          <a:bodyPr/>
          <a:lstStyle/>
          <a:p>
            <a:r>
              <a:rPr lang="en-US" dirty="0" smtClean="0"/>
              <a:t>“Working with fresh produce – chopping, mincing, slicing – can be renewing and nourishing, for those who partake of the results, as well as for those who prepare the recipes.”	</a:t>
            </a:r>
          </a:p>
          <a:p>
            <a:pPr marL="0" indent="0">
              <a:buNone/>
            </a:pPr>
            <a:endParaRPr lang="en-US" dirty="0" smtClean="0"/>
          </a:p>
          <a:p>
            <a:pPr marL="0" indent="0">
              <a:buNone/>
            </a:pPr>
            <a:r>
              <a:rPr lang="en-US" sz="1800" i="1" dirty="0"/>
              <a:t>	</a:t>
            </a:r>
            <a:r>
              <a:rPr lang="en-US" sz="1800" i="1" dirty="0" smtClean="0"/>
              <a:t>				Nancy O’Connor</a:t>
            </a:r>
          </a:p>
          <a:p>
            <a:pPr marL="0" indent="0">
              <a:buNone/>
            </a:pPr>
            <a:r>
              <a:rPr lang="en-US" sz="1800" i="1" dirty="0"/>
              <a:t>	</a:t>
            </a:r>
            <a:r>
              <a:rPr lang="en-US" sz="1800" i="1" dirty="0" smtClean="0"/>
              <a:t>				Rolling Prairie Cookbook</a:t>
            </a:r>
            <a:endParaRPr lang="en-US" sz="1800" i="1" dirty="0"/>
          </a:p>
        </p:txBody>
      </p:sp>
      <p:sp>
        <p:nvSpPr>
          <p:cNvPr id="3" name="Title 2"/>
          <p:cNvSpPr>
            <a:spLocks noGrp="1"/>
          </p:cNvSpPr>
          <p:nvPr>
            <p:ph type="title"/>
          </p:nvPr>
        </p:nvSpPr>
        <p:spPr/>
        <p:txBody>
          <a:bodyPr/>
          <a:lstStyle/>
          <a:p>
            <a:r>
              <a:rPr lang="en-US" dirty="0" smtClean="0"/>
              <a:t>Seasonal Recipes</a:t>
            </a:r>
            <a:endParaRPr lang="en-US" dirty="0"/>
          </a:p>
        </p:txBody>
      </p:sp>
    </p:spTree>
    <p:extLst>
      <p:ext uri="{BB962C8B-B14F-4D97-AF65-F5344CB8AC3E}">
        <p14:creationId xmlns:p14="http://schemas.microsoft.com/office/powerpoint/2010/main" val="4091375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259</TotalTime>
  <Words>658</Words>
  <Application>Microsoft Office PowerPoint</Application>
  <PresentationFormat>On-screen Show (4:3)</PresentationFormat>
  <Paragraphs>92</Paragraphs>
  <Slides>19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Book Antiqua</vt:lpstr>
      <vt:lpstr>Wingdings</vt:lpstr>
      <vt:lpstr>Hardcover</vt:lpstr>
      <vt:lpstr>Acrobat Document</vt:lpstr>
      <vt:lpstr>Simple Seasonal Meals</vt:lpstr>
      <vt:lpstr>PowerPoint Presentation</vt:lpstr>
      <vt:lpstr>Why eat seasonally?</vt:lpstr>
      <vt:lpstr>How far does produce travel from farm to table?</vt:lpstr>
      <vt:lpstr>This is cause for concern</vt:lpstr>
      <vt:lpstr>PowerPoint Presentation</vt:lpstr>
      <vt:lpstr>Options for eating local</vt:lpstr>
      <vt:lpstr>Preserve the Harvest</vt:lpstr>
      <vt:lpstr>Seasonal Recipes</vt:lpstr>
      <vt:lpstr>Spring Has Sprung!</vt:lpstr>
      <vt:lpstr>Summer Sensations</vt:lpstr>
      <vt:lpstr>Fall Splendor</vt:lpstr>
      <vt:lpstr>Winter Comforts</vt:lpstr>
      <vt:lpstr>Recipes that span the Seasons</vt:lpstr>
      <vt:lpstr>PowerPoint Presentation</vt:lpstr>
      <vt:lpstr>PowerPoint Presentation</vt:lpstr>
      <vt:lpstr>Recipe Sources</vt:lpstr>
      <vt:lpstr>Additional Resources </vt:lpstr>
      <vt:lpstr>Material adapted from Simple Seasonal Meals, fact sheet and leader’s guide:</vt:lpstr>
    </vt:vector>
  </TitlesOfParts>
  <Company>K-State Research and Extension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Seasonal Meals</dc:title>
  <dc:creator>bunruh</dc:creator>
  <cp:lastModifiedBy>Linda Lamb</cp:lastModifiedBy>
  <cp:revision>28</cp:revision>
  <dcterms:created xsi:type="dcterms:W3CDTF">2015-08-07T14:14:52Z</dcterms:created>
  <dcterms:modified xsi:type="dcterms:W3CDTF">2015-09-15T14:10:13Z</dcterms:modified>
</cp:coreProperties>
</file>