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0" r:id="rId3"/>
    <p:sldId id="279" r:id="rId4"/>
    <p:sldId id="332" r:id="rId5"/>
    <p:sldId id="280" r:id="rId6"/>
    <p:sldId id="327" r:id="rId7"/>
    <p:sldId id="311" r:id="rId8"/>
    <p:sldId id="328" r:id="rId9"/>
    <p:sldId id="329" r:id="rId10"/>
    <p:sldId id="271" r:id="rId11"/>
    <p:sldId id="270" r:id="rId12"/>
    <p:sldId id="272" r:id="rId13"/>
    <p:sldId id="273" r:id="rId14"/>
    <p:sldId id="274" r:id="rId15"/>
    <p:sldId id="275" r:id="rId16"/>
    <p:sldId id="262" r:id="rId17"/>
    <p:sldId id="331" r:id="rId18"/>
    <p:sldId id="316" r:id="rId19"/>
    <p:sldId id="317" r:id="rId20"/>
    <p:sldId id="325" r:id="rId21"/>
    <p:sldId id="315" r:id="rId22"/>
    <p:sldId id="318" r:id="rId23"/>
    <p:sldId id="257" r:id="rId24"/>
    <p:sldId id="330" r:id="rId25"/>
    <p:sldId id="314" r:id="rId26"/>
    <p:sldId id="339" r:id="rId27"/>
    <p:sldId id="320" r:id="rId28"/>
    <p:sldId id="263" r:id="rId29"/>
    <p:sldId id="334" r:id="rId30"/>
    <p:sldId id="335" r:id="rId31"/>
    <p:sldId id="321" r:id="rId32"/>
    <p:sldId id="264" r:id="rId33"/>
    <p:sldId id="308" r:id="rId34"/>
    <p:sldId id="337" r:id="rId35"/>
    <p:sldId id="309" r:id="rId3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106" d="100"/>
          <a:sy n="106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7A72-D58D-47C6-B6B0-E3D02527AB2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15C31-34F9-4D62-9332-011E5A2F49B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Broad ideas, laws, social class, other cultures</a:t>
          </a:r>
          <a:endParaRPr lang="en-US" sz="1400" b="1" dirty="0">
            <a:solidFill>
              <a:schemeClr val="tx1"/>
            </a:solidFill>
          </a:endParaRPr>
        </a:p>
      </dgm:t>
    </dgm:pt>
    <dgm:pt modelId="{276F99E8-D132-4D4A-AD59-C87CF09F54F2}" type="parTrans" cxnId="{84977450-DAB9-4FD1-8FA1-F6CEF0EF3CA3}">
      <dgm:prSet/>
      <dgm:spPr/>
      <dgm:t>
        <a:bodyPr/>
        <a:lstStyle/>
        <a:p>
          <a:endParaRPr lang="en-US"/>
        </a:p>
      </dgm:t>
    </dgm:pt>
    <dgm:pt modelId="{C5E18103-FAE4-4D6C-BADE-91BFEEBF87B3}" type="sibTrans" cxnId="{84977450-DAB9-4FD1-8FA1-F6CEF0EF3CA3}">
      <dgm:prSet/>
      <dgm:spPr/>
      <dgm:t>
        <a:bodyPr/>
        <a:lstStyle/>
        <a:p>
          <a:endParaRPr lang="en-US"/>
        </a:p>
      </dgm:t>
    </dgm:pt>
    <dgm:pt modelId="{141F1695-7F75-47B0-9937-958F942611A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Mass media, work environment, community</a:t>
          </a:r>
          <a:endParaRPr lang="en-US" sz="1400" b="1" dirty="0">
            <a:solidFill>
              <a:schemeClr val="tx1"/>
            </a:solidFill>
          </a:endParaRPr>
        </a:p>
      </dgm:t>
    </dgm:pt>
    <dgm:pt modelId="{E297179B-7F2C-4671-A57A-69E205D51891}" type="parTrans" cxnId="{1510BCCA-ABC4-44E8-96A4-646A81883BBD}">
      <dgm:prSet/>
      <dgm:spPr/>
      <dgm:t>
        <a:bodyPr/>
        <a:lstStyle/>
        <a:p>
          <a:endParaRPr lang="en-US"/>
        </a:p>
      </dgm:t>
    </dgm:pt>
    <dgm:pt modelId="{4192B9B4-0604-470A-96C4-D6BCBA63627F}" type="sibTrans" cxnId="{1510BCCA-ABC4-44E8-96A4-646A81883BBD}">
      <dgm:prSet/>
      <dgm:spPr/>
      <dgm:t>
        <a:bodyPr/>
        <a:lstStyle/>
        <a:p>
          <a:endParaRPr lang="en-US"/>
        </a:p>
      </dgm:t>
    </dgm:pt>
    <dgm:pt modelId="{058346C8-2D61-4293-8826-021B0D1323C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Immediate influences: Family, Friends, Social networks</a:t>
          </a:r>
          <a:endParaRPr lang="en-US" sz="1400" b="1" dirty="0">
            <a:solidFill>
              <a:schemeClr val="tx1"/>
            </a:solidFill>
          </a:endParaRPr>
        </a:p>
      </dgm:t>
    </dgm:pt>
    <dgm:pt modelId="{DEAFE385-4A58-4E65-BBA2-DA8301828D3D}" type="parTrans" cxnId="{8D1A2B52-F15A-4C27-B798-080C8655546E}">
      <dgm:prSet/>
      <dgm:spPr/>
      <dgm:t>
        <a:bodyPr/>
        <a:lstStyle/>
        <a:p>
          <a:endParaRPr lang="en-US"/>
        </a:p>
      </dgm:t>
    </dgm:pt>
    <dgm:pt modelId="{A2613CFA-70B7-44E7-BD8D-F194D2E1EF21}" type="sibTrans" cxnId="{8D1A2B52-F15A-4C27-B798-080C8655546E}">
      <dgm:prSet/>
      <dgm:spPr/>
      <dgm:t>
        <a:bodyPr/>
        <a:lstStyle/>
        <a:p>
          <a:endParaRPr lang="en-US"/>
        </a:p>
      </dgm:t>
    </dgm:pt>
    <dgm:pt modelId="{16880C5B-9587-4798-84BF-BB8B43F1510B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YOU!</a:t>
          </a:r>
        </a:p>
        <a:p>
          <a:r>
            <a:rPr lang="en-US" sz="1400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Genotype</a:t>
          </a:r>
        </a:p>
        <a:p>
          <a:r>
            <a:rPr lang="en-US" sz="1400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Knowledge</a:t>
          </a:r>
        </a:p>
        <a:p>
          <a:r>
            <a:rPr lang="en-US" sz="1400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Beliefs</a:t>
          </a:r>
        </a:p>
        <a:p>
          <a:r>
            <a:rPr lang="en-US" sz="1400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Experiences</a:t>
          </a:r>
          <a:endParaRPr lang="en-US" sz="1400" b="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FA827F7-C6C6-41CD-A046-B5AF95AEBC86}" type="parTrans" cxnId="{984C596C-AF16-4D38-BADD-B7936D5CAD0B}">
      <dgm:prSet/>
      <dgm:spPr/>
      <dgm:t>
        <a:bodyPr/>
        <a:lstStyle/>
        <a:p>
          <a:endParaRPr lang="en-US"/>
        </a:p>
      </dgm:t>
    </dgm:pt>
    <dgm:pt modelId="{DD880077-C155-4B45-BEEB-59D81736BAF6}" type="sibTrans" cxnId="{984C596C-AF16-4D38-BADD-B7936D5CAD0B}">
      <dgm:prSet/>
      <dgm:spPr/>
      <dgm:t>
        <a:bodyPr/>
        <a:lstStyle/>
        <a:p>
          <a:endParaRPr lang="en-US"/>
        </a:p>
      </dgm:t>
    </dgm:pt>
    <dgm:pt modelId="{37673C35-E23F-4546-8D7B-5E76096DB99E}" type="pres">
      <dgm:prSet presAssocID="{AAEC7A72-D58D-47C6-B6B0-E3D02527AB2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44D7EE-0F67-4596-8447-9EA8AC609937}" type="pres">
      <dgm:prSet presAssocID="{AAEC7A72-D58D-47C6-B6B0-E3D02527AB20}" presName="comp1" presStyleCnt="0"/>
      <dgm:spPr/>
    </dgm:pt>
    <dgm:pt modelId="{6DA8EBF9-8979-4716-9C53-3AC435110452}" type="pres">
      <dgm:prSet presAssocID="{AAEC7A72-D58D-47C6-B6B0-E3D02527AB20}" presName="circle1" presStyleLbl="node1" presStyleIdx="0" presStyleCnt="4"/>
      <dgm:spPr/>
      <dgm:t>
        <a:bodyPr/>
        <a:lstStyle/>
        <a:p>
          <a:endParaRPr lang="en-US"/>
        </a:p>
      </dgm:t>
    </dgm:pt>
    <dgm:pt modelId="{3D293551-58C0-4D1B-9D47-5D03BA49A3AE}" type="pres">
      <dgm:prSet presAssocID="{AAEC7A72-D58D-47C6-B6B0-E3D02527AB2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A6A56-AEAE-4BC8-8872-C81430BE9327}" type="pres">
      <dgm:prSet presAssocID="{AAEC7A72-D58D-47C6-B6B0-E3D02527AB20}" presName="comp2" presStyleCnt="0"/>
      <dgm:spPr/>
    </dgm:pt>
    <dgm:pt modelId="{6E5BB1EE-B47E-4D4B-9126-26D981763BCC}" type="pres">
      <dgm:prSet presAssocID="{AAEC7A72-D58D-47C6-B6B0-E3D02527AB20}" presName="circle2" presStyleLbl="node1" presStyleIdx="1" presStyleCnt="4"/>
      <dgm:spPr/>
      <dgm:t>
        <a:bodyPr/>
        <a:lstStyle/>
        <a:p>
          <a:endParaRPr lang="en-US"/>
        </a:p>
      </dgm:t>
    </dgm:pt>
    <dgm:pt modelId="{7BAC7C9D-EBF8-4070-9C92-01A99EB89F31}" type="pres">
      <dgm:prSet presAssocID="{AAEC7A72-D58D-47C6-B6B0-E3D02527AB2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DD7FA-E000-4E54-AA2D-36B44464FFF9}" type="pres">
      <dgm:prSet presAssocID="{AAEC7A72-D58D-47C6-B6B0-E3D02527AB20}" presName="comp3" presStyleCnt="0"/>
      <dgm:spPr/>
    </dgm:pt>
    <dgm:pt modelId="{1AB68AE9-00CB-4207-974A-EACA7D11777A}" type="pres">
      <dgm:prSet presAssocID="{AAEC7A72-D58D-47C6-B6B0-E3D02527AB20}" presName="circle3" presStyleLbl="node1" presStyleIdx="2" presStyleCnt="4"/>
      <dgm:spPr/>
      <dgm:t>
        <a:bodyPr/>
        <a:lstStyle/>
        <a:p>
          <a:endParaRPr lang="en-US"/>
        </a:p>
      </dgm:t>
    </dgm:pt>
    <dgm:pt modelId="{7BF97C2A-E09B-4C7D-8174-07CD461C1AFE}" type="pres">
      <dgm:prSet presAssocID="{AAEC7A72-D58D-47C6-B6B0-E3D02527AB2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B6806-CEB7-4EF9-9AF9-144BC0130748}" type="pres">
      <dgm:prSet presAssocID="{AAEC7A72-D58D-47C6-B6B0-E3D02527AB20}" presName="comp4" presStyleCnt="0"/>
      <dgm:spPr/>
    </dgm:pt>
    <dgm:pt modelId="{E38C3D65-47F6-4F65-8F5B-C262994C2392}" type="pres">
      <dgm:prSet presAssocID="{AAEC7A72-D58D-47C6-B6B0-E3D02527AB20}" presName="circle4" presStyleLbl="node1" presStyleIdx="3" presStyleCnt="4" custScaleX="101017" custScaleY="96668"/>
      <dgm:spPr/>
      <dgm:t>
        <a:bodyPr/>
        <a:lstStyle/>
        <a:p>
          <a:endParaRPr lang="en-US"/>
        </a:p>
      </dgm:t>
    </dgm:pt>
    <dgm:pt modelId="{BEB5DE0D-CB90-42C7-B5AB-0C7C8A68651C}" type="pres">
      <dgm:prSet presAssocID="{AAEC7A72-D58D-47C6-B6B0-E3D02527AB2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A2B52-F15A-4C27-B798-080C8655546E}" srcId="{AAEC7A72-D58D-47C6-B6B0-E3D02527AB20}" destId="{058346C8-2D61-4293-8826-021B0D1323CB}" srcOrd="2" destOrd="0" parTransId="{DEAFE385-4A58-4E65-BBA2-DA8301828D3D}" sibTransId="{A2613CFA-70B7-44E7-BD8D-F194D2E1EF21}"/>
    <dgm:cxn modelId="{984C596C-AF16-4D38-BADD-B7936D5CAD0B}" srcId="{AAEC7A72-D58D-47C6-B6B0-E3D02527AB20}" destId="{16880C5B-9587-4798-84BF-BB8B43F1510B}" srcOrd="3" destOrd="0" parTransId="{7FA827F7-C6C6-41CD-A046-B5AF95AEBC86}" sibTransId="{DD880077-C155-4B45-BEEB-59D81736BAF6}"/>
    <dgm:cxn modelId="{E1D785B5-BA67-4B12-BDFF-AB02B562FADB}" type="presOf" srcId="{AAEC7A72-D58D-47C6-B6B0-E3D02527AB20}" destId="{37673C35-E23F-4546-8D7B-5E76096DB99E}" srcOrd="0" destOrd="0" presId="urn:microsoft.com/office/officeart/2005/8/layout/venn2"/>
    <dgm:cxn modelId="{4FDEC05F-251F-4ED2-9284-4130168FAAF5}" type="presOf" srcId="{141F1695-7F75-47B0-9937-958F942611AF}" destId="{6E5BB1EE-B47E-4D4B-9126-26D981763BCC}" srcOrd="0" destOrd="0" presId="urn:microsoft.com/office/officeart/2005/8/layout/venn2"/>
    <dgm:cxn modelId="{9D0742D4-2723-47DA-BBE7-9E24E5DB5222}" type="presOf" srcId="{058346C8-2D61-4293-8826-021B0D1323CB}" destId="{1AB68AE9-00CB-4207-974A-EACA7D11777A}" srcOrd="0" destOrd="0" presId="urn:microsoft.com/office/officeart/2005/8/layout/venn2"/>
    <dgm:cxn modelId="{481EA5C5-0E7E-4CEC-8260-C1D6C2CA4D33}" type="presOf" srcId="{16880C5B-9587-4798-84BF-BB8B43F1510B}" destId="{BEB5DE0D-CB90-42C7-B5AB-0C7C8A68651C}" srcOrd="1" destOrd="0" presId="urn:microsoft.com/office/officeart/2005/8/layout/venn2"/>
    <dgm:cxn modelId="{E7902EAE-51FB-4DBC-A896-A4BC4B79968F}" type="presOf" srcId="{058346C8-2D61-4293-8826-021B0D1323CB}" destId="{7BF97C2A-E09B-4C7D-8174-07CD461C1AFE}" srcOrd="1" destOrd="0" presId="urn:microsoft.com/office/officeart/2005/8/layout/venn2"/>
    <dgm:cxn modelId="{7C6468D9-DD06-49CC-BBF3-160D0543C81A}" type="presOf" srcId="{141F1695-7F75-47B0-9937-958F942611AF}" destId="{7BAC7C9D-EBF8-4070-9C92-01A99EB89F31}" srcOrd="1" destOrd="0" presId="urn:microsoft.com/office/officeart/2005/8/layout/venn2"/>
    <dgm:cxn modelId="{1510BCCA-ABC4-44E8-96A4-646A81883BBD}" srcId="{AAEC7A72-D58D-47C6-B6B0-E3D02527AB20}" destId="{141F1695-7F75-47B0-9937-958F942611AF}" srcOrd="1" destOrd="0" parTransId="{E297179B-7F2C-4671-A57A-69E205D51891}" sibTransId="{4192B9B4-0604-470A-96C4-D6BCBA63627F}"/>
    <dgm:cxn modelId="{D40EAFD6-990C-4729-AB74-17B8A66DD1C6}" type="presOf" srcId="{16880C5B-9587-4798-84BF-BB8B43F1510B}" destId="{E38C3D65-47F6-4F65-8F5B-C262994C2392}" srcOrd="0" destOrd="0" presId="urn:microsoft.com/office/officeart/2005/8/layout/venn2"/>
    <dgm:cxn modelId="{5649E5A1-6041-4721-A72D-C3EE171ED2B3}" type="presOf" srcId="{51C15C31-34F9-4D62-9332-011E5A2F49B4}" destId="{6DA8EBF9-8979-4716-9C53-3AC435110452}" srcOrd="0" destOrd="0" presId="urn:microsoft.com/office/officeart/2005/8/layout/venn2"/>
    <dgm:cxn modelId="{B2B23E11-0084-40BE-BB1F-943D7067028C}" type="presOf" srcId="{51C15C31-34F9-4D62-9332-011E5A2F49B4}" destId="{3D293551-58C0-4D1B-9D47-5D03BA49A3AE}" srcOrd="1" destOrd="0" presId="urn:microsoft.com/office/officeart/2005/8/layout/venn2"/>
    <dgm:cxn modelId="{84977450-DAB9-4FD1-8FA1-F6CEF0EF3CA3}" srcId="{AAEC7A72-D58D-47C6-B6B0-E3D02527AB20}" destId="{51C15C31-34F9-4D62-9332-011E5A2F49B4}" srcOrd="0" destOrd="0" parTransId="{276F99E8-D132-4D4A-AD59-C87CF09F54F2}" sibTransId="{C5E18103-FAE4-4D6C-BADE-91BFEEBF87B3}"/>
    <dgm:cxn modelId="{03119BA5-BCE3-4B43-B7A8-A76B4CD7354E}" type="presParOf" srcId="{37673C35-E23F-4546-8D7B-5E76096DB99E}" destId="{0044D7EE-0F67-4596-8447-9EA8AC609937}" srcOrd="0" destOrd="0" presId="urn:microsoft.com/office/officeart/2005/8/layout/venn2"/>
    <dgm:cxn modelId="{79BCF776-D778-49F8-97C3-0D641E216FCE}" type="presParOf" srcId="{0044D7EE-0F67-4596-8447-9EA8AC609937}" destId="{6DA8EBF9-8979-4716-9C53-3AC435110452}" srcOrd="0" destOrd="0" presId="urn:microsoft.com/office/officeart/2005/8/layout/venn2"/>
    <dgm:cxn modelId="{C43D215E-E1A8-491E-B89F-7546B0231D9A}" type="presParOf" srcId="{0044D7EE-0F67-4596-8447-9EA8AC609937}" destId="{3D293551-58C0-4D1B-9D47-5D03BA49A3AE}" srcOrd="1" destOrd="0" presId="urn:microsoft.com/office/officeart/2005/8/layout/venn2"/>
    <dgm:cxn modelId="{4E81D953-68A5-45CB-804F-6C74554CA294}" type="presParOf" srcId="{37673C35-E23F-4546-8D7B-5E76096DB99E}" destId="{E73A6A56-AEAE-4BC8-8872-C81430BE9327}" srcOrd="1" destOrd="0" presId="urn:microsoft.com/office/officeart/2005/8/layout/venn2"/>
    <dgm:cxn modelId="{BEA2A0F8-82E9-4363-BCA0-FEC51BA31AD3}" type="presParOf" srcId="{E73A6A56-AEAE-4BC8-8872-C81430BE9327}" destId="{6E5BB1EE-B47E-4D4B-9126-26D981763BCC}" srcOrd="0" destOrd="0" presId="urn:microsoft.com/office/officeart/2005/8/layout/venn2"/>
    <dgm:cxn modelId="{7EB24C02-B6B5-404B-9AC6-CB93BB2CF987}" type="presParOf" srcId="{E73A6A56-AEAE-4BC8-8872-C81430BE9327}" destId="{7BAC7C9D-EBF8-4070-9C92-01A99EB89F31}" srcOrd="1" destOrd="0" presId="urn:microsoft.com/office/officeart/2005/8/layout/venn2"/>
    <dgm:cxn modelId="{38222EEB-1A29-4260-8E0C-759D1AA5678D}" type="presParOf" srcId="{37673C35-E23F-4546-8D7B-5E76096DB99E}" destId="{7F0DD7FA-E000-4E54-AA2D-36B44464FFF9}" srcOrd="2" destOrd="0" presId="urn:microsoft.com/office/officeart/2005/8/layout/venn2"/>
    <dgm:cxn modelId="{AA09F6D9-8989-47DA-B0B9-D8F0BCEB9C21}" type="presParOf" srcId="{7F0DD7FA-E000-4E54-AA2D-36B44464FFF9}" destId="{1AB68AE9-00CB-4207-974A-EACA7D11777A}" srcOrd="0" destOrd="0" presId="urn:microsoft.com/office/officeart/2005/8/layout/venn2"/>
    <dgm:cxn modelId="{43276407-50E6-4C95-8068-A24121571F81}" type="presParOf" srcId="{7F0DD7FA-E000-4E54-AA2D-36B44464FFF9}" destId="{7BF97C2A-E09B-4C7D-8174-07CD461C1AFE}" srcOrd="1" destOrd="0" presId="urn:microsoft.com/office/officeart/2005/8/layout/venn2"/>
    <dgm:cxn modelId="{233A4B0B-420C-4D78-A3BB-2FAB7E74542B}" type="presParOf" srcId="{37673C35-E23F-4546-8D7B-5E76096DB99E}" destId="{39CB6806-CEB7-4EF9-9AF9-144BC0130748}" srcOrd="3" destOrd="0" presId="urn:microsoft.com/office/officeart/2005/8/layout/venn2"/>
    <dgm:cxn modelId="{EA282377-FFC0-4167-8ACC-125DE57B2FAE}" type="presParOf" srcId="{39CB6806-CEB7-4EF9-9AF9-144BC0130748}" destId="{E38C3D65-47F6-4F65-8F5B-C262994C2392}" srcOrd="0" destOrd="0" presId="urn:microsoft.com/office/officeart/2005/8/layout/venn2"/>
    <dgm:cxn modelId="{415E3734-DACC-48A0-AEDF-E2503F3AAFED}" type="presParOf" srcId="{39CB6806-CEB7-4EF9-9AF9-144BC0130748}" destId="{BEB5DE0D-CB90-42C7-B5AB-0C7C8A68651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0E1CAD-8934-4D25-9289-992D0156F6C7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DAE860-6C58-4617-BBA5-F105DCF6F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B979-EC76-48B7-A3EA-B40046A760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11C36-1B6D-4704-ADE1-B58B1F91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1C36-1B6D-4704-ADE1-B58B1F91B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Indian, Syrian, Sudanese, Turk, and Iraqi.  (“Good for the soul to be sharing with an educated and diverse group”.)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1C36-1B6D-4704-ADE1-B58B1F91B6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1C36-1B6D-4704-ADE1-B58B1F91B6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33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80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48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94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0713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743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014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69D7A-3137-42A4-90C3-238F519F0E3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B6692-A004-4EB3-BCC5-2128B2E42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567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883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0745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6524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deen@wsu.ed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Know Yourself, Understand Others, Improve Relationships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FCS Update</a:t>
            </a:r>
            <a:br>
              <a:rPr lang="en-US" dirty="0" smtClean="0"/>
            </a:br>
            <a:r>
              <a:rPr lang="en-US" sz="3600" dirty="0" smtClean="0"/>
              <a:t>August 24,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01826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Debra Bolton,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Family and Consumer Sciences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Kansas State University Research Extension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8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Questions of Cultural Patterns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Human nature?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Humankind to nature?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Time orientation?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Value placed on activity?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Relationship of people to each other?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415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Cultures – Human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Basically Evil</a:t>
            </a:r>
          </a:p>
          <a:p>
            <a:r>
              <a:rPr lang="en-US" sz="2400" dirty="0" smtClean="0"/>
              <a:t>Intrinsically Evil</a:t>
            </a:r>
          </a:p>
          <a:p>
            <a:r>
              <a:rPr lang="en-US" sz="2400" dirty="0" smtClean="0"/>
              <a:t>Puritan Ancestry</a:t>
            </a:r>
          </a:p>
          <a:p>
            <a:r>
              <a:rPr lang="en-US" sz="2400" dirty="0" smtClean="0"/>
              <a:t>Extreme: humans can’t be trusted…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2133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Mixture of Good/Evil</a:t>
            </a:r>
          </a:p>
          <a:p>
            <a:r>
              <a:rPr lang="en-US" sz="2400" dirty="0" smtClean="0"/>
              <a:t>Cannot eliminate: natural part of world</a:t>
            </a:r>
          </a:p>
          <a:p>
            <a:r>
              <a:rPr lang="en-US" sz="2400" dirty="0" smtClean="0"/>
              <a:t>Dual approach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72424" y="16002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Basically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Extreme: Buddhism/Confucianism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are good: culture makes evil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Fate vs. intellect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6773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Cultures: Humans &amp; Nature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Subjugated</a:t>
            </a:r>
          </a:p>
          <a:p>
            <a:r>
              <a:rPr lang="en-US" sz="2400" dirty="0" smtClean="0"/>
              <a:t>Powerful forces outside of control</a:t>
            </a:r>
          </a:p>
          <a:p>
            <a:r>
              <a:rPr lang="en-US" sz="2400" dirty="0" smtClean="0"/>
              <a:t>Stoically accept</a:t>
            </a:r>
          </a:p>
          <a:p>
            <a:r>
              <a:rPr lang="en-US" dirty="0" smtClean="0"/>
              <a:t>“not that it matters”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2590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Harmony</a:t>
            </a:r>
          </a:p>
          <a:p>
            <a:r>
              <a:rPr lang="en-US" sz="2400" dirty="0" smtClean="0"/>
              <a:t>Part of life</a:t>
            </a:r>
          </a:p>
          <a:p>
            <a:r>
              <a:rPr lang="en-US" sz="2400" dirty="0" smtClean="0"/>
              <a:t>American </a:t>
            </a:r>
            <a:r>
              <a:rPr lang="en-US" sz="2400" dirty="0" err="1" smtClean="0"/>
              <a:t>Indn</a:t>
            </a:r>
            <a:endParaRPr lang="en-US" sz="2400" dirty="0" smtClean="0"/>
          </a:p>
          <a:p>
            <a:r>
              <a:rPr lang="en-US" sz="2400" dirty="0" smtClean="0"/>
              <a:t>“mother earth”</a:t>
            </a:r>
          </a:p>
          <a:p>
            <a:r>
              <a:rPr lang="en-US" sz="2400" dirty="0" smtClean="0"/>
              <a:t>“All things connect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50653" y="16764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Master of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Conquer/direct to our 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“Tame it”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Clear separation from nature?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Dominance of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Structuring of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Buyer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8273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Cultures: Time Orientation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33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Past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History</a:t>
            </a:r>
          </a:p>
          <a:p>
            <a:r>
              <a:rPr lang="en-US" sz="2400" dirty="0" smtClean="0"/>
              <a:t>Traditions</a:t>
            </a:r>
          </a:p>
          <a:p>
            <a:r>
              <a:rPr lang="en-US" sz="2400" dirty="0" smtClean="0"/>
              <a:t>Religion</a:t>
            </a:r>
          </a:p>
          <a:p>
            <a:r>
              <a:rPr lang="en-US" sz="2400" dirty="0" smtClean="0"/>
              <a:t>Ancestors</a:t>
            </a:r>
          </a:p>
          <a:p>
            <a:r>
              <a:rPr lang="en-US" sz="2400" dirty="0" smtClean="0"/>
              <a:t>Guide future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43200" y="1600200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Present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Future is vague</a:t>
            </a:r>
          </a:p>
          <a:p>
            <a:r>
              <a:rPr lang="en-US" sz="2400" dirty="0" smtClean="0"/>
              <a:t>“We don’t know the future/not that interested in the past”</a:t>
            </a:r>
          </a:p>
          <a:p>
            <a:r>
              <a:rPr lang="en-US" sz="2400" dirty="0" smtClean="0"/>
              <a:t>Real exists here and now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676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Future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U.S. Dominant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going to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future?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6203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Across Cultures: Activity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Being:</a:t>
            </a:r>
          </a:p>
          <a:p>
            <a:r>
              <a:rPr lang="en-US" sz="2400" dirty="0" smtClean="0"/>
              <a:t>People/events/ideas flow spontaneously</a:t>
            </a:r>
          </a:p>
          <a:p>
            <a:r>
              <a:rPr lang="en-US" sz="2400" dirty="0" smtClean="0"/>
              <a:t>Work for the moment</a:t>
            </a:r>
          </a:p>
          <a:p>
            <a:r>
              <a:rPr lang="en-US" sz="2400" dirty="0" smtClean="0"/>
              <a:t>Simple act of conversation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600200"/>
            <a:ext cx="27432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Being-in-Becoming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Development &amp; growth</a:t>
            </a:r>
          </a:p>
          <a:p>
            <a:r>
              <a:rPr lang="en-US" sz="2400" dirty="0" smtClean="0"/>
              <a:t>Spiritual life</a:t>
            </a:r>
          </a:p>
          <a:p>
            <a:r>
              <a:rPr lang="en-US" sz="2400" dirty="0" smtClean="0"/>
              <a:t>Emotional vitality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37411" y="1736244"/>
            <a:ext cx="2749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Accomplishments measured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Activity &amp;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Dominant in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 as much patience to “sit &amp; talk”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Life in constant 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1163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Cultures: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09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Authoritarian:</a:t>
            </a:r>
          </a:p>
          <a:p>
            <a:r>
              <a:rPr lang="en-US" sz="2400" dirty="0" smtClean="0"/>
              <a:t>“Born to lead”</a:t>
            </a:r>
          </a:p>
          <a:p>
            <a:r>
              <a:rPr lang="en-US" sz="2400" dirty="0" smtClean="0"/>
              <a:t>Others must follow</a:t>
            </a:r>
          </a:p>
          <a:p>
            <a:r>
              <a:rPr lang="en-US" sz="2400" b="1" dirty="0" smtClean="0"/>
              <a:t>Widespread perception that it is the “norm”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259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Collective:</a:t>
            </a:r>
          </a:p>
          <a:p>
            <a:r>
              <a:rPr lang="en-US" sz="2400" dirty="0" smtClean="0"/>
              <a:t>Group most important</a:t>
            </a:r>
          </a:p>
          <a:p>
            <a:r>
              <a:rPr lang="en-US" sz="2400" dirty="0" smtClean="0"/>
              <a:t>Often passive</a:t>
            </a:r>
          </a:p>
          <a:p>
            <a:r>
              <a:rPr lang="en-US" sz="2400" dirty="0" smtClean="0"/>
              <a:t>“Don’t draw attention to oneself”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1676400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Individual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U.S. Constitution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“equal rights”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over one’s destiny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else “violates will of God”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37937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r>
              <a:rPr lang="en-US" dirty="0" smtClean="0"/>
              <a:t>Semantics</a:t>
            </a:r>
          </a:p>
          <a:p>
            <a:r>
              <a:rPr lang="en-US" dirty="0" smtClean="0"/>
              <a:t>Geographical Regions</a:t>
            </a:r>
          </a:p>
          <a:p>
            <a:r>
              <a:rPr lang="en-US" dirty="0" smtClean="0"/>
              <a:t>Culture (ethnic, socio-economic, religion, etc.)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Mother tongue</a:t>
            </a:r>
          </a:p>
          <a:p>
            <a:r>
              <a:rPr lang="en-US" dirty="0" smtClean="0"/>
              <a:t>Discipline (job)</a:t>
            </a:r>
          </a:p>
          <a:p>
            <a:r>
              <a:rPr lang="en-US" dirty="0" smtClean="0"/>
              <a:t>Family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99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olton\AppData\Local\Temp\IMG_0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904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like what we know</a:t>
            </a:r>
          </a:p>
          <a:p>
            <a:r>
              <a:rPr lang="en-US" dirty="0" smtClean="0"/>
              <a:t>We judge the world around us based on what we know</a:t>
            </a:r>
          </a:p>
          <a:p>
            <a:r>
              <a:rPr lang="en-US" dirty="0" smtClean="0"/>
              <a:t>We may look at difference as “wrong”</a:t>
            </a:r>
          </a:p>
          <a:p>
            <a:r>
              <a:rPr lang="en-US" dirty="0" smtClean="0"/>
              <a:t>We can to take it “personally.”</a:t>
            </a:r>
          </a:p>
          <a:p>
            <a:r>
              <a:rPr lang="en-US" dirty="0" smtClean="0"/>
              <a:t>“It’s hard to look at others objectively.”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878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Appreciation</a:t>
            </a:r>
          </a:p>
          <a:p>
            <a:r>
              <a:rPr lang="en-US" sz="3600" dirty="0" smtClean="0"/>
              <a:t>Acceptance</a:t>
            </a:r>
          </a:p>
          <a:p>
            <a:r>
              <a:rPr lang="en-US" sz="3600" dirty="0" smtClean="0"/>
              <a:t>Tolerance</a:t>
            </a:r>
          </a:p>
          <a:p>
            <a:r>
              <a:rPr lang="en-US" sz="3600" dirty="0" smtClean="0"/>
              <a:t>Avoidance</a:t>
            </a:r>
          </a:p>
          <a:p>
            <a:r>
              <a:rPr lang="en-US" sz="3600" dirty="0" smtClean="0"/>
              <a:t>Repulsion</a:t>
            </a:r>
          </a:p>
          <a:p>
            <a:pPr lvl="8"/>
            <a:r>
              <a:rPr lang="en-US" dirty="0" smtClean="0"/>
              <a:t>(</a:t>
            </a:r>
            <a:r>
              <a:rPr lang="en-US" dirty="0" err="1" smtClean="0"/>
              <a:t>Marofsky</a:t>
            </a:r>
            <a:r>
              <a:rPr lang="en-US" dirty="0" smtClean="0"/>
              <a:t>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73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Explore patterns of traditions</a:t>
            </a:r>
          </a:p>
          <a:p>
            <a:r>
              <a:rPr lang="en-US" sz="4000" dirty="0" smtClean="0"/>
              <a:t>Cultural patterns and their affect on communication </a:t>
            </a:r>
          </a:p>
          <a:p>
            <a:r>
              <a:rPr lang="en-US" sz="4000" dirty="0" smtClean="0"/>
              <a:t>Self-Identification of biases that interfere with communication</a:t>
            </a:r>
          </a:p>
          <a:p>
            <a:r>
              <a:rPr lang="en-US" sz="4000" dirty="0" smtClean="0"/>
              <a:t>Help to improve comfort in building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3691484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0975"/>
            <a:ext cx="9144000" cy="5199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776" y="76200"/>
            <a:ext cx="8754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Indian,  Syrian, Sudanese, Turk, &amp; Iraqi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638800"/>
            <a:ext cx="8926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…Riding around somewhere in the Middle East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7322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Judgment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“They are not like us.”</a:t>
            </a:r>
          </a:p>
          <a:p>
            <a:r>
              <a:rPr lang="en-US" dirty="0" smtClean="0"/>
              <a:t>“They  don’t have our values.”</a:t>
            </a:r>
          </a:p>
          <a:p>
            <a:r>
              <a:rPr lang="en-US" dirty="0" smtClean="0"/>
              <a:t>“We invited them, but they’re not interested, so they don’t come.”</a:t>
            </a:r>
          </a:p>
          <a:p>
            <a:r>
              <a:rPr lang="en-US" dirty="0" smtClean="0"/>
              <a:t>“They just don’t care about doing better.”</a:t>
            </a:r>
          </a:p>
          <a:p>
            <a:r>
              <a:rPr lang="en-US" dirty="0" smtClean="0"/>
              <a:t>“We need to show them how it’s done.”</a:t>
            </a:r>
          </a:p>
          <a:p>
            <a:r>
              <a:rPr lang="en-US" dirty="0" smtClean="0"/>
              <a:t>“Those people on food stamps eat nothing but junk food.”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219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olton\Pictures\100_249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74"/>
          <a:stretch/>
        </p:blipFill>
        <p:spPr bwMode="auto">
          <a:xfrm>
            <a:off x="1295400" y="508379"/>
            <a:ext cx="6865486" cy="5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828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2766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 single biggest problem in communication is the illusion that it has taken place.”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-- </a:t>
            </a:r>
            <a:r>
              <a:rPr lang="en-US" sz="2800" dirty="0">
                <a:solidFill>
                  <a:schemeClr val="tx1"/>
                </a:solidFill>
              </a:rPr>
              <a:t>George Bernard </a:t>
            </a:r>
            <a:r>
              <a:rPr lang="en-US" sz="2800" dirty="0" smtClean="0">
                <a:solidFill>
                  <a:schemeClr val="tx1"/>
                </a:solidFill>
              </a:rPr>
              <a:t>Shaw,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Irish Playwright and Likable Curmudgeon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9225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56" t="22408" r="35887" b="23053"/>
          <a:stretch/>
        </p:blipFill>
        <p:spPr bwMode="auto">
          <a:xfrm>
            <a:off x="1981199" y="166938"/>
            <a:ext cx="5410201" cy="648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417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“Did you say what I think you said?”</a:t>
            </a:r>
          </a:p>
          <a:p>
            <a:r>
              <a:rPr lang="en-US" sz="3600" dirty="0" smtClean="0"/>
              <a:t>Generational</a:t>
            </a:r>
          </a:p>
          <a:p>
            <a:r>
              <a:rPr lang="en-US" sz="3600" dirty="0" smtClean="0"/>
              <a:t>“How do you ‘hear’ me?”</a:t>
            </a:r>
          </a:p>
          <a:p>
            <a:r>
              <a:rPr lang="en-US" sz="3600" dirty="0" smtClean="0"/>
              <a:t>What factors might impede communication?</a:t>
            </a:r>
          </a:p>
          <a:p>
            <a:pPr lvl="1"/>
            <a:r>
              <a:rPr lang="en-US" sz="3600" dirty="0" smtClean="0"/>
              <a:t>Let’s discuss…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322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Generation Timeline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81632"/>
              </p:ext>
            </p:extLst>
          </p:nvPr>
        </p:nvGraphicFramePr>
        <p:xfrm>
          <a:off x="457200" y="7620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1922-1945</a:t>
                      </a:r>
                    </a:p>
                    <a:p>
                      <a:r>
                        <a:rPr lang="en-US" dirty="0" smtClean="0"/>
                        <a:t>Veterans, Silent,</a:t>
                      </a:r>
                    </a:p>
                    <a:p>
                      <a:r>
                        <a:rPr lang="en-US" dirty="0" smtClean="0"/>
                        <a:t>Traditionalists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1946-1964</a:t>
                      </a:r>
                    </a:p>
                    <a:p>
                      <a:r>
                        <a:rPr lang="en-US" dirty="0" smtClean="0"/>
                        <a:t>Baby Boomers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1965-1980</a:t>
                      </a:r>
                    </a:p>
                    <a:p>
                      <a:r>
                        <a:rPr lang="en-US" dirty="0" smtClean="0"/>
                        <a:t>Generation</a:t>
                      </a:r>
                      <a:r>
                        <a:rPr lang="en-US" baseline="0" dirty="0" smtClean="0"/>
                        <a:t> X</a:t>
                      </a:r>
                    </a:p>
                    <a:p>
                      <a:r>
                        <a:rPr lang="en-US" baseline="0" dirty="0" smtClean="0"/>
                        <a:t>GenX,  Xers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1981-2000</a:t>
                      </a:r>
                    </a:p>
                    <a:p>
                      <a:r>
                        <a:rPr lang="en-US" dirty="0" smtClean="0"/>
                        <a:t>Gen Y, Millennial,</a:t>
                      </a:r>
                    </a:p>
                    <a:p>
                      <a:r>
                        <a:rPr lang="en-US" dirty="0" smtClean="0"/>
                        <a:t>Echo Boomers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Respect for 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Optimism</a:t>
                      </a:r>
                    </a:p>
                    <a:p>
                      <a:r>
                        <a:rPr lang="en-US" dirty="0" smtClean="0"/>
                        <a:t>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Skepticism</a:t>
                      </a:r>
                    </a:p>
                    <a:p>
                      <a:r>
                        <a:rPr lang="en-US" dirty="0" smtClean="0"/>
                        <a:t>Fun</a:t>
                      </a:r>
                    </a:p>
                    <a:p>
                      <a:r>
                        <a:rPr lang="en-US" dirty="0" smtClean="0"/>
                        <a:t>Informality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Realism</a:t>
                      </a:r>
                    </a:p>
                    <a:p>
                      <a:r>
                        <a:rPr lang="en-US" dirty="0" smtClean="0"/>
                        <a:t>Confidence</a:t>
                      </a:r>
                    </a:p>
                    <a:p>
                      <a:r>
                        <a:rPr lang="en-US" dirty="0" smtClean="0"/>
                        <a:t>Extreme fun</a:t>
                      </a:r>
                    </a:p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</a:t>
                      </a:r>
                    </a:p>
                    <a:p>
                      <a:r>
                        <a:rPr lang="en-US" dirty="0" smtClean="0"/>
                        <a:t>Nuclear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Disintegrating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Latch-key 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Merged Families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Dream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Birthright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way to get there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incredible expense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Rotary Phones</a:t>
                      </a:r>
                    </a:p>
                    <a:p>
                      <a:r>
                        <a:rPr lang="en-US" dirty="0" smtClean="0"/>
                        <a:t>One-on-One</a:t>
                      </a:r>
                    </a:p>
                    <a:p>
                      <a:r>
                        <a:rPr lang="en-US" dirty="0" smtClean="0"/>
                        <a:t>Write a memo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Touch-tone phones</a:t>
                      </a:r>
                    </a:p>
                    <a:p>
                      <a:r>
                        <a:rPr lang="en-US" dirty="0" smtClean="0"/>
                        <a:t>Call</a:t>
                      </a:r>
                      <a:r>
                        <a:rPr lang="en-US" baseline="0" dirty="0" smtClean="0"/>
                        <a:t> me anytime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phones</a:t>
                      </a:r>
                    </a:p>
                    <a:p>
                      <a:r>
                        <a:rPr lang="en-US" dirty="0" smtClean="0"/>
                        <a:t>Call me only at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</a:p>
                    <a:p>
                      <a:r>
                        <a:rPr lang="en-US" dirty="0" smtClean="0"/>
                        <a:t>Picture phones</a:t>
                      </a:r>
                    </a:p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Put it away</a:t>
                      </a:r>
                    </a:p>
                    <a:p>
                      <a:r>
                        <a:rPr lang="en-US" dirty="0" smtClean="0"/>
                        <a:t>Pay Cash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Buy now, pay later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Cautious</a:t>
                      </a:r>
                    </a:p>
                    <a:p>
                      <a:r>
                        <a:rPr lang="en-US" dirty="0" smtClean="0"/>
                        <a:t>Conservative</a:t>
                      </a:r>
                    </a:p>
                    <a:p>
                      <a:r>
                        <a:rPr lang="en-US" dirty="0" smtClean="0"/>
                        <a:t>Save, save, 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Earn to spend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878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words in Lexicon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"/>
          <a:stretch/>
        </p:blipFill>
        <p:spPr>
          <a:xfrm>
            <a:off x="1371600" y="2133600"/>
            <a:ext cx="6477000" cy="2800286"/>
          </a:xfrm>
        </p:spPr>
      </p:pic>
    </p:spTree>
    <p:extLst>
      <p:ext uri="{BB962C8B-B14F-4D97-AF65-F5344CB8AC3E}">
        <p14:creationId xmlns:p14="http://schemas.microsoft.com/office/powerpoint/2010/main" val="281519865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understand yourself?</a:t>
            </a:r>
          </a:p>
          <a:p>
            <a:r>
              <a:rPr lang="en-US" dirty="0" smtClean="0"/>
              <a:t>Do you try to make others’ ideas fit with yours?</a:t>
            </a:r>
          </a:p>
          <a:p>
            <a:r>
              <a:rPr lang="en-US" dirty="0" smtClean="0"/>
              <a:t>How does that work?</a:t>
            </a:r>
          </a:p>
          <a:p>
            <a:r>
              <a:rPr lang="en-US" dirty="0" smtClean="0"/>
              <a:t>What can we  do to make it better?</a:t>
            </a:r>
          </a:p>
          <a:p>
            <a:r>
              <a:rPr lang="en-US" dirty="0" smtClean="0"/>
              <a:t>Are you willing to look at difference as asset?</a:t>
            </a:r>
          </a:p>
          <a:p>
            <a:r>
              <a:rPr lang="en-US" dirty="0" smtClean="0"/>
              <a:t>Let’s discuss some ideas…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5681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Cultural pluralism</a:t>
            </a:r>
          </a:p>
          <a:p>
            <a:r>
              <a:rPr lang="en-US" sz="4800" dirty="0" smtClean="0"/>
              <a:t>Integration</a:t>
            </a:r>
          </a:p>
          <a:p>
            <a:r>
              <a:rPr lang="en-US" sz="4800" dirty="0" smtClean="0"/>
              <a:t>Cohesive communities</a:t>
            </a:r>
          </a:p>
          <a:p>
            <a:r>
              <a:rPr lang="en-US" sz="4800" dirty="0" smtClean="0"/>
              <a:t>Improved well-being for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009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Pick your first, middle, or last name</a:t>
            </a:r>
          </a:p>
          <a:p>
            <a:r>
              <a:rPr lang="en-US" sz="4800" dirty="0" smtClean="0"/>
              <a:t>Does it have a story?</a:t>
            </a:r>
          </a:p>
          <a:p>
            <a:r>
              <a:rPr lang="en-US" sz="4800" dirty="0" smtClean="0"/>
              <a:t>How does it relate to your identity?</a:t>
            </a:r>
          </a:p>
          <a:p>
            <a:r>
              <a:rPr lang="en-US" sz="4800" dirty="0" smtClean="0"/>
              <a:t>Tell us about it.</a:t>
            </a:r>
          </a:p>
        </p:txBody>
      </p:sp>
    </p:spTree>
    <p:extLst>
      <p:ext uri="{BB962C8B-B14F-4D97-AF65-F5344CB8AC3E}">
        <p14:creationId xmlns:p14="http://schemas.microsoft.com/office/powerpoint/2010/main" val="34349217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1/14/Gears_animatio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096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6151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Relationships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4478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Volunteer your time</a:t>
            </a:r>
          </a:p>
          <a:p>
            <a:r>
              <a:rPr lang="en-US" altLang="en-US" dirty="0" smtClean="0"/>
              <a:t>Be deliberate about learning from others</a:t>
            </a:r>
          </a:p>
          <a:p>
            <a:r>
              <a:rPr lang="en-US" altLang="en-US" dirty="0" smtClean="0"/>
              <a:t>Put a human face on those you don’t understand or fear</a:t>
            </a:r>
          </a:p>
          <a:p>
            <a:r>
              <a:rPr lang="en-US" altLang="en-US" dirty="0" smtClean="0"/>
              <a:t>Be an empiricist</a:t>
            </a:r>
          </a:p>
          <a:p>
            <a:r>
              <a:rPr lang="en-US" altLang="en-US" dirty="0" smtClean="0"/>
              <a:t>Remember that difference is just difference</a:t>
            </a:r>
          </a:p>
          <a:p>
            <a:r>
              <a:rPr lang="en-US" altLang="en-US" dirty="0" smtClean="0"/>
              <a:t>Observe </a:t>
            </a:r>
            <a:r>
              <a:rPr lang="en-US" altLang="en-US" i="1" dirty="0" smtClean="0"/>
              <a:t>mindful</a:t>
            </a:r>
            <a:r>
              <a:rPr lang="en-US" altLang="en-US" dirty="0" smtClean="0"/>
              <a:t> value comparisons</a:t>
            </a:r>
          </a:p>
        </p:txBody>
      </p:sp>
    </p:spTree>
    <p:extLst>
      <p:ext uri="{BB962C8B-B14F-4D97-AF65-F5344CB8AC3E}">
        <p14:creationId xmlns:p14="http://schemas.microsoft.com/office/powerpoint/2010/main" val="120010747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the </a:t>
            </a:r>
            <a:r>
              <a:rPr lang="en-US" b="1" i="1" dirty="0" smtClean="0"/>
              <a:t>mindful</a:t>
            </a:r>
            <a:r>
              <a:rPr lang="en-US" dirty="0"/>
              <a:t> </a:t>
            </a:r>
            <a:r>
              <a:rPr lang="en-US" dirty="0" smtClean="0"/>
              <a:t>value comparisons…</a:t>
            </a:r>
            <a:endParaRPr lang="en-US" dirty="0"/>
          </a:p>
        </p:txBody>
      </p:sp>
      <p:pic>
        <p:nvPicPr>
          <p:cNvPr id="2050" name="Picture 2" descr="C:\Users\dbolton\AppData\Local\Temp\IMG_1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731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94741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Kiddie UN!</a:t>
            </a:r>
            <a:endParaRPr lang="en-US" sz="4000" b="1" dirty="0"/>
          </a:p>
        </p:txBody>
      </p:sp>
      <p:pic>
        <p:nvPicPr>
          <p:cNvPr id="1026" name="Picture 2" descr="C:\Users\dbolton\Dropbox\Debra\Children Picn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7" y="1320800"/>
            <a:ext cx="8458200" cy="4652010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</p:pic>
      <p:sp>
        <p:nvSpPr>
          <p:cNvPr id="5" name="Flowchart: Alternate Process 4"/>
          <p:cNvSpPr/>
          <p:nvPr/>
        </p:nvSpPr>
        <p:spPr>
          <a:xfrm>
            <a:off x="2286000" y="4648200"/>
            <a:ext cx="228600" cy="2286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3272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olton\AppData\Local\Temp\IMG_2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0" y="63649"/>
            <a:ext cx="6210728" cy="61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0222" y="566676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Did this lesson challenge 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your way of Knowing/Thinking?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7604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Bronfenbrenner, U. (1979). </a:t>
            </a:r>
            <a:r>
              <a:rPr lang="en-US" i="1" dirty="0" smtClean="0"/>
              <a:t>The ecology of human development</a:t>
            </a:r>
            <a:r>
              <a:rPr lang="en-US" dirty="0" smtClean="0"/>
              <a:t>. Cambridge MA: Harvard University Press.</a:t>
            </a:r>
          </a:p>
          <a:p>
            <a:r>
              <a:rPr lang="en-US" dirty="0" err="1" smtClean="0"/>
              <a:t>Deen</a:t>
            </a:r>
            <a:r>
              <a:rPr lang="en-US" dirty="0" smtClean="0"/>
              <a:t>, M. Y. Extension </a:t>
            </a:r>
            <a:r>
              <a:rPr lang="en-US" dirty="0"/>
              <a:t>Youth and Family </a:t>
            </a:r>
            <a:r>
              <a:rPr lang="en-US" dirty="0" smtClean="0"/>
              <a:t>Specialist, Wenatchee</a:t>
            </a:r>
            <a:r>
              <a:rPr lang="en-US" dirty="0"/>
              <a:t>, Washington</a:t>
            </a:r>
            <a:br>
              <a:rPr lang="en-US" dirty="0"/>
            </a:br>
            <a:r>
              <a:rPr lang="en-US" dirty="0">
                <a:hlinkClick r:id="rId2"/>
              </a:rPr>
              <a:t>mdeen@wsu.edu </a:t>
            </a:r>
            <a:endParaRPr lang="en-US" dirty="0"/>
          </a:p>
          <a:p>
            <a:r>
              <a:rPr lang="en-US" dirty="0" smtClean="0"/>
              <a:t>Karp</a:t>
            </a:r>
            <a:r>
              <a:rPr lang="en-US" dirty="0"/>
              <a:t>, Hank; Fuller, Connie; </a:t>
            </a:r>
            <a:r>
              <a:rPr lang="en-US" dirty="0" err="1"/>
              <a:t>Sirias</a:t>
            </a:r>
            <a:r>
              <a:rPr lang="en-US" dirty="0"/>
              <a:t>, </a:t>
            </a:r>
            <a:r>
              <a:rPr lang="en-US" dirty="0" err="1"/>
              <a:t>Danilo</a:t>
            </a:r>
            <a:r>
              <a:rPr lang="en-US" dirty="0"/>
              <a:t>. </a:t>
            </a:r>
            <a:r>
              <a:rPr lang="en-US" i="1" dirty="0"/>
              <a:t>Bridging the Boomer </a:t>
            </a:r>
            <a:r>
              <a:rPr lang="en-US" i="1" dirty="0" err="1"/>
              <a:t>Xer</a:t>
            </a:r>
            <a:r>
              <a:rPr lang="en-US" i="1" dirty="0"/>
              <a:t> Gap: Creating Authentic Teams for High Performance at Work</a:t>
            </a:r>
            <a:r>
              <a:rPr lang="en-US" dirty="0"/>
              <a:t>. Palo Alto, Calif.: Davies-Black Publishing, 2002.</a:t>
            </a:r>
          </a:p>
          <a:p>
            <a:r>
              <a:rPr lang="en-US" dirty="0" smtClean="0"/>
              <a:t>Samovar, L.A.; R.E. Porter; E. R. McDaniel. (2004). </a:t>
            </a:r>
            <a:r>
              <a:rPr lang="en-US" i="1" dirty="0" smtClean="0"/>
              <a:t>Communication between cultures,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ed. Belmont, CA: Wadsworth.</a:t>
            </a:r>
          </a:p>
          <a:p>
            <a:r>
              <a:rPr lang="en-US" dirty="0" smtClean="0"/>
              <a:t>Ting-Toomey, S. (2005). </a:t>
            </a:r>
            <a:r>
              <a:rPr lang="en-US" i="1" dirty="0" smtClean="0"/>
              <a:t>Understanding intercultural communication. </a:t>
            </a:r>
            <a:r>
              <a:rPr lang="en-US" dirty="0" smtClean="0"/>
              <a:t>Los Angeles: Roxbury.</a:t>
            </a:r>
            <a:endParaRPr lang="en-US" dirty="0"/>
          </a:p>
          <a:p>
            <a:r>
              <a:rPr lang="en-US" dirty="0" err="1"/>
              <a:t>Walston</a:t>
            </a:r>
            <a:r>
              <a:rPr lang="en-US" dirty="0"/>
              <a:t>, Sandra Ford. </a:t>
            </a:r>
            <a:r>
              <a:rPr lang="en-US" i="1" dirty="0"/>
              <a:t>Distinguishing Communication Approaches Across Generations</a:t>
            </a:r>
            <a:r>
              <a:rPr lang="en-US" dirty="0"/>
              <a:t>, 1999 (online publication), http://www.walstoncourage.com/pages/articles/generation.htm.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2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0" y="228600"/>
            <a:ext cx="507914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528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</a:t>
            </a:r>
          </a:p>
          <a:p>
            <a:r>
              <a:rPr lang="en-US" dirty="0" smtClean="0"/>
              <a:t>Human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Belief Systems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Intellectual</a:t>
            </a:r>
          </a:p>
          <a:p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222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lens through which we view the world</a:t>
            </a:r>
          </a:p>
          <a:p>
            <a:pPr lvl="0"/>
            <a:r>
              <a:rPr lang="en-US" sz="3600" dirty="0"/>
              <a:t>Lets us know how to act within that realm</a:t>
            </a:r>
          </a:p>
          <a:p>
            <a:pPr lvl="0"/>
            <a:r>
              <a:rPr lang="en-US" sz="3600" dirty="0"/>
              <a:t>Human </a:t>
            </a:r>
            <a:r>
              <a:rPr lang="en-US" sz="3600" dirty="0" smtClean="0"/>
              <a:t>identity</a:t>
            </a:r>
          </a:p>
          <a:p>
            <a:pPr lvl="1"/>
            <a:r>
              <a:rPr lang="en-US" dirty="0" smtClean="0"/>
              <a:t>All humans belong to a culture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1391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our cultures?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Our Families – Historical Allegiances</a:t>
            </a:r>
            <a:endParaRPr lang="en-US" dirty="0"/>
          </a:p>
          <a:p>
            <a:pPr lvl="0"/>
            <a:r>
              <a:rPr lang="en-US" dirty="0"/>
              <a:t>Our work</a:t>
            </a:r>
          </a:p>
          <a:p>
            <a:pPr lvl="0"/>
            <a:r>
              <a:rPr lang="en-US" dirty="0"/>
              <a:t>Our associations</a:t>
            </a:r>
          </a:p>
          <a:p>
            <a:pPr lvl="0"/>
            <a:r>
              <a:rPr lang="en-US" dirty="0"/>
              <a:t>Our hobbies</a:t>
            </a:r>
          </a:p>
          <a:p>
            <a:pPr lvl="0"/>
            <a:r>
              <a:rPr lang="en-US" dirty="0"/>
              <a:t>Our faith </a:t>
            </a:r>
            <a:r>
              <a:rPr lang="en-US" dirty="0" smtClean="0"/>
              <a:t>communities &amp; other belief systems</a:t>
            </a:r>
            <a:endParaRPr lang="en-US" dirty="0"/>
          </a:p>
          <a:p>
            <a:pPr lvl="1"/>
            <a:r>
              <a:rPr lang="en-US" dirty="0"/>
              <a:t>Anything we do that gathers us with other people</a:t>
            </a:r>
          </a:p>
          <a:p>
            <a:r>
              <a:rPr lang="en-US" b="1" dirty="0" smtClean="0"/>
              <a:t>Name a </a:t>
            </a:r>
            <a:r>
              <a:rPr lang="en-US" sz="3600" b="1" dirty="0" smtClean="0"/>
              <a:t>cultural practice from ancestor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57242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levels of influence?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45858"/>
              </p:ext>
            </p:extLst>
          </p:nvPr>
        </p:nvGraphicFramePr>
        <p:xfrm>
          <a:off x="457200" y="12954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240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8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REgrid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969</Words>
  <Application>Microsoft Office PowerPoint</Application>
  <PresentationFormat>On-screen Show (4:3)</PresentationFormat>
  <Paragraphs>248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Aharoni</vt:lpstr>
      <vt:lpstr>Arial</vt:lpstr>
      <vt:lpstr>Calibri</vt:lpstr>
      <vt:lpstr>KSREgrid[1]</vt:lpstr>
      <vt:lpstr>  Know Yourself, Understand Others, Improve Relationships  FCS Update August 24, 2015</vt:lpstr>
      <vt:lpstr>Purpose</vt:lpstr>
      <vt:lpstr>What’s In Your Name</vt:lpstr>
      <vt:lpstr>PowerPoint Presentation</vt:lpstr>
      <vt:lpstr>What is Diversity?</vt:lpstr>
      <vt:lpstr>What is culture?</vt:lpstr>
      <vt:lpstr>Where do we get our cultures?</vt:lpstr>
      <vt:lpstr>What are the levels of influence?</vt:lpstr>
      <vt:lpstr>PowerPoint Presentation</vt:lpstr>
      <vt:lpstr>The Questions of Cultural Patterns</vt:lpstr>
      <vt:lpstr>Across Cultures – Human Nature</vt:lpstr>
      <vt:lpstr>Across Cultures: Humans &amp; Nature</vt:lpstr>
      <vt:lpstr>Across Cultures: Time Orientation</vt:lpstr>
      <vt:lpstr>Across Cultures: Activity Orientation</vt:lpstr>
      <vt:lpstr>Across Cultures: Social</vt:lpstr>
      <vt:lpstr>What else does this mean?</vt:lpstr>
      <vt:lpstr>PowerPoint Presentation</vt:lpstr>
      <vt:lpstr>Personal Biases</vt:lpstr>
      <vt:lpstr>Tolerance Scale</vt:lpstr>
      <vt:lpstr>PowerPoint Presentation</vt:lpstr>
      <vt:lpstr>Judgment Language</vt:lpstr>
      <vt:lpstr>PowerPoint Presentation</vt:lpstr>
      <vt:lpstr> “The single biggest problem in communication is the illusion that it has taken place.” </vt:lpstr>
      <vt:lpstr>PowerPoint Presentation</vt:lpstr>
      <vt:lpstr>Communication </vt:lpstr>
      <vt:lpstr>Generation Timeline</vt:lpstr>
      <vt:lpstr>New words in Lexicon</vt:lpstr>
      <vt:lpstr>What are the challenges?</vt:lpstr>
      <vt:lpstr>Advantages</vt:lpstr>
      <vt:lpstr>PowerPoint Presentation</vt:lpstr>
      <vt:lpstr>Build Relationships</vt:lpstr>
      <vt:lpstr>It’s the mindful value comparisons…</vt:lpstr>
      <vt:lpstr>Questions?</vt:lpstr>
      <vt:lpstr>PowerPoint Presentation</vt:lpstr>
      <vt:lpstr>References</vt:lpstr>
    </vt:vector>
  </TitlesOfParts>
  <Company>K-State Research and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Bolton</dc:creator>
  <cp:lastModifiedBy>Linda Lamb</cp:lastModifiedBy>
  <cp:revision>163</cp:revision>
  <cp:lastPrinted>2015-03-11T20:21:58Z</cp:lastPrinted>
  <dcterms:created xsi:type="dcterms:W3CDTF">2013-04-12T15:36:12Z</dcterms:created>
  <dcterms:modified xsi:type="dcterms:W3CDTF">2015-09-15T14:29:56Z</dcterms:modified>
</cp:coreProperties>
</file>