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5" r:id="rId28"/>
    <p:sldId id="286" r:id="rId29"/>
    <p:sldId id="287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97" autoAdjust="0"/>
  </p:normalViewPr>
  <p:slideViewPr>
    <p:cSldViewPr snapToGrid="0" snapToObjects="1">
      <p:cViewPr>
        <p:scale>
          <a:sx n="70" d="100"/>
          <a:sy n="70" d="100"/>
        </p:scale>
        <p:origin x="-1810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CADDE-8BE8-42BE-8AEC-1557A6571EB5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67EB7-5924-4DC8-9317-EFF57364B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prepared to evacuate quickly with important documents</a:t>
            </a:r>
            <a:r>
              <a:rPr lang="en-US" baseline="0" dirty="0" smtClean="0"/>
              <a:t> if disaster strikes?  Natural disasters can strike suddenly. Taking time now to </a:t>
            </a:r>
            <a:r>
              <a:rPr lang="en-US" dirty="0" smtClean="0"/>
              <a:t>assemble important papers in a box that is safe</a:t>
            </a:r>
            <a:r>
              <a:rPr lang="en-US" baseline="0" dirty="0" smtClean="0"/>
              <a:t> and ready to go at a moment’s notice can save a lot of time and frustration in the event of a fire, storm, or flood. Prepare now by creating a portable file you can grab and go.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 sure to store this in a place in your home that you can grab quickly, but not so visible that a thief could easily take it.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EB7-5924-4DC8-9317-EFF57364B5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EB7-5924-4DC8-9317-EFF57364B5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5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to keep</a:t>
            </a:r>
            <a:r>
              <a:rPr lang="en-US" baseline="0" dirty="0" smtClean="0"/>
              <a:t> i</a:t>
            </a:r>
            <a:r>
              <a:rPr lang="en-US" dirty="0" smtClean="0"/>
              <a:t>n your box or backpack include…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Emergency phone numbers would include numbers for </a:t>
            </a:r>
          </a:p>
          <a:p>
            <a:pPr marL="640594" lvl="1" indent="-174708">
              <a:buFont typeface="Wingdings" pitchFamily="2" charset="2"/>
              <a:buChar char="q"/>
            </a:pPr>
            <a:r>
              <a:rPr lang="en-US" dirty="0" smtClean="0"/>
              <a:t>doctor and pharmacy</a:t>
            </a:r>
          </a:p>
          <a:p>
            <a:pPr marL="640594" lvl="1" indent="-174708">
              <a:buFont typeface="Wingdings" pitchFamily="2" charset="2"/>
              <a:buChar char="q"/>
            </a:pPr>
            <a:r>
              <a:rPr lang="en-US" dirty="0" smtClean="0"/>
              <a:t>Financial institutions</a:t>
            </a:r>
          </a:p>
          <a:p>
            <a:pPr marL="640594" lvl="1" indent="-174708">
              <a:buFont typeface="Wingdings" pitchFamily="2" charset="2"/>
              <a:buChar char="q"/>
            </a:pPr>
            <a:r>
              <a:rPr lang="en-US" dirty="0" smtClean="0"/>
              <a:t>Insurance</a:t>
            </a:r>
            <a:r>
              <a:rPr lang="en-US" baseline="0" dirty="0" smtClean="0"/>
              <a:t> companies</a:t>
            </a:r>
          </a:p>
          <a:p>
            <a:pPr marL="640594" lvl="1" indent="-174708">
              <a:buFont typeface="Wingdings" pitchFamily="2" charset="2"/>
              <a:buChar char="q"/>
            </a:pPr>
            <a:r>
              <a:rPr lang="en-US" baseline="0" dirty="0" smtClean="0"/>
              <a:t>Credit card companies</a:t>
            </a:r>
          </a:p>
          <a:p>
            <a:pPr marL="640594" lvl="1" indent="-174708">
              <a:buFont typeface="Wingdings" pitchFamily="2" charset="2"/>
              <a:buChar char="q"/>
            </a:pPr>
            <a:r>
              <a:rPr lang="en-US" baseline="0" dirty="0" smtClean="0"/>
              <a:t>Minister</a:t>
            </a:r>
          </a:p>
          <a:p>
            <a:pPr marL="640594" lvl="1" indent="-174708">
              <a:buFont typeface="Wingdings" pitchFamily="2" charset="2"/>
              <a:buChar char="q"/>
            </a:pPr>
            <a:r>
              <a:rPr lang="en-US" baseline="0" dirty="0" smtClean="0"/>
              <a:t>Repair contractors</a:t>
            </a:r>
          </a:p>
          <a:p>
            <a:pPr marL="640594" lvl="1" indent="-174708">
              <a:buFont typeface="Wingdings" pitchFamily="2" charset="2"/>
              <a:buChar char="q"/>
            </a:pPr>
            <a:r>
              <a:rPr lang="en-US" baseline="0" dirty="0" smtClean="0"/>
              <a:t>Family / Friends</a:t>
            </a:r>
          </a:p>
          <a:p>
            <a:pPr marL="640594" lvl="1" indent="-174708">
              <a:buFont typeface="Wingdings" pitchFamily="2" charset="2"/>
              <a:buChar char="q"/>
            </a:pPr>
            <a:r>
              <a:rPr lang="en-US" baseline="0" dirty="0" smtClean="0"/>
              <a:t>Workplace</a:t>
            </a:r>
          </a:p>
          <a:p>
            <a:pPr marL="640594" lvl="1" indent="-174708">
              <a:buFont typeface="Wingdings" pitchFamily="2" charset="2"/>
              <a:buChar char="q"/>
            </a:pPr>
            <a:r>
              <a:rPr lang="en-US" baseline="0" dirty="0" smtClean="0"/>
              <a:t>Schools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Computer access – passwords to get on your computer and access any online banking or credit card accounts to pay your bills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EB7-5924-4DC8-9317-EFF57364B5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2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originals of most of these documents</a:t>
            </a:r>
            <a:r>
              <a:rPr lang="en-US" baseline="0" dirty="0" smtClean="0"/>
              <a:t> should be stored in a safe deposit box, along with other valuables.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Home inventory – paper and electronic copy is recommended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7EB7-5924-4DC8-9317-EFF57364B5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86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89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28134"/>
            <a:ext cx="8229600" cy="53980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45067"/>
            <a:ext cx="2057400" cy="538109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45067"/>
            <a:ext cx="6019800" cy="53810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771" y="34196"/>
            <a:ext cx="6466154" cy="5351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8134"/>
            <a:ext cx="8229600" cy="5398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4164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22541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56733"/>
            <a:ext cx="40386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6733"/>
            <a:ext cx="40386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63771" y="34196"/>
            <a:ext cx="6466154" cy="5351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7400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7161"/>
            <a:ext cx="4040188" cy="4736571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7400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27161"/>
            <a:ext cx="4041775" cy="4736571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63771" y="34196"/>
            <a:ext cx="6466154" cy="5351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63771" y="34196"/>
            <a:ext cx="6466154" cy="53515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533"/>
            <a:ext cx="3008313" cy="106665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53533"/>
            <a:ext cx="5111750" cy="5372630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0190"/>
            <a:ext cx="3008313" cy="4305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36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0363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E8068-BB4E-7B45-8E03-6619938B0F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0" y="6344295"/>
            <a:ext cx="882680" cy="377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etosave.org/calculato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6866"/>
            <a:ext cx="7772400" cy="1053117"/>
          </a:xfrm>
        </p:spPr>
        <p:txBody>
          <a:bodyPr/>
          <a:lstStyle/>
          <a:p>
            <a:r>
              <a:rPr lang="en-US" sz="5400" dirty="0" smtClean="0"/>
              <a:t>Get Financially Prepared: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85285"/>
            <a:ext cx="6400800" cy="1108676"/>
          </a:xfrm>
        </p:spPr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Take Steps </a:t>
            </a:r>
            <a:r>
              <a:rPr lang="en-US" sz="4200" dirty="0">
                <a:solidFill>
                  <a:schemeClr val="tx1"/>
                </a:solidFill>
              </a:rPr>
              <a:t>A</a:t>
            </a:r>
            <a:r>
              <a:rPr lang="en-US" sz="4200" dirty="0" smtClean="0">
                <a:solidFill>
                  <a:schemeClr val="tx1"/>
                </a:solidFill>
              </a:rPr>
              <a:t>head of Disaster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1" y="3284114"/>
            <a:ext cx="7646830" cy="29356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dirty="0" smtClean="0"/>
              <a:t>Family Resource Management PFT members:</a:t>
            </a:r>
          </a:p>
          <a:p>
            <a:r>
              <a:rPr lang="en-US" dirty="0" smtClean="0"/>
              <a:t>Diane Burnett, Miami County</a:t>
            </a:r>
          </a:p>
          <a:p>
            <a:r>
              <a:rPr lang="en-US" dirty="0" smtClean="0"/>
              <a:t>Valeria Edwards, Johnson County</a:t>
            </a:r>
          </a:p>
          <a:p>
            <a:r>
              <a:rPr lang="en-US" dirty="0" smtClean="0"/>
              <a:t>Rhonda Gordon, Lyon County</a:t>
            </a:r>
          </a:p>
          <a:p>
            <a:r>
              <a:rPr lang="en-US" dirty="0" smtClean="0"/>
              <a:t>Jamie Rathbun, Ellsworth County</a:t>
            </a:r>
          </a:p>
          <a:p>
            <a:r>
              <a:rPr lang="en-US" dirty="0" smtClean="0"/>
              <a:t>Cindy Williams, Meadowlark District</a:t>
            </a:r>
          </a:p>
          <a:p>
            <a:r>
              <a:rPr lang="en-US" dirty="0" smtClean="0"/>
              <a:t>Deb Wood, Geary County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18" y="34196"/>
            <a:ext cx="6724607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Be sure to include:</a:t>
            </a:r>
          </a:p>
          <a:p>
            <a:r>
              <a:rPr lang="en-US" sz="3100" dirty="0" smtClean="0"/>
              <a:t>Original receipts showing price, date, and place of purchase</a:t>
            </a:r>
          </a:p>
          <a:p>
            <a:r>
              <a:rPr lang="en-US" sz="3100" dirty="0" smtClean="0"/>
              <a:t>Current value</a:t>
            </a:r>
          </a:p>
          <a:p>
            <a:r>
              <a:rPr lang="en-US" sz="3100" dirty="0" smtClean="0"/>
              <a:t>Serial and model numbers from product manuals</a:t>
            </a:r>
          </a:p>
          <a:p>
            <a:r>
              <a:rPr lang="en-US" sz="3100" dirty="0" smtClean="0"/>
              <a:t>Alterations or repairs done to the item(s) and their expense, especially if it increases the value</a:t>
            </a:r>
          </a:p>
          <a:p>
            <a:r>
              <a:rPr lang="en-US" sz="3100" dirty="0" smtClean="0"/>
              <a:t>Not necessary to list finance or shipping costs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7553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166" y="34196"/>
            <a:ext cx="6814759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dirty="0" smtClean="0"/>
              <a:t>Special considerations for special items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antiques, original works of art, jewelry:</a:t>
            </a:r>
          </a:p>
          <a:p>
            <a:r>
              <a:rPr lang="en-US" dirty="0" smtClean="0"/>
              <a:t>Expert’s appraisal</a:t>
            </a:r>
          </a:p>
          <a:p>
            <a:r>
              <a:rPr lang="en-US" dirty="0" smtClean="0"/>
              <a:t>Insurance “floater” or “rider” to fully insure each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9707"/>
            <a:ext cx="4038600" cy="4618626"/>
          </a:xfrm>
        </p:spPr>
        <p:txBody>
          <a:bodyPr/>
          <a:lstStyle/>
          <a:p>
            <a:r>
              <a:rPr lang="en-US" dirty="0" smtClean="0"/>
              <a:t>China, crystal, silver</a:t>
            </a:r>
          </a:p>
          <a:p>
            <a:r>
              <a:rPr lang="en-US" dirty="0" smtClean="0"/>
              <a:t>Linens</a:t>
            </a:r>
          </a:p>
          <a:p>
            <a:r>
              <a:rPr lang="en-US" dirty="0" smtClean="0"/>
              <a:t>Clothing</a:t>
            </a:r>
          </a:p>
          <a:p>
            <a:r>
              <a:rPr lang="en-US" dirty="0" smtClean="0"/>
              <a:t>Collections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Electronics and electrical appliances</a:t>
            </a:r>
          </a:p>
          <a:p>
            <a:r>
              <a:rPr lang="en-US" dirty="0" smtClean="0"/>
              <a:t>Office equipment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9707"/>
            <a:ext cx="4038600" cy="4618626"/>
          </a:xfrm>
        </p:spPr>
        <p:txBody>
          <a:bodyPr/>
          <a:lstStyle/>
          <a:p>
            <a:r>
              <a:rPr lang="en-US" dirty="0" smtClean="0"/>
              <a:t>Recreation </a:t>
            </a:r>
            <a:r>
              <a:rPr lang="en-US" dirty="0"/>
              <a:t>and equipment</a:t>
            </a:r>
          </a:p>
          <a:p>
            <a:r>
              <a:rPr lang="en-US" dirty="0"/>
              <a:t>Items normally stored in the garage basement or out-buildings</a:t>
            </a:r>
          </a:p>
          <a:p>
            <a:r>
              <a:rPr lang="en-US" dirty="0"/>
              <a:t>Personal items stored off-site (i.e. school/gym lockers,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862" y="34196"/>
            <a:ext cx="6995063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8268" y="856298"/>
            <a:ext cx="6995063" cy="535151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Be sure to include: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2287" y="34196"/>
            <a:ext cx="6827638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Where do I keep it?</a:t>
            </a:r>
          </a:p>
          <a:p>
            <a:r>
              <a:rPr lang="en-US" dirty="0" smtClean="0"/>
              <a:t>Keep a working copy (paper or electronic) in your home file</a:t>
            </a:r>
          </a:p>
          <a:p>
            <a:r>
              <a:rPr lang="en-US" dirty="0" smtClean="0"/>
              <a:t>Keep one copy away from the insured dwelling</a:t>
            </a:r>
          </a:p>
          <a:p>
            <a:pPr lvl="1"/>
            <a:r>
              <a:rPr lang="en-US" dirty="0" smtClean="0"/>
              <a:t>In a safe deposit box</a:t>
            </a:r>
          </a:p>
          <a:p>
            <a:pPr lvl="1"/>
            <a:r>
              <a:rPr lang="en-US" dirty="0" smtClean="0"/>
              <a:t>With a trusted person</a:t>
            </a:r>
          </a:p>
          <a:p>
            <a:pPr lvl="1"/>
            <a:r>
              <a:rPr lang="en-US" dirty="0" smtClean="0"/>
              <a:t>Stored on-line, so that it can be accessed from computer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1" y="4906773"/>
            <a:ext cx="2181069" cy="165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073" y="34196"/>
            <a:ext cx="7123852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4800" dirty="0" smtClean="0"/>
              <a:t>Update! Update! Update!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 to keep all copies up-to-date and compare them on a semi-annual basis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Update the inventory when items are acquired or discarded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710" y="34196"/>
            <a:ext cx="7085215" cy="535151"/>
          </a:xfrm>
        </p:spPr>
        <p:txBody>
          <a:bodyPr/>
          <a:lstStyle/>
          <a:p>
            <a:r>
              <a:rPr lang="en-US" dirty="0" smtClean="0"/>
              <a:t>Review Your Insurance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Check your insurance at least annually to verify you have adequate coverage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Set aside emergency funds to cover the policy deductibles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Keep the name/policy number(s) in your grab-and-go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89" y="34196"/>
            <a:ext cx="7072336" cy="535151"/>
          </a:xfrm>
        </p:spPr>
        <p:txBody>
          <a:bodyPr/>
          <a:lstStyle/>
          <a:p>
            <a:r>
              <a:rPr lang="en-US" dirty="0" smtClean="0"/>
              <a:t>Review Your Insurance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Homeowner’s Insurance</a:t>
            </a:r>
          </a:p>
          <a:p>
            <a:r>
              <a:rPr lang="en-US" sz="3000" dirty="0" smtClean="0"/>
              <a:t>Protects your home and contents</a:t>
            </a:r>
          </a:p>
          <a:p>
            <a:r>
              <a:rPr lang="en-US" sz="3000" dirty="0" smtClean="0"/>
              <a:t>Need even if home is not mortgaged, to protect investment</a:t>
            </a:r>
          </a:p>
          <a:p>
            <a:r>
              <a:rPr lang="en-US" sz="3000" dirty="0" smtClean="0"/>
              <a:t>Home and furnishings should be insured for at least 80% of replacement cost</a:t>
            </a:r>
          </a:p>
          <a:p>
            <a:r>
              <a:rPr lang="en-US" sz="3000" dirty="0" smtClean="0"/>
              <a:t>Contents should be covered for replacement cost instead of actual cash value</a:t>
            </a:r>
          </a:p>
          <a:p>
            <a:r>
              <a:rPr lang="en-US" sz="3000" dirty="0" smtClean="0"/>
              <a:t>Know what type of disasters your policy covers</a:t>
            </a:r>
          </a:p>
          <a:p>
            <a:r>
              <a:rPr lang="en-US" sz="3000" dirty="0" smtClean="0"/>
              <a:t>May also cover temporary living expenses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254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72" y="34196"/>
            <a:ext cx="6879153" cy="535151"/>
          </a:xfrm>
        </p:spPr>
        <p:txBody>
          <a:bodyPr/>
          <a:lstStyle/>
          <a:p>
            <a:r>
              <a:rPr lang="en-US" dirty="0" smtClean="0"/>
              <a:t>Review Your Insurance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Auto Insurance</a:t>
            </a:r>
          </a:p>
          <a:p>
            <a:r>
              <a:rPr lang="en-US" dirty="0" smtClean="0"/>
              <a:t>Comprehensive pays for damage to your auto resulting from acts of nature (windstorm, fire, hail)</a:t>
            </a:r>
          </a:p>
          <a:p>
            <a:r>
              <a:rPr lang="en-US" dirty="0" smtClean="0"/>
              <a:t>Do you have funds to cover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the deductible?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3" b="31952"/>
          <a:stretch/>
        </p:blipFill>
        <p:spPr bwMode="auto">
          <a:xfrm>
            <a:off x="5766154" y="3057993"/>
            <a:ext cx="2920646" cy="343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3" y="34196"/>
            <a:ext cx="7007942" cy="535151"/>
          </a:xfrm>
        </p:spPr>
        <p:txBody>
          <a:bodyPr/>
          <a:lstStyle/>
          <a:p>
            <a:r>
              <a:rPr lang="en-US" dirty="0" smtClean="0"/>
              <a:t>Review Your Insurance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Disability Insurance</a:t>
            </a:r>
          </a:p>
          <a:p>
            <a:r>
              <a:rPr lang="en-US" dirty="0" smtClean="0"/>
              <a:t>During a disaster you may be injured and can no longer work</a:t>
            </a:r>
          </a:p>
          <a:p>
            <a:r>
              <a:rPr lang="en-US" dirty="0" smtClean="0"/>
              <a:t>Your income stops but expenses continue</a:t>
            </a:r>
          </a:p>
          <a:p>
            <a:r>
              <a:rPr lang="en-US" dirty="0" smtClean="0"/>
              <a:t>Short-term disability policy may cover for a defined period or until you return to work</a:t>
            </a:r>
          </a:p>
          <a:p>
            <a:r>
              <a:rPr lang="en-US" dirty="0" smtClean="0"/>
              <a:t>Long-term disability policy could replace 60-70% of monthly income until retirement</a:t>
            </a:r>
          </a:p>
          <a:p>
            <a:r>
              <a:rPr lang="en-US" dirty="0" smtClean="0"/>
              <a:t>Know how your policy defines a “disability”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3" y="34196"/>
            <a:ext cx="7007942" cy="535151"/>
          </a:xfrm>
        </p:spPr>
        <p:txBody>
          <a:bodyPr/>
          <a:lstStyle/>
          <a:p>
            <a:r>
              <a:rPr lang="en-US" dirty="0" smtClean="0"/>
              <a:t>Review Your Insurance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Life Insurance</a:t>
            </a:r>
          </a:p>
          <a:p>
            <a:r>
              <a:rPr lang="en-US" dirty="0" smtClean="0"/>
              <a:t>Needed if someone dies as a result of a disaster, to be able to pay bills</a:t>
            </a:r>
          </a:p>
          <a:p>
            <a:r>
              <a:rPr lang="en-US" dirty="0" smtClean="0"/>
              <a:t>75% of current household income needed to replace the wage earner</a:t>
            </a:r>
          </a:p>
          <a:p>
            <a:r>
              <a:rPr lang="en-US" dirty="0" smtClean="0"/>
              <a:t>Review policy as family needs change</a:t>
            </a:r>
          </a:p>
          <a:p>
            <a:r>
              <a:rPr lang="en-US" dirty="0" smtClean="0"/>
              <a:t>Life insurance calculator to help determine coverage needs, </a:t>
            </a:r>
            <a:r>
              <a:rPr lang="en-US" dirty="0" smtClean="0">
                <a:hlinkClick r:id="rId2"/>
              </a:rPr>
              <a:t>www.choosetosave.org/calculators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Would you be prepared to take action if you were in a disaster situation and needed to immediately take shelter or evacuate your home?</a:t>
            </a:r>
          </a:p>
          <a:p>
            <a:r>
              <a:rPr lang="en-US" dirty="0" smtClean="0"/>
              <a:t>Fire</a:t>
            </a:r>
          </a:p>
          <a:p>
            <a:r>
              <a:rPr lang="en-US" dirty="0" smtClean="0"/>
              <a:t>Tornado</a:t>
            </a:r>
          </a:p>
          <a:p>
            <a:r>
              <a:rPr lang="en-US" dirty="0" smtClean="0"/>
              <a:t>Flood</a:t>
            </a:r>
          </a:p>
          <a:p>
            <a:r>
              <a:rPr lang="en-US" dirty="0" smtClean="0"/>
              <a:t>Hurricane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15" y="2807819"/>
            <a:ext cx="36671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5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Grab-and-Go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Step 1-</a:t>
            </a:r>
          </a:p>
          <a:p>
            <a:r>
              <a:rPr lang="en-US" dirty="0" smtClean="0"/>
              <a:t>Place papers in sealed, waterproof plastic bags</a:t>
            </a:r>
          </a:p>
          <a:p>
            <a:r>
              <a:rPr lang="en-US" dirty="0" smtClean="0"/>
              <a:t>Store in a durable, sealed box (a portable, fireproof and waterproof box or waterproof backpack is recommended)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Step 2- </a:t>
            </a:r>
          </a:p>
          <a:p>
            <a:r>
              <a:rPr lang="en-US" dirty="0" smtClean="0"/>
              <a:t>Store box at home in a secure, easily accessible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Grab-and-Go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8134"/>
            <a:ext cx="4729397" cy="5398030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Step 3- </a:t>
            </a:r>
          </a:p>
          <a:p>
            <a:r>
              <a:rPr lang="en-US" dirty="0" smtClean="0"/>
              <a:t>If you must evacuate:</a:t>
            </a:r>
          </a:p>
          <a:p>
            <a:pPr lvl="1"/>
            <a:r>
              <a:rPr lang="en-US" dirty="0" smtClean="0"/>
              <a:t>Grab box and take with you</a:t>
            </a:r>
          </a:p>
          <a:p>
            <a:pPr lvl="1"/>
            <a:r>
              <a:rPr lang="en-US" dirty="0" smtClean="0"/>
              <a:t>Keep the box with you at all times</a:t>
            </a:r>
          </a:p>
          <a:p>
            <a:pPr lvl="1"/>
            <a:r>
              <a:rPr lang="en-US" dirty="0" smtClean="0"/>
              <a:t>Do not leave box unattended in your car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" b="3339"/>
          <a:stretch/>
        </p:blipFill>
        <p:spPr bwMode="auto">
          <a:xfrm>
            <a:off x="5730946" y="1558978"/>
            <a:ext cx="2553246" cy="354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Grab-and-Go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Items to include</a:t>
            </a:r>
          </a:p>
          <a:p>
            <a:r>
              <a:rPr lang="en-US" sz="2900" dirty="0" smtClean="0"/>
              <a:t>Cash for several days living expenses</a:t>
            </a:r>
          </a:p>
          <a:p>
            <a:r>
              <a:rPr lang="en-US" sz="2900" dirty="0" smtClean="0"/>
              <a:t>Rolls of quarters</a:t>
            </a:r>
          </a:p>
          <a:p>
            <a:r>
              <a:rPr lang="en-US" sz="2900" dirty="0" smtClean="0"/>
              <a:t>Emergency phone numbers</a:t>
            </a:r>
          </a:p>
          <a:p>
            <a:r>
              <a:rPr lang="en-US" sz="2900" dirty="0" smtClean="0"/>
              <a:t>Back-up copies or computerized financial records</a:t>
            </a:r>
          </a:p>
          <a:p>
            <a:r>
              <a:rPr lang="en-US" sz="2900" dirty="0" smtClean="0"/>
              <a:t>Keys to safe deposit box</a:t>
            </a:r>
          </a:p>
          <a:p>
            <a:r>
              <a:rPr lang="en-US" sz="2900" dirty="0" smtClean="0"/>
              <a:t>Combination to safe</a:t>
            </a:r>
          </a:p>
          <a:p>
            <a:r>
              <a:rPr lang="en-US" sz="2900" dirty="0" smtClean="0"/>
              <a:t>Negatives/electronic backups for irreplaceable personal photos</a:t>
            </a:r>
          </a:p>
          <a:p>
            <a:r>
              <a:rPr lang="en-US" sz="2900" dirty="0" smtClean="0"/>
              <a:t>Computer user names and passwords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2152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19707"/>
            <a:ext cx="4038600" cy="4618626"/>
          </a:xfrm>
        </p:spPr>
        <p:txBody>
          <a:bodyPr/>
          <a:lstStyle/>
          <a:p>
            <a:r>
              <a:rPr lang="en-US" sz="2500" dirty="0" smtClean="0"/>
              <a:t>Deeds</a:t>
            </a:r>
          </a:p>
          <a:p>
            <a:r>
              <a:rPr lang="en-US" sz="2500" dirty="0" smtClean="0"/>
              <a:t>Titles</a:t>
            </a:r>
          </a:p>
          <a:p>
            <a:r>
              <a:rPr lang="en-US" sz="2500" dirty="0" smtClean="0"/>
              <a:t>Wills and/or trust documents</a:t>
            </a:r>
          </a:p>
          <a:p>
            <a:r>
              <a:rPr lang="en-US" sz="2500" dirty="0" smtClean="0"/>
              <a:t>Home inventory</a:t>
            </a:r>
          </a:p>
          <a:p>
            <a:r>
              <a:rPr lang="en-US" sz="2500" dirty="0" smtClean="0"/>
              <a:t>Employee-benefit documents</a:t>
            </a:r>
          </a:p>
          <a:p>
            <a:r>
              <a:rPr lang="en-US" sz="2500" dirty="0" smtClean="0"/>
              <a:t>Passports and other identity documents</a:t>
            </a:r>
          </a:p>
          <a:p>
            <a:r>
              <a:rPr lang="en-US" sz="2500" dirty="0" smtClean="0"/>
              <a:t>Military service records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9707"/>
            <a:ext cx="4038600" cy="4618626"/>
          </a:xfrm>
        </p:spPr>
        <p:txBody>
          <a:bodyPr/>
          <a:lstStyle/>
          <a:p>
            <a:r>
              <a:rPr lang="en-US" sz="2500" dirty="0"/>
              <a:t>Durable power of </a:t>
            </a:r>
            <a:r>
              <a:rPr lang="en-US" sz="2500" dirty="0" smtClean="0"/>
              <a:t>attorney</a:t>
            </a:r>
          </a:p>
          <a:p>
            <a:r>
              <a:rPr lang="en-US" sz="2500" dirty="0"/>
              <a:t>Healthcare </a:t>
            </a:r>
            <a:r>
              <a:rPr lang="en-US" sz="2500" dirty="0" smtClean="0"/>
              <a:t>directives</a:t>
            </a:r>
            <a:endParaRPr lang="en-US" sz="2500" dirty="0"/>
          </a:p>
          <a:p>
            <a:r>
              <a:rPr lang="en-US" sz="2500" dirty="0" smtClean="0"/>
              <a:t>First two pages of previous year’s federal and state income tax returns</a:t>
            </a:r>
          </a:p>
          <a:p>
            <a:r>
              <a:rPr lang="en-US" sz="2500" dirty="0" smtClean="0"/>
              <a:t>Stock and bond certificates</a:t>
            </a:r>
          </a:p>
          <a:p>
            <a:r>
              <a:rPr lang="en-US" sz="2500" dirty="0" smtClean="0"/>
              <a:t>Recent investment statements</a:t>
            </a:r>
          </a:p>
          <a:p>
            <a:r>
              <a:rPr lang="en-US" sz="2500" dirty="0" smtClean="0"/>
              <a:t>Birth, death, adoption and marriage certificates</a:t>
            </a:r>
            <a:endParaRPr lang="en-US" sz="25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862" y="34196"/>
            <a:ext cx="6995063" cy="535151"/>
          </a:xfrm>
        </p:spPr>
        <p:txBody>
          <a:bodyPr/>
          <a:lstStyle/>
          <a:p>
            <a:r>
              <a:rPr lang="en-US" dirty="0" smtClean="0"/>
              <a:t>Create a Grab-and-Go Box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8268" y="856298"/>
            <a:ext cx="6995063" cy="535151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Include copies of: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Grab-and-Go Box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List of numbers</a:t>
            </a:r>
          </a:p>
          <a:p>
            <a:r>
              <a:rPr lang="en-US" dirty="0" smtClean="0"/>
              <a:t>Social security</a:t>
            </a:r>
          </a:p>
          <a:p>
            <a:r>
              <a:rPr lang="en-US" dirty="0" smtClean="0"/>
              <a:t>Bank account(s)</a:t>
            </a:r>
          </a:p>
          <a:p>
            <a:r>
              <a:rPr lang="en-US" dirty="0" smtClean="0"/>
              <a:t>Loan</a:t>
            </a:r>
          </a:p>
          <a:p>
            <a:r>
              <a:rPr lang="en-US" dirty="0" smtClean="0"/>
              <a:t>Credit card</a:t>
            </a:r>
          </a:p>
          <a:p>
            <a:r>
              <a:rPr lang="en-US" dirty="0" smtClean="0"/>
              <a:t>Driver’s license</a:t>
            </a:r>
          </a:p>
          <a:p>
            <a:r>
              <a:rPr lang="en-US" dirty="0" smtClean="0"/>
              <a:t>Investment account</a:t>
            </a:r>
          </a:p>
        </p:txBody>
      </p:sp>
    </p:spTree>
    <p:extLst>
      <p:ext uri="{BB962C8B-B14F-4D97-AF65-F5344CB8AC3E}">
        <p14:creationId xmlns:p14="http://schemas.microsoft.com/office/powerpoint/2010/main" val="22055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Grab-and-Go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Also include:</a:t>
            </a:r>
          </a:p>
          <a:p>
            <a:r>
              <a:rPr lang="en-US" sz="2850" dirty="0" smtClean="0"/>
              <a:t>Copies of important papers</a:t>
            </a:r>
          </a:p>
          <a:p>
            <a:r>
              <a:rPr lang="en-US" sz="2850" dirty="0" smtClean="0"/>
              <a:t>Copies of immunization records</a:t>
            </a:r>
          </a:p>
          <a:p>
            <a:r>
              <a:rPr lang="en-US" sz="2850" dirty="0" smtClean="0"/>
              <a:t>Copies of health, dental and/or prescription insurance cards or numbers</a:t>
            </a:r>
          </a:p>
          <a:p>
            <a:r>
              <a:rPr lang="en-US" sz="2850" dirty="0" smtClean="0"/>
              <a:t>Copies of homeowner’s or renter’s, auto, disability, life, flood insurance policies (at least policy number)</a:t>
            </a:r>
          </a:p>
          <a:p>
            <a:r>
              <a:rPr lang="en-US" sz="2850" dirty="0" smtClean="0"/>
              <a:t>Insurance company telephone numbers, including local agent and company headquarters</a:t>
            </a:r>
          </a:p>
          <a:p>
            <a:r>
              <a:rPr lang="en-US" sz="2850" dirty="0" smtClean="0"/>
              <a:t>List of debt obligations, due dates and contact</a:t>
            </a:r>
            <a:endParaRPr lang="en-US" sz="2850" dirty="0"/>
          </a:p>
        </p:txBody>
      </p:sp>
    </p:spTree>
    <p:extLst>
      <p:ext uri="{BB962C8B-B14F-4D97-AF65-F5344CB8AC3E}">
        <p14:creationId xmlns:p14="http://schemas.microsoft.com/office/powerpoint/2010/main" val="20317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Family and friends can help you with:</a:t>
            </a:r>
          </a:p>
          <a:p>
            <a:r>
              <a:rPr lang="en-US" dirty="0" smtClean="0"/>
              <a:t>Witnessing the damage</a:t>
            </a:r>
          </a:p>
          <a:p>
            <a:r>
              <a:rPr lang="en-US" dirty="0" smtClean="0"/>
              <a:t>Photograph-/videotaping the damage</a:t>
            </a:r>
          </a:p>
          <a:p>
            <a:r>
              <a:rPr lang="en-US" smtClean="0"/>
              <a:t>Providing access </a:t>
            </a:r>
            <a:r>
              <a:rPr lang="en-US" dirty="0" smtClean="0"/>
              <a:t>to telephone, office, other facilities</a:t>
            </a:r>
          </a:p>
          <a:p>
            <a:r>
              <a:rPr lang="en-US" dirty="0" smtClean="0"/>
              <a:t>Errands: faxing, copying</a:t>
            </a:r>
          </a:p>
          <a:p>
            <a:r>
              <a:rPr lang="en-US" dirty="0" smtClean="0"/>
              <a:t>Storing valuables, important papers</a:t>
            </a:r>
          </a:p>
          <a:p>
            <a:r>
              <a:rPr lang="en-US" dirty="0" smtClean="0"/>
              <a:t>Providing moral support and humor</a:t>
            </a:r>
          </a:p>
          <a:p>
            <a:r>
              <a:rPr lang="en-US" dirty="0" smtClean="0"/>
              <a:t>Providing temporary food, clothing, lodging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Know that several groups will be collecting information directly after a disaster</a:t>
            </a:r>
          </a:p>
          <a:p>
            <a:r>
              <a:rPr lang="en-US" dirty="0" smtClean="0"/>
              <a:t>United Way</a:t>
            </a:r>
          </a:p>
          <a:p>
            <a:r>
              <a:rPr lang="en-US" dirty="0" smtClean="0"/>
              <a:t>Red Cross</a:t>
            </a:r>
          </a:p>
          <a:p>
            <a:r>
              <a:rPr lang="en-US" dirty="0" smtClean="0"/>
              <a:t>Salvation Army</a:t>
            </a:r>
          </a:p>
          <a:p>
            <a:r>
              <a:rPr lang="en-US" dirty="0" smtClean="0"/>
              <a:t>Insurance</a:t>
            </a:r>
          </a:p>
          <a:p>
            <a:r>
              <a:rPr lang="en-US" dirty="0" smtClean="0"/>
              <a:t>Those working with Emergency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5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Document the Disaster</a:t>
            </a:r>
          </a:p>
          <a:p>
            <a:r>
              <a:rPr lang="en-US" dirty="0" smtClean="0"/>
              <a:t>What happened?</a:t>
            </a:r>
          </a:p>
          <a:p>
            <a:r>
              <a:rPr lang="en-US" dirty="0" smtClean="0"/>
              <a:t>When did it happen?</a:t>
            </a:r>
          </a:p>
          <a:p>
            <a:r>
              <a:rPr lang="en-US" dirty="0" smtClean="0"/>
              <a:t>What damage was sustained?</a:t>
            </a:r>
          </a:p>
          <a:p>
            <a:r>
              <a:rPr lang="en-US" dirty="0" smtClean="0"/>
              <a:t>What are the cost of repairs?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Carry a notebook. Document who you talk to and what you agree upon.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82" y="1110871"/>
            <a:ext cx="1931284" cy="261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7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4800" dirty="0" smtClean="0"/>
              <a:t>Receipts: Keep Them!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From emergency service providers and purchases related to the disaster (food, clothing, lodging).</a:t>
            </a:r>
          </a:p>
          <a:p>
            <a:pPr marL="0" indent="0">
              <a:buNone/>
            </a:pPr>
            <a:r>
              <a:rPr lang="en-US" dirty="0" smtClean="0"/>
              <a:t>Keep check stubs from vouchers you may receive from disaster assistance agencies.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All are necessary for tax and insurance purposes.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7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Read over the List for a Basic Emergency Supply Kit.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Would you add anything else?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Share your thoughts with someone else in the room.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51469"/>
            <a:ext cx="36576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Get Financially Prepared: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b="1" smtClean="0"/>
              <a:t>Take Steps </a:t>
            </a:r>
            <a:r>
              <a:rPr lang="en-US" b="1" dirty="0"/>
              <a:t>A</a:t>
            </a:r>
            <a:r>
              <a:rPr lang="en-US" b="1" smtClean="0"/>
              <a:t>head of Disaster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2800" dirty="0"/>
              <a:t>Thank you for participating in an educational program sponsored by your local K-State Research and Extension office. Help us report the impact of this program by completing this feedback form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800" dirty="0" smtClean="0"/>
              <a:t>Please provide your contact information, if you are willing to provide 30-60 day follow-up information about the actions you have taken as a result of this program.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/>
              <a:t>Brand names appearing in this publication are for product identification purposes only. No endorsement is intended, nor is criticism implied of similar products not mentioned.</a:t>
            </a:r>
          </a:p>
          <a:p>
            <a:pPr algn="ctr"/>
            <a:endParaRPr lang="en-US" sz="1000" dirty="0"/>
          </a:p>
          <a:p>
            <a:pPr marL="0" indent="0" algn="ctr">
              <a:buNone/>
            </a:pPr>
            <a:r>
              <a:rPr lang="en-US" sz="2000" dirty="0"/>
              <a:t>Contents of this publication may be freely reproduced for educational purposes. All other rights reserved. In each case, credit </a:t>
            </a:r>
            <a:r>
              <a:rPr lang="en-US" sz="2000" dirty="0" smtClean="0"/>
              <a:t>Family Resource Management Program Focus Team, Get Financially Prepared: Take Steps Ahead of Disaster, </a:t>
            </a:r>
            <a:r>
              <a:rPr lang="en-US" sz="2000" dirty="0"/>
              <a:t>Kansas State University, August </a:t>
            </a:r>
            <a:r>
              <a:rPr lang="en-US" sz="2000" dirty="0" smtClean="0"/>
              <a:t>2012.</a:t>
            </a:r>
            <a:endParaRPr lang="en-US" sz="2000" dirty="0"/>
          </a:p>
          <a:p>
            <a:pPr algn="ctr"/>
            <a:endParaRPr lang="en-US" sz="1000" dirty="0"/>
          </a:p>
          <a:p>
            <a:pPr marL="0" indent="0" algn="ctr">
              <a:buNone/>
            </a:pPr>
            <a:r>
              <a:rPr lang="en-US" sz="2000" dirty="0"/>
              <a:t>Kansas State University </a:t>
            </a:r>
            <a:br>
              <a:rPr lang="en-US" sz="2000" dirty="0"/>
            </a:br>
            <a:r>
              <a:rPr lang="en-US" sz="2000" dirty="0"/>
              <a:t>Agricultural Experiment Station </a:t>
            </a:r>
            <a:br>
              <a:rPr lang="en-US" sz="2000" dirty="0"/>
            </a:br>
            <a:r>
              <a:rPr lang="en-US" sz="2000" dirty="0"/>
              <a:t>and Cooperative Extension Service</a:t>
            </a:r>
          </a:p>
          <a:p>
            <a:pPr algn="ctr"/>
            <a:endParaRPr lang="en-US" sz="1000" dirty="0"/>
          </a:p>
          <a:p>
            <a:pPr marL="0" indent="0" algn="ctr">
              <a:buNone/>
            </a:pPr>
            <a:r>
              <a:rPr lang="en-US" sz="2000" dirty="0"/>
              <a:t>K-State Research and Extension is an equal opportunity provider and employer. Issued in furtherance of Cooperative Extension Work, Acts of May 8 and </a:t>
            </a:r>
            <a:r>
              <a:rPr lang="en-US" sz="2000" dirty="0" smtClean="0"/>
              <a:t>June </a:t>
            </a:r>
            <a:r>
              <a:rPr lang="en-US" sz="2000" dirty="0"/>
              <a:t>30, 1914, as amended. Kansas State University, County Extension Councils, Extension Districts, and United States Department of Agriculture Cooperating, </a:t>
            </a:r>
            <a:r>
              <a:rPr lang="en-US" sz="2000" dirty="0" smtClean="0"/>
              <a:t>John D. </a:t>
            </a:r>
            <a:r>
              <a:rPr lang="en-US" sz="2000" dirty="0" err="1" smtClean="0"/>
              <a:t>Floros</a:t>
            </a:r>
            <a:r>
              <a:rPr lang="en-US" sz="2000" dirty="0" smtClean="0"/>
              <a:t>, Director.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To be prepared, you should also </a:t>
            </a:r>
          </a:p>
          <a:p>
            <a:r>
              <a:rPr lang="en-US" dirty="0" smtClean="0"/>
              <a:t>Have a household inventory</a:t>
            </a:r>
          </a:p>
          <a:p>
            <a:r>
              <a:rPr lang="en-US" dirty="0" smtClean="0"/>
              <a:t>Check your insurance coverage </a:t>
            </a:r>
          </a:p>
          <a:p>
            <a:r>
              <a:rPr lang="en-US" dirty="0" smtClean="0"/>
              <a:t>Prepare a grab-and-go box for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important documents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second side of your paper includes a list for Financial Emergency Preparedness and what to put in your grab-and-go box.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20" y="999631"/>
            <a:ext cx="2049626" cy="30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2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073" y="34196"/>
            <a:ext cx="7123852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What is a household inventory?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An itemized list of your belongings in:</a:t>
            </a:r>
          </a:p>
          <a:p>
            <a:r>
              <a:rPr lang="en-US" dirty="0" smtClean="0"/>
              <a:t>Home</a:t>
            </a:r>
          </a:p>
          <a:p>
            <a:r>
              <a:rPr lang="en-US" dirty="0" smtClean="0"/>
              <a:t>Basement</a:t>
            </a:r>
          </a:p>
          <a:p>
            <a:r>
              <a:rPr lang="en-US" dirty="0" smtClean="0"/>
              <a:t>Attic</a:t>
            </a:r>
          </a:p>
          <a:p>
            <a:r>
              <a:rPr lang="en-US" dirty="0" smtClean="0"/>
              <a:t>Garage</a:t>
            </a:r>
          </a:p>
          <a:p>
            <a:r>
              <a:rPr lang="en-US" dirty="0" smtClean="0"/>
              <a:t>Storage facilities (on- &amp; off-site)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4" y="34196"/>
            <a:ext cx="7020821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dirty="0" smtClean="0"/>
              <a:t>Do I need a household inventory?</a:t>
            </a:r>
          </a:p>
          <a:p>
            <a:pPr marL="0" indent="0" algn="ctr">
              <a:buNone/>
            </a:pPr>
            <a:r>
              <a:rPr lang="en-US" sz="9600" dirty="0" smtClean="0"/>
              <a:t>YES!!!</a:t>
            </a:r>
            <a:endParaRPr lang="en-US" sz="9600" dirty="0"/>
          </a:p>
          <a:p>
            <a:pPr marL="0" indent="0">
              <a:buNone/>
            </a:pPr>
            <a:r>
              <a:rPr lang="en-US" dirty="0" smtClean="0"/>
              <a:t>A household inventory is critical before and after a disaster. It is just as vital to your home as smoke detectors, fire extinguishers, dead bolt locks and extra pantry goods.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287" y="34196"/>
            <a:ext cx="6827638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When will I need a Household Inventory?</a:t>
            </a:r>
          </a:p>
          <a:p>
            <a:r>
              <a:rPr lang="en-US" dirty="0" smtClean="0"/>
              <a:t>Burglary</a:t>
            </a:r>
          </a:p>
          <a:p>
            <a:r>
              <a:rPr lang="en-US" dirty="0" smtClean="0"/>
              <a:t>Vandalism</a:t>
            </a:r>
          </a:p>
          <a:p>
            <a:r>
              <a:rPr lang="en-US" dirty="0" smtClean="0"/>
              <a:t>Fire</a:t>
            </a:r>
          </a:p>
          <a:p>
            <a:r>
              <a:rPr lang="en-US" dirty="0" smtClean="0"/>
              <a:t>Natural Disaster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inventory helps ensure that you will be able to repair or replace your damaged belongings.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92" y="1633354"/>
            <a:ext cx="2368707" cy="236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4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135" y="34196"/>
            <a:ext cx="6917790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What is the purpose of a household inventory?</a:t>
            </a:r>
          </a:p>
          <a:p>
            <a:r>
              <a:rPr lang="en-US" dirty="0" smtClean="0"/>
              <a:t>Provides proof of items you owned</a:t>
            </a:r>
          </a:p>
          <a:p>
            <a:r>
              <a:rPr lang="en-US" dirty="0" smtClean="0"/>
              <a:t>Helps establish the value of items</a:t>
            </a:r>
          </a:p>
          <a:p>
            <a:r>
              <a:rPr lang="en-US" dirty="0" smtClean="0"/>
              <a:t>Fulfills requirements for insurance claim</a:t>
            </a:r>
          </a:p>
          <a:p>
            <a:r>
              <a:rPr lang="en-US" dirty="0" smtClean="0"/>
              <a:t>Reduces stress during chaos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166" y="34196"/>
            <a:ext cx="6814759" cy="535151"/>
          </a:xfrm>
        </p:spPr>
        <p:txBody>
          <a:bodyPr/>
          <a:lstStyle/>
          <a:p>
            <a:r>
              <a:rPr lang="en-US" dirty="0" smtClean="0"/>
              <a:t>Prepare a Household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How do I start?</a:t>
            </a:r>
          </a:p>
          <a:p>
            <a:r>
              <a:rPr lang="en-US" dirty="0" smtClean="0"/>
              <a:t>Photograph/video tape every wall in each room of your home and storage areas</a:t>
            </a:r>
          </a:p>
          <a:p>
            <a:r>
              <a:rPr lang="en-US" dirty="0" smtClean="0"/>
              <a:t>Open closets, cabinets, cupboards, and drawers to document their contents</a:t>
            </a:r>
          </a:p>
          <a:p>
            <a:r>
              <a:rPr lang="en-US" dirty="0" smtClean="0"/>
              <a:t>Take close-ups of unique and expensive items to show their existence and condition</a:t>
            </a:r>
          </a:p>
          <a:p>
            <a:r>
              <a:rPr lang="en-US" dirty="0" smtClean="0"/>
              <a:t>Date the photographs</a:t>
            </a:r>
          </a:p>
          <a:p>
            <a:r>
              <a:rPr lang="en-US" dirty="0" smtClean="0"/>
              <a:t>Narrate the video</a:t>
            </a:r>
          </a:p>
        </p:txBody>
      </p:sp>
    </p:spTree>
    <p:extLst>
      <p:ext uri="{BB962C8B-B14F-4D97-AF65-F5344CB8AC3E}">
        <p14:creationId xmlns:p14="http://schemas.microsoft.com/office/powerpoint/2010/main" val="33798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RE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KSREPowerPointTemplate</Template>
  <TotalTime>609</TotalTime>
  <Words>1583</Words>
  <Application>Microsoft Office PowerPoint</Application>
  <PresentationFormat>On-screen Show (4:3)</PresentationFormat>
  <Paragraphs>279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KSREPowerPointTemplate</vt:lpstr>
      <vt:lpstr>Get Financially Prepared:</vt:lpstr>
      <vt:lpstr>PowerPoint Presentation</vt:lpstr>
      <vt:lpstr>PowerPoint Presentation</vt:lpstr>
      <vt:lpstr>PowerPoint Presentation</vt:lpstr>
      <vt:lpstr>Prepare a Household Inventory</vt:lpstr>
      <vt:lpstr>Prepare a Household Inventory</vt:lpstr>
      <vt:lpstr>Prepare a Household Inventory</vt:lpstr>
      <vt:lpstr>Prepare a Household Inventory</vt:lpstr>
      <vt:lpstr>Prepare a Household Inventory</vt:lpstr>
      <vt:lpstr>Prepare a Household Inventory</vt:lpstr>
      <vt:lpstr>Prepare a Household Inventory</vt:lpstr>
      <vt:lpstr>Prepare a Household Inventory</vt:lpstr>
      <vt:lpstr>Prepare a Household Inventory</vt:lpstr>
      <vt:lpstr>Prepare a Household Inventory</vt:lpstr>
      <vt:lpstr>Review Your Insurance Coverage</vt:lpstr>
      <vt:lpstr>Review Your Insurance Coverage</vt:lpstr>
      <vt:lpstr>Review Your Insurance Coverage</vt:lpstr>
      <vt:lpstr>Review Your Insurance Coverage</vt:lpstr>
      <vt:lpstr>Review Your Insurance Coverage</vt:lpstr>
      <vt:lpstr>Create a Grab-and-Go Box</vt:lpstr>
      <vt:lpstr>Create a Grab-and-Go Box</vt:lpstr>
      <vt:lpstr>Create a Grab-and-Go Box</vt:lpstr>
      <vt:lpstr>Create a Grab-and-Go Box</vt:lpstr>
      <vt:lpstr>Create a Grab-and-Go Box</vt:lpstr>
      <vt:lpstr>Create a Grab-and-Go Box</vt:lpstr>
      <vt:lpstr>After a Disaster</vt:lpstr>
      <vt:lpstr>After a Disaster</vt:lpstr>
      <vt:lpstr>After a Disaster</vt:lpstr>
      <vt:lpstr>After the Disaster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Financially Prepared:</dc:title>
  <dc:creator>Linda Lamb</dc:creator>
  <cp:lastModifiedBy>llamb</cp:lastModifiedBy>
  <cp:revision>23</cp:revision>
  <dcterms:created xsi:type="dcterms:W3CDTF">2012-08-07T14:10:48Z</dcterms:created>
  <dcterms:modified xsi:type="dcterms:W3CDTF">2012-12-10T16:08:46Z</dcterms:modified>
</cp:coreProperties>
</file>